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d775dbb6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d775dbb6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The full version of this patent application is available in the file.</a:t>
            </a:r>
            <a:endParaRPr/>
          </a:p>
          <a:p>
            <a:pPr indent="0" lvl="0" marL="0" rtl="0" algn="l">
              <a:spcBef>
                <a:spcPts val="0"/>
              </a:spcBef>
              <a:spcAft>
                <a:spcPts val="0"/>
              </a:spcAft>
              <a:buNone/>
            </a:pPr>
            <a:r>
              <a:rPr lang="tr"/>
              <a:t>This document provides a basic description of what the invention is and a picture of what the invention looks like.</a:t>
            </a:r>
            <a:endParaRPr/>
          </a:p>
          <a:p>
            <a:pPr indent="0" lvl="0" marL="0" rtl="0" algn="l">
              <a:spcBef>
                <a:spcPts val="0"/>
              </a:spcBef>
              <a:spcAft>
                <a:spcPts val="0"/>
              </a:spcAft>
              <a:buNone/>
            </a:pPr>
            <a:r>
              <a:rPr lang="tr"/>
              <a:t>As in this example, an invention may take more than one IPC value.</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d7c1a0fc7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d7c1a0fc7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tr" sz="1300">
                <a:solidFill>
                  <a:schemeClr val="dk2"/>
                </a:solidFill>
                <a:latin typeface="Calibri"/>
                <a:ea typeface="Calibri"/>
                <a:cs typeface="Calibri"/>
                <a:sym typeface="Calibri"/>
              </a:rPr>
              <a:t>IPC provides a hierarchical system of symbols, independent of words in different languages, for the classification of patents and utility models according to different areas of technology. Thus, the confusion that may occur with the use of different national patent classification systems is prevented and patent documents are classified in one and the same way.The IPC divides the technology into eight sections (A-H) that contain about 70,000(seventythousand)subgroups, and each subgroup has a symbol consisting of numbers and letters.In thıs example ınventıon has section B and it has class B62 . And class has the subclass. and ıt gooes on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7ad766a0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7ad766a0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sz="1300">
                <a:solidFill>
                  <a:schemeClr val="dk2"/>
                </a:solidFill>
                <a:latin typeface="Calibri"/>
                <a:ea typeface="Calibri"/>
                <a:cs typeface="Calibri"/>
                <a:sym typeface="Calibri"/>
              </a:rPr>
              <a:t>So,</a:t>
            </a:r>
            <a:r>
              <a:rPr lang="tr" sz="1300">
                <a:solidFill>
                  <a:schemeClr val="dk2"/>
                </a:solidFill>
                <a:latin typeface="Calibri"/>
                <a:ea typeface="Calibri"/>
                <a:cs typeface="Calibri"/>
                <a:sym typeface="Calibri"/>
              </a:rPr>
              <a:t> the patent classification includes too many subgroups. If we process our data according to these subclasses, we will lose a lot of time.To prevent this and make time saving, we will make our own classification</a:t>
            </a:r>
            <a:endParaRPr/>
          </a:p>
          <a:p>
            <a:pPr indent="0" lvl="0" marL="0" rtl="0" algn="l">
              <a:spcBef>
                <a:spcPts val="16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d775dbb6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d775dbb6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our project has three, main steps. These are,</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d7c1a0fc7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d7c1a0fc7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The first job we did in the project was to review the data.</a:t>
            </a:r>
            <a:endParaRPr/>
          </a:p>
          <a:p>
            <a:pPr indent="0" lvl="0" marL="0" rtl="0" algn="l">
              <a:spcBef>
                <a:spcPts val="0"/>
              </a:spcBef>
              <a:spcAft>
                <a:spcPts val="0"/>
              </a:spcAft>
              <a:buNone/>
            </a:pPr>
            <a:r>
              <a:rPr lang="tr"/>
              <a:t>The portion to which we want to find a similarity ratio is the detailed description part of the invention.</a:t>
            </a:r>
            <a:endParaRPr/>
          </a:p>
          <a:p>
            <a:pPr indent="0" lvl="0" marL="0" rtl="0" algn="l">
              <a:spcBef>
                <a:spcPts val="0"/>
              </a:spcBef>
              <a:spcAft>
                <a:spcPts val="0"/>
              </a:spcAft>
              <a:buNone/>
            </a:pPr>
            <a:r>
              <a:rPr lang="tr"/>
              <a:t> As you can see in the file , the description sections can be very long. The longer the descriptions, the longer the comparison time.</a:t>
            </a:r>
            <a:endParaRPr/>
          </a:p>
          <a:p>
            <a:pPr indent="0" lvl="0" marL="0" rtl="0" algn="l">
              <a:spcBef>
                <a:spcPts val="0"/>
              </a:spcBef>
              <a:spcAft>
                <a:spcPts val="0"/>
              </a:spcAft>
              <a:buNone/>
            </a:pPr>
            <a:r>
              <a:rPr lang="tr"/>
              <a:t>So the first step we will next do is to summarize the definition part.</a:t>
            </a:r>
            <a:endParaRPr/>
          </a:p>
          <a:p>
            <a:pPr indent="0" lvl="0" marL="0" rtl="0" algn="l">
              <a:spcBef>
                <a:spcPts val="0"/>
              </a:spcBef>
              <a:spcAft>
                <a:spcPts val="0"/>
              </a:spcAft>
              <a:buNone/>
            </a:pPr>
            <a:r>
              <a:rPr lang="tr"/>
              <a:t>now simay will contiunue to explain progress of project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d7c1a0fc7_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d7c1a0fc7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d7c1a0fc7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d7c1a0fc7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tr">
                <a:highlight>
                  <a:srgbClr val="FFFFFF"/>
                </a:highlight>
                <a:latin typeface="Georgia"/>
                <a:ea typeface="Georgia"/>
                <a:cs typeface="Georgia"/>
                <a:sym typeface="Georgia"/>
              </a:rPr>
              <a:t>Text summarization</a:t>
            </a:r>
            <a:r>
              <a:rPr lang="tr">
                <a:highlight>
                  <a:srgbClr val="FFFFFF"/>
                </a:highlight>
                <a:latin typeface="Georgia"/>
                <a:ea typeface="Georgia"/>
                <a:cs typeface="Georgia"/>
                <a:sym typeface="Georgia"/>
              </a:rPr>
              <a:t> refers to the technique of shortening long pieces of text. The intention is to create a coherent and fluent summary having only the main points outlined in the document.</a:t>
            </a:r>
            <a:endParaRPr>
              <a:highlight>
                <a:srgbClr val="FFFFFF"/>
              </a:highlight>
              <a:latin typeface="Georgia"/>
              <a:ea typeface="Georgia"/>
              <a:cs typeface="Georgia"/>
              <a:sym typeface="Georgia"/>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d7c1a0fc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d7c1a0fc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tr" sz="900">
                <a:highlight>
                  <a:srgbClr val="FFFFFF"/>
                </a:highlight>
              </a:rPr>
              <a:t>In machine learning, extractive summarization usually involves weighing the essential sections of sentences and using the results to generate summaries.Different types of algorithms and methods can be used to gauge the weights of the sentences and then rank them according to their relevance and similarity with one another—and further joining them to generate a summary. Here's an example:</a:t>
            </a:r>
            <a:endParaRPr b="1" sz="900">
              <a:highlight>
                <a:srgbClr val="FFFFFF"/>
              </a:highlight>
            </a:endParaRPr>
          </a:p>
          <a:p>
            <a:pPr indent="0" lvl="0" marL="0" rtl="0" algn="l">
              <a:spcBef>
                <a:spcPts val="1800"/>
              </a:spcBef>
              <a:spcAft>
                <a:spcPts val="0"/>
              </a:spcAft>
              <a:buNone/>
            </a:pPr>
            <a:r>
              <a:t/>
            </a:r>
            <a:endParaRPr sz="9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d775dbb61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d775dbb61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BURADA KELIME AGACLARI BAHSEDILECEK.Datamızı buna göre temizleyeceğimizdfen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d775dbb6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d775dbb6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BURADA KELIME AGACLARI BAHSEDILECEK.</a:t>
            </a:r>
            <a:r>
              <a:rPr lang="tr"/>
              <a:t>Datamızı buna göre temizleyeceğimizdfen</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d775dbb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d775dbb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tr"/>
              <a:t>Hello my teachers and friends. Welcome to our presentation. We will explain our project which is Patent Comparison System. Our outlines are shown here. The order of our outlines is; Introduction, motivation, EVERYTHING ABOUT PATENT, METHODS, WEBSITE DESIGN, USER PRIVILEGES, PROJECT WORK PLAN AND GANTT CHART, CONCLUSIONS and references.</a:t>
            </a:r>
            <a:endParaRPr/>
          </a:p>
          <a:p>
            <a:pPr indent="0" lvl="0" marL="0" rtl="0" algn="l">
              <a:lnSpc>
                <a:spcPct val="115000"/>
              </a:lnSpc>
              <a:spcBef>
                <a:spcPts val="1200"/>
              </a:spcBef>
              <a:spcAft>
                <a:spcPts val="0"/>
              </a:spcAft>
              <a:buNone/>
            </a:pPr>
            <a:r>
              <a:rPr lang="tr"/>
              <a:t>Now, I will briefly introduce you to our patent project.</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d775dbb6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d775dbb6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d775dbb6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d775dbb6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sz="1300">
                <a:solidFill>
                  <a:schemeClr val="dk2"/>
                </a:solidFill>
                <a:latin typeface="Calibri"/>
                <a:ea typeface="Calibri"/>
                <a:cs typeface="Calibri"/>
                <a:sym typeface="Calibri"/>
              </a:rPr>
              <a:t>burda sitenini misafır ve ana kullancısının haklarından bahsedilcek SITENIN VIDEOSU UZERINDEN ANLATILACAK</a:t>
            </a:r>
            <a:endParaRPr sz="1300">
              <a:solidFill>
                <a:schemeClr val="dk2"/>
              </a:solidFill>
              <a:latin typeface="Calibri"/>
              <a:ea typeface="Calibri"/>
              <a:cs typeface="Calibri"/>
              <a:sym typeface="Calibri"/>
            </a:endParaRPr>
          </a:p>
          <a:p>
            <a:pPr indent="0" lvl="0" marL="0" rtl="0" algn="l">
              <a:spcBef>
                <a:spcPts val="160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6d7c1a0fc7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d7c1a0fc7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6d775dbb61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d775dbb61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In this project that we are currently working on, some specific points can not be handled as a whole instead they should be dealt in parts. The most important thing among these parts is how much a patent is similar to related patents. The first thing that we will do is correctly classify the patents according to their IPC numbers. After the classification, the titles and content of the patents will be compared with each other. The basis will be critical similarity level that we have defined after the results obtained from a survey that targets patent holders. A report containing similarity levels of the patents  will be presented to the user. In today's world researches for patents are still carried out by humans. This project aims to decrease the required manpower and time that is allocated to this business.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6d775dbb61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6d775dbb61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6d7c1a0fc7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6d7c1a0fc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d775dbb6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d775dbb6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d7c1a0fc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d7c1a0fc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tr">
                <a:solidFill>
                  <a:srgbClr val="632E62"/>
                </a:solidFill>
              </a:rPr>
              <a:t>Projeyi seçmemizin temel nedenlerinden biri, insanların kolayca kullanabileceği ve hayatlarını kolaylaştırabileceği bir proje yapma arzumuzdu. Patent süreci hakkında kısa bir araştırma yaptık ve patent sürecinin yeterince uzun olduğunu gördük. Bu süreci daha da kısaltmayı amaçladık. Araştırmamız sonucunda seçtiğimiz projeye benzer bir çalışma olmadığını gördük. Proje seçimimizde bir diğer ve en önemli faktör Onur Mühendislik ile kurduğumuz bağlantıydı.</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d775dbb6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d775dbb6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tr">
                <a:solidFill>
                  <a:srgbClr val="233A44"/>
                </a:solidFill>
              </a:rPr>
              <a:t>In order to apply for a patent, we need to fill out the application form published by the Turkish Patent Institute. This form contains the title of the invention, the class of international patents and the personal information of the invention and the applicant. In addition, we have to make additions such as priority and description. Now my friend will continue to explain the progress of the project.</a:t>
            </a:r>
            <a:endParaRPr>
              <a:solidFill>
                <a:srgbClr val="233A44"/>
              </a:solidFill>
            </a:endParaRPr>
          </a:p>
          <a:p>
            <a:pPr indent="0" lvl="0" marL="0" rtl="0" algn="l">
              <a:spcBef>
                <a:spcPts val="16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d7a3c39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d7a3c39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d7a3c397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d7a3c397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d775dbb61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d775dbb61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.I would like to mention about the current patent search applicaitons.</a:t>
            </a:r>
            <a:r>
              <a:rPr lang="tr"/>
              <a:t>The most well-known of these sites are WIPO, Espacenet, USPto and TPE. These sites allow you to search for patents using specific phrases. This example shows our search over espacenet.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d7c1a0fc7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d7c1a0fc7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In the search system provided to users on the TPE website, it is possible to search for patents issued according to many different criteria (title of the invention, name of inventor, IPC class etc).so as you can see these sites allow you to choose from existing patents using keywords.According to our research, there is no application to find similarity between patents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ideo.co/view/27671281578770219957?utm_source=CopyPaste&amp;utm_medium=share&amp;utm_campaign=sharebox" TargetMode="Externa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researchgate.net/figure/Sample-of-cue-word-list_fig6_289523948" TargetMode="External"/><Relationship Id="rId4" Type="http://schemas.openxmlformats.org/officeDocument/2006/relationships/hyperlink" Target="https://gist.github.com/sebleier/554280" TargetMode="External"/><Relationship Id="rId11" Type="http://schemas.openxmlformats.org/officeDocument/2006/relationships/hyperlink" Target="http://patentwiki.iamip.com/ipc-international-patent-classification" TargetMode="External"/><Relationship Id="rId10" Type="http://schemas.openxmlformats.org/officeDocument/2006/relationships/hyperlink" Target="https://www.wipo.int/classifications/ipc/ipcpub/?notion=scheme&amp;version=20200101&amp;symbol=none&amp;menulang=en&amp;lang=en&amp;viewmode=f&amp;fipcpc=no&amp;showdeleted=yes&amp;indexes=no&amp;headings=yes&amp;notes=yes&amp;direction=o2n&amp;initial=A&amp;cwid=none&amp;tree=no&amp;searchmode=smart" TargetMode="External"/><Relationship Id="rId9" Type="http://schemas.openxmlformats.org/officeDocument/2006/relationships/hyperlink" Target="https://medium.com/@umerfarooq_26378/text-summarization-in-python-76c0a41f0dc4" TargetMode="External"/><Relationship Id="rId5" Type="http://schemas.openxmlformats.org/officeDocument/2006/relationships/hyperlink" Target="https://gist.github.com/sebleier/554280" TargetMode="External"/><Relationship Id="rId6" Type="http://schemas.openxmlformats.org/officeDocument/2006/relationships/hyperlink" Target="https://gist.github.com/sebleier/554280" TargetMode="External"/><Relationship Id="rId7" Type="http://schemas.openxmlformats.org/officeDocument/2006/relationships/hyperlink" Target="https://gist.github.com/sebleier/554280" TargetMode="External"/><Relationship Id="rId8" Type="http://schemas.openxmlformats.org/officeDocument/2006/relationships/hyperlink" Target="https://blog.floydhub.com/gentle-introduction-to-text-summarization-in-machine-learn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0" y="614925"/>
            <a:ext cx="8520600" cy="151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tr">
                <a:latin typeface="Arial"/>
                <a:ea typeface="Arial"/>
                <a:cs typeface="Arial"/>
                <a:sym typeface="Arial"/>
              </a:rPr>
              <a:t>PATENT COMPARISON SYSTEM</a:t>
            </a:r>
            <a:endParaRPr b="1">
              <a:latin typeface="Arial"/>
              <a:ea typeface="Arial"/>
              <a:cs typeface="Arial"/>
              <a:sym typeface="Arial"/>
            </a:endParaRPr>
          </a:p>
        </p:txBody>
      </p:sp>
      <p:sp>
        <p:nvSpPr>
          <p:cNvPr id="129" name="Google Shape;129;p13"/>
          <p:cNvSpPr txBox="1"/>
          <p:nvPr>
            <p:ph idx="1" type="subTitle"/>
          </p:nvPr>
        </p:nvSpPr>
        <p:spPr>
          <a:xfrm>
            <a:off x="1055875" y="2069950"/>
            <a:ext cx="7297800" cy="234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tr" sz="1800">
                <a:latin typeface="Arial"/>
                <a:ea typeface="Arial"/>
                <a:cs typeface="Arial"/>
                <a:sym typeface="Arial"/>
              </a:rPr>
              <a:t>Özlem Simay CELKAN</a:t>
            </a:r>
            <a:endParaRPr sz="1800">
              <a:latin typeface="Arial"/>
              <a:ea typeface="Arial"/>
              <a:cs typeface="Arial"/>
              <a:sym typeface="Arial"/>
            </a:endParaRPr>
          </a:p>
          <a:p>
            <a:pPr indent="0" lvl="0" marL="0" rtl="0" algn="ctr">
              <a:spcBef>
                <a:spcPts val="0"/>
              </a:spcBef>
              <a:spcAft>
                <a:spcPts val="0"/>
              </a:spcAft>
              <a:buNone/>
            </a:pPr>
            <a:r>
              <a:rPr i="1" lang="tr" sz="1800">
                <a:latin typeface="Arial"/>
                <a:ea typeface="Arial"/>
                <a:cs typeface="Arial"/>
                <a:sym typeface="Arial"/>
              </a:rPr>
              <a:t>201511009</a:t>
            </a:r>
            <a:endParaRPr i="1" sz="1800">
              <a:latin typeface="Arial"/>
              <a:ea typeface="Arial"/>
              <a:cs typeface="Arial"/>
              <a:sym typeface="Arial"/>
            </a:endParaRPr>
          </a:p>
          <a:p>
            <a:pPr indent="0" lvl="0" marL="0" rtl="0" algn="ctr">
              <a:spcBef>
                <a:spcPts val="0"/>
              </a:spcBef>
              <a:spcAft>
                <a:spcPts val="0"/>
              </a:spcAft>
              <a:buNone/>
            </a:pPr>
            <a:r>
              <a:rPr lang="tr" sz="1800">
                <a:latin typeface="Arial"/>
                <a:ea typeface="Arial"/>
                <a:cs typeface="Arial"/>
                <a:sym typeface="Arial"/>
              </a:rPr>
              <a:t>Neval Zeynep GÜNDEŞLİ</a:t>
            </a:r>
            <a:endParaRPr sz="1800">
              <a:latin typeface="Arial"/>
              <a:ea typeface="Arial"/>
              <a:cs typeface="Arial"/>
              <a:sym typeface="Arial"/>
            </a:endParaRPr>
          </a:p>
          <a:p>
            <a:pPr indent="0" lvl="0" marL="0" rtl="0" algn="ctr">
              <a:spcBef>
                <a:spcPts val="0"/>
              </a:spcBef>
              <a:spcAft>
                <a:spcPts val="0"/>
              </a:spcAft>
              <a:buNone/>
            </a:pPr>
            <a:r>
              <a:rPr i="1" lang="tr" sz="1800">
                <a:latin typeface="Arial"/>
                <a:ea typeface="Arial"/>
                <a:cs typeface="Arial"/>
                <a:sym typeface="Arial"/>
              </a:rPr>
              <a:t>201511027</a:t>
            </a:r>
            <a:endParaRPr i="1" sz="1800">
              <a:latin typeface="Arial"/>
              <a:ea typeface="Arial"/>
              <a:cs typeface="Arial"/>
              <a:sym typeface="Arial"/>
            </a:endParaRPr>
          </a:p>
          <a:p>
            <a:pPr indent="0" lvl="0" marL="0" rtl="0" algn="ctr">
              <a:spcBef>
                <a:spcPts val="0"/>
              </a:spcBef>
              <a:spcAft>
                <a:spcPts val="0"/>
              </a:spcAft>
              <a:buNone/>
            </a:pPr>
            <a:r>
              <a:rPr lang="tr" sz="1800">
                <a:latin typeface="Arial"/>
                <a:ea typeface="Arial"/>
                <a:cs typeface="Arial"/>
                <a:sym typeface="Arial"/>
              </a:rPr>
              <a:t>Öznur ÖZTÜRK</a:t>
            </a:r>
            <a:endParaRPr sz="1800">
              <a:latin typeface="Arial"/>
              <a:ea typeface="Arial"/>
              <a:cs typeface="Arial"/>
              <a:sym typeface="Arial"/>
            </a:endParaRPr>
          </a:p>
          <a:p>
            <a:pPr indent="0" lvl="0" marL="0" rtl="0" algn="ctr">
              <a:spcBef>
                <a:spcPts val="0"/>
              </a:spcBef>
              <a:spcAft>
                <a:spcPts val="0"/>
              </a:spcAft>
              <a:buNone/>
            </a:pPr>
            <a:r>
              <a:rPr i="1" lang="tr" sz="1800">
                <a:latin typeface="Arial"/>
                <a:ea typeface="Arial"/>
                <a:cs typeface="Arial"/>
                <a:sym typeface="Arial"/>
              </a:rPr>
              <a:t>201511045</a:t>
            </a:r>
            <a:endParaRPr i="1" sz="1800">
              <a:latin typeface="Arial"/>
              <a:ea typeface="Arial"/>
              <a:cs typeface="Arial"/>
              <a:sym typeface="Arial"/>
            </a:endParaRPr>
          </a:p>
          <a:p>
            <a:pPr indent="0" lvl="0" marL="0" rtl="0" algn="ctr">
              <a:spcBef>
                <a:spcPts val="0"/>
              </a:spcBef>
              <a:spcAft>
                <a:spcPts val="0"/>
              </a:spcAft>
              <a:buNone/>
            </a:pPr>
            <a:r>
              <a:rPr lang="tr" sz="1800">
                <a:latin typeface="Arial"/>
                <a:ea typeface="Arial"/>
                <a:cs typeface="Arial"/>
                <a:sym typeface="Arial"/>
              </a:rPr>
              <a:t>Mert KIZILDAĞ</a:t>
            </a:r>
            <a:endParaRPr sz="1800">
              <a:latin typeface="Arial"/>
              <a:ea typeface="Arial"/>
              <a:cs typeface="Arial"/>
              <a:sym typeface="Arial"/>
            </a:endParaRPr>
          </a:p>
          <a:p>
            <a:pPr indent="0" lvl="0" marL="0" rtl="0" algn="ctr">
              <a:spcBef>
                <a:spcPts val="0"/>
              </a:spcBef>
              <a:spcAft>
                <a:spcPts val="0"/>
              </a:spcAft>
              <a:buNone/>
            </a:pPr>
            <a:r>
              <a:rPr i="1" lang="tr" sz="1800">
                <a:latin typeface="Arial"/>
                <a:ea typeface="Arial"/>
                <a:cs typeface="Arial"/>
                <a:sym typeface="Arial"/>
              </a:rPr>
              <a:t>201411032</a:t>
            </a:r>
            <a:endParaRPr i="1" sz="18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22"/>
          <p:cNvPicPr preferRelativeResize="0"/>
          <p:nvPr/>
        </p:nvPicPr>
        <p:blipFill>
          <a:blip r:embed="rId3">
            <a:alphaModFix/>
          </a:blip>
          <a:stretch>
            <a:fillRect/>
          </a:stretch>
        </p:blipFill>
        <p:spPr>
          <a:xfrm>
            <a:off x="299963" y="430575"/>
            <a:ext cx="8544074" cy="391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502350" y="443750"/>
            <a:ext cx="7822500" cy="63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2800"/>
              <a:t>What Is IPC (</a:t>
            </a:r>
            <a:r>
              <a:rPr lang="tr" sz="2800">
                <a:highlight>
                  <a:srgbClr val="FFFFFF"/>
                </a:highlight>
              </a:rPr>
              <a:t>International Patent Classification)</a:t>
            </a:r>
            <a:endParaRPr sz="2800"/>
          </a:p>
        </p:txBody>
      </p:sp>
      <p:pic>
        <p:nvPicPr>
          <p:cNvPr id="191" name="Google Shape;191;p23"/>
          <p:cNvPicPr preferRelativeResize="0"/>
          <p:nvPr/>
        </p:nvPicPr>
        <p:blipFill>
          <a:blip r:embed="rId3">
            <a:alphaModFix/>
          </a:blip>
          <a:stretch>
            <a:fillRect/>
          </a:stretch>
        </p:blipFill>
        <p:spPr>
          <a:xfrm>
            <a:off x="2177775" y="1265875"/>
            <a:ext cx="4146026" cy="1667625"/>
          </a:xfrm>
          <a:prstGeom prst="rect">
            <a:avLst/>
          </a:prstGeom>
          <a:noFill/>
          <a:ln>
            <a:noFill/>
          </a:ln>
        </p:spPr>
      </p:pic>
      <p:pic>
        <p:nvPicPr>
          <p:cNvPr id="192" name="Google Shape;192;p23"/>
          <p:cNvPicPr preferRelativeResize="0"/>
          <p:nvPr/>
        </p:nvPicPr>
        <p:blipFill>
          <a:blip r:embed="rId4">
            <a:alphaModFix/>
          </a:blip>
          <a:stretch>
            <a:fillRect/>
          </a:stretch>
        </p:blipFill>
        <p:spPr>
          <a:xfrm>
            <a:off x="1488500" y="3023700"/>
            <a:ext cx="5654125" cy="1466825"/>
          </a:xfrm>
          <a:prstGeom prst="rect">
            <a:avLst/>
          </a:prstGeom>
          <a:noFill/>
          <a:ln>
            <a:noFill/>
          </a:ln>
        </p:spPr>
      </p:pic>
      <p:sp>
        <p:nvSpPr>
          <p:cNvPr id="193" name="Google Shape;193;p23"/>
          <p:cNvSpPr txBox="1"/>
          <p:nvPr/>
        </p:nvSpPr>
        <p:spPr>
          <a:xfrm>
            <a:off x="6323800" y="2752300"/>
            <a:ext cx="349800" cy="22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tr" sz="1000">
                <a:solidFill>
                  <a:schemeClr val="dk2"/>
                </a:solidFill>
                <a:latin typeface="Calibri"/>
                <a:ea typeface="Calibri"/>
                <a:cs typeface="Calibri"/>
                <a:sym typeface="Calibri"/>
              </a:rPr>
              <a:t>[5]</a:t>
            </a:r>
            <a:endParaRPr sz="1000"/>
          </a:p>
        </p:txBody>
      </p:sp>
      <p:sp>
        <p:nvSpPr>
          <p:cNvPr id="194" name="Google Shape;194;p23"/>
          <p:cNvSpPr txBox="1"/>
          <p:nvPr/>
        </p:nvSpPr>
        <p:spPr>
          <a:xfrm>
            <a:off x="7378025" y="4367325"/>
            <a:ext cx="402600" cy="22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tr" sz="1000">
                <a:solidFill>
                  <a:schemeClr val="dk2"/>
                </a:solidFill>
                <a:latin typeface="Calibri"/>
                <a:ea typeface="Calibri"/>
                <a:cs typeface="Calibri"/>
                <a:sym typeface="Calibri"/>
              </a:rPr>
              <a:t>[6]</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4"/>
          <p:cNvSpPr txBox="1"/>
          <p:nvPr>
            <p:ph idx="1" type="body"/>
          </p:nvPr>
        </p:nvSpPr>
        <p:spPr>
          <a:xfrm>
            <a:off x="1157275" y="4500550"/>
            <a:ext cx="7191000" cy="31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tr"/>
              <a:t>                                         </a:t>
            </a:r>
            <a:r>
              <a:rPr b="1" lang="tr" sz="1400"/>
              <a:t>     </a:t>
            </a:r>
            <a:r>
              <a:rPr b="1" lang="tr" sz="1400"/>
              <a:t>The IPC contains about</a:t>
            </a:r>
            <a:r>
              <a:rPr b="1" lang="tr" sz="1800">
                <a:solidFill>
                  <a:srgbClr val="CC0000"/>
                </a:solidFill>
              </a:rPr>
              <a:t> 70.000 </a:t>
            </a:r>
            <a:r>
              <a:rPr b="1" lang="tr" sz="1400"/>
              <a:t>subgroups</a:t>
            </a:r>
            <a:endParaRPr b="1" sz="1400"/>
          </a:p>
        </p:txBody>
      </p:sp>
      <p:pic>
        <p:nvPicPr>
          <p:cNvPr id="200" name="Google Shape;200;p24"/>
          <p:cNvPicPr preferRelativeResize="0"/>
          <p:nvPr/>
        </p:nvPicPr>
        <p:blipFill>
          <a:blip r:embed="rId3">
            <a:alphaModFix/>
          </a:blip>
          <a:stretch>
            <a:fillRect/>
          </a:stretch>
        </p:blipFill>
        <p:spPr>
          <a:xfrm>
            <a:off x="1586400" y="275500"/>
            <a:ext cx="5922926" cy="4102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819150" y="508900"/>
            <a:ext cx="7505700" cy="951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tr">
                <a:latin typeface="Arial"/>
                <a:ea typeface="Arial"/>
                <a:cs typeface="Arial"/>
                <a:sym typeface="Arial"/>
              </a:rPr>
              <a:t>PROJECT CONSTRUCTION STEPS</a:t>
            </a:r>
            <a:endParaRPr b="1">
              <a:latin typeface="Arial"/>
              <a:ea typeface="Arial"/>
              <a:cs typeface="Arial"/>
              <a:sym typeface="Arial"/>
            </a:endParaRPr>
          </a:p>
        </p:txBody>
      </p:sp>
      <p:sp>
        <p:nvSpPr>
          <p:cNvPr id="206" name="Google Shape;206;p25"/>
          <p:cNvSpPr txBox="1"/>
          <p:nvPr>
            <p:ph idx="1" type="body"/>
          </p:nvPr>
        </p:nvSpPr>
        <p:spPr>
          <a:xfrm>
            <a:off x="819150" y="1527875"/>
            <a:ext cx="7505700" cy="3085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lang="tr" sz="1400">
                <a:latin typeface="Arial"/>
                <a:ea typeface="Arial"/>
                <a:cs typeface="Arial"/>
                <a:sym typeface="Arial"/>
              </a:rPr>
              <a:t>Data Analysis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tr" sz="1400">
                <a:latin typeface="Arial"/>
                <a:ea typeface="Arial"/>
                <a:cs typeface="Arial"/>
                <a:sym typeface="Arial"/>
              </a:rPr>
              <a:t>Keyword Extraction</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tr" sz="1400">
                <a:latin typeface="Arial"/>
                <a:ea typeface="Arial"/>
                <a:cs typeface="Arial"/>
                <a:sym typeface="Arial"/>
              </a:rPr>
              <a:t>Text Summarization</a:t>
            </a:r>
            <a:endParaRPr sz="1400">
              <a:latin typeface="Arial"/>
              <a:ea typeface="Arial"/>
              <a:cs typeface="Arial"/>
              <a:sym typeface="Arial"/>
            </a:endParaRPr>
          </a:p>
          <a:p>
            <a:pPr indent="0" lvl="0" marL="457200" rtl="0" algn="l">
              <a:spcBef>
                <a:spcPts val="1600"/>
              </a:spcBef>
              <a:spcAft>
                <a:spcPts val="1600"/>
              </a:spcAft>
              <a:buNone/>
            </a:pPr>
            <a:r>
              <a:t/>
            </a:r>
            <a:endParaRPr sz="1400">
              <a:latin typeface="Arial"/>
              <a:ea typeface="Arial"/>
              <a:cs typeface="Arial"/>
              <a:sym typeface="Arial"/>
            </a:endParaRPr>
          </a:p>
        </p:txBody>
      </p:sp>
      <p:pic>
        <p:nvPicPr>
          <p:cNvPr id="207" name="Google Shape;207;p25"/>
          <p:cNvPicPr preferRelativeResize="0"/>
          <p:nvPr/>
        </p:nvPicPr>
        <p:blipFill rotWithShape="1">
          <a:blip r:embed="rId3">
            <a:alphaModFix/>
          </a:blip>
          <a:srcRect b="0" l="0" r="32836" t="0"/>
          <a:stretch/>
        </p:blipFill>
        <p:spPr>
          <a:xfrm>
            <a:off x="5708000" y="3066100"/>
            <a:ext cx="3084024" cy="1721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pic>
        <p:nvPicPr>
          <p:cNvPr id="212" name="Google Shape;212;p26"/>
          <p:cNvPicPr preferRelativeResize="0"/>
          <p:nvPr/>
        </p:nvPicPr>
        <p:blipFill>
          <a:blip r:embed="rId3">
            <a:alphaModFix/>
          </a:blip>
          <a:stretch>
            <a:fillRect/>
          </a:stretch>
        </p:blipFill>
        <p:spPr>
          <a:xfrm>
            <a:off x="2428200" y="369050"/>
            <a:ext cx="4352925" cy="4352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819150" y="8352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tr">
                <a:latin typeface="Arial"/>
                <a:ea typeface="Arial"/>
                <a:cs typeface="Arial"/>
                <a:sym typeface="Arial"/>
              </a:rPr>
              <a:t>KEYWORDS EXTRACTION</a:t>
            </a:r>
            <a:endParaRPr b="1">
              <a:latin typeface="Arial"/>
              <a:ea typeface="Arial"/>
              <a:cs typeface="Arial"/>
              <a:sym typeface="Arial"/>
            </a:endParaRPr>
          </a:p>
        </p:txBody>
      </p:sp>
      <p:pic>
        <p:nvPicPr>
          <p:cNvPr id="218" name="Google Shape;218;p27"/>
          <p:cNvPicPr preferRelativeResize="0"/>
          <p:nvPr/>
        </p:nvPicPr>
        <p:blipFill>
          <a:blip r:embed="rId3">
            <a:alphaModFix/>
          </a:blip>
          <a:stretch>
            <a:fillRect/>
          </a:stretch>
        </p:blipFill>
        <p:spPr>
          <a:xfrm>
            <a:off x="1385888" y="1789800"/>
            <a:ext cx="6372225" cy="2847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819150" y="710250"/>
            <a:ext cx="7505700" cy="70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latin typeface="Arial"/>
                <a:ea typeface="Arial"/>
                <a:cs typeface="Arial"/>
                <a:sym typeface="Arial"/>
              </a:rPr>
              <a:t>TEXT SUMMARIZATION</a:t>
            </a:r>
            <a:endParaRPr b="1">
              <a:latin typeface="Arial"/>
              <a:ea typeface="Arial"/>
              <a:cs typeface="Arial"/>
              <a:sym typeface="Arial"/>
            </a:endParaRPr>
          </a:p>
        </p:txBody>
      </p:sp>
      <p:pic>
        <p:nvPicPr>
          <p:cNvPr id="224" name="Google Shape;224;p28"/>
          <p:cNvPicPr preferRelativeResize="0"/>
          <p:nvPr/>
        </p:nvPicPr>
        <p:blipFill>
          <a:blip r:embed="rId3">
            <a:alphaModFix/>
          </a:blip>
          <a:stretch>
            <a:fillRect/>
          </a:stretch>
        </p:blipFill>
        <p:spPr>
          <a:xfrm>
            <a:off x="2146363" y="1556950"/>
            <a:ext cx="4851278" cy="3038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p29"/>
          <p:cNvPicPr preferRelativeResize="0"/>
          <p:nvPr/>
        </p:nvPicPr>
        <p:blipFill rotWithShape="1">
          <a:blip r:embed="rId3">
            <a:alphaModFix/>
          </a:blip>
          <a:srcRect b="25706" l="0" r="0" t="16719"/>
          <a:stretch/>
        </p:blipFill>
        <p:spPr>
          <a:xfrm>
            <a:off x="762000" y="1041175"/>
            <a:ext cx="7620000" cy="2467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819150" y="270700"/>
            <a:ext cx="7505700" cy="5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latin typeface="Arial"/>
                <a:ea typeface="Arial"/>
                <a:cs typeface="Arial"/>
                <a:sym typeface="Arial"/>
              </a:rPr>
              <a:t>STOP WORDS</a:t>
            </a:r>
            <a:endParaRPr b="1">
              <a:latin typeface="Arial"/>
              <a:ea typeface="Arial"/>
              <a:cs typeface="Arial"/>
              <a:sym typeface="Arial"/>
            </a:endParaRPr>
          </a:p>
        </p:txBody>
      </p:sp>
      <p:pic>
        <p:nvPicPr>
          <p:cNvPr id="235" name="Google Shape;235;p30"/>
          <p:cNvPicPr preferRelativeResize="0"/>
          <p:nvPr/>
        </p:nvPicPr>
        <p:blipFill>
          <a:blip r:embed="rId3">
            <a:alphaModFix/>
          </a:blip>
          <a:stretch>
            <a:fillRect/>
          </a:stretch>
        </p:blipFill>
        <p:spPr>
          <a:xfrm>
            <a:off x="1608088" y="876025"/>
            <a:ext cx="5927826" cy="3349650"/>
          </a:xfrm>
          <a:prstGeom prst="rect">
            <a:avLst/>
          </a:prstGeom>
          <a:noFill/>
          <a:ln>
            <a:noFill/>
          </a:ln>
        </p:spPr>
      </p:pic>
      <p:pic>
        <p:nvPicPr>
          <p:cNvPr id="236" name="Google Shape;236;p30"/>
          <p:cNvPicPr preferRelativeResize="0"/>
          <p:nvPr/>
        </p:nvPicPr>
        <p:blipFill rotWithShape="1">
          <a:blip r:embed="rId4">
            <a:alphaModFix/>
          </a:blip>
          <a:srcRect b="9103" l="0" r="2372" t="64533"/>
          <a:stretch/>
        </p:blipFill>
        <p:spPr>
          <a:xfrm>
            <a:off x="1415350" y="4310500"/>
            <a:ext cx="7430100" cy="583100"/>
          </a:xfrm>
          <a:prstGeom prst="rect">
            <a:avLst/>
          </a:prstGeom>
          <a:noFill/>
          <a:ln>
            <a:noFill/>
          </a:ln>
        </p:spPr>
      </p:pic>
      <p:pic>
        <p:nvPicPr>
          <p:cNvPr id="237" name="Google Shape;237;p30"/>
          <p:cNvPicPr preferRelativeResize="0"/>
          <p:nvPr/>
        </p:nvPicPr>
        <p:blipFill rotWithShape="1">
          <a:blip r:embed="rId5">
            <a:alphaModFix/>
          </a:blip>
          <a:srcRect b="28223" l="12793" r="13427" t="24421"/>
          <a:stretch/>
        </p:blipFill>
        <p:spPr>
          <a:xfrm>
            <a:off x="412475" y="4383425"/>
            <a:ext cx="1002874" cy="343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latin typeface="Arial"/>
                <a:ea typeface="Arial"/>
                <a:cs typeface="Arial"/>
                <a:sym typeface="Arial"/>
              </a:rPr>
              <a:t>CUE WORDS</a:t>
            </a:r>
            <a:endParaRPr b="1">
              <a:latin typeface="Arial"/>
              <a:ea typeface="Arial"/>
              <a:cs typeface="Arial"/>
              <a:sym typeface="Arial"/>
            </a:endParaRPr>
          </a:p>
        </p:txBody>
      </p:sp>
      <p:pic>
        <p:nvPicPr>
          <p:cNvPr id="243" name="Google Shape;243;p31"/>
          <p:cNvPicPr preferRelativeResize="0"/>
          <p:nvPr/>
        </p:nvPicPr>
        <p:blipFill rotWithShape="1">
          <a:blip r:embed="rId3">
            <a:alphaModFix/>
          </a:blip>
          <a:srcRect b="14507" l="0" r="0" t="0"/>
          <a:stretch/>
        </p:blipFill>
        <p:spPr>
          <a:xfrm>
            <a:off x="523875" y="2505525"/>
            <a:ext cx="8096250" cy="1302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3600">
                <a:latin typeface="Arial"/>
                <a:ea typeface="Arial"/>
                <a:cs typeface="Arial"/>
                <a:sym typeface="Arial"/>
              </a:rPr>
              <a:t>OUTLINE</a:t>
            </a:r>
            <a:endParaRPr b="1">
              <a:latin typeface="Arial"/>
              <a:ea typeface="Arial"/>
              <a:cs typeface="Arial"/>
              <a:sym typeface="Arial"/>
            </a:endParaRPr>
          </a:p>
        </p:txBody>
      </p:sp>
      <p:sp>
        <p:nvSpPr>
          <p:cNvPr id="135" name="Google Shape;135;p14"/>
          <p:cNvSpPr txBox="1"/>
          <p:nvPr>
            <p:ph idx="1" type="body"/>
          </p:nvPr>
        </p:nvSpPr>
        <p:spPr>
          <a:xfrm>
            <a:off x="819150" y="1913525"/>
            <a:ext cx="37530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b="1" lang="tr" sz="1400">
                <a:latin typeface="Arial"/>
                <a:ea typeface="Arial"/>
                <a:cs typeface="Arial"/>
                <a:sym typeface="Arial"/>
              </a:rPr>
              <a:t>INTRODUCTION</a:t>
            </a:r>
            <a:endParaRPr b="1" sz="1400">
              <a:latin typeface="Arial"/>
              <a:ea typeface="Arial"/>
              <a:cs typeface="Arial"/>
              <a:sym typeface="Arial"/>
            </a:endParaRPr>
          </a:p>
          <a:p>
            <a:pPr indent="-317500" lvl="0" marL="457200" rtl="0" algn="l">
              <a:spcBef>
                <a:spcPts val="0"/>
              </a:spcBef>
              <a:spcAft>
                <a:spcPts val="0"/>
              </a:spcAft>
              <a:buSzPts val="1400"/>
              <a:buFont typeface="Arial"/>
              <a:buChar char="●"/>
            </a:pPr>
            <a:r>
              <a:rPr b="1" lang="tr" sz="1400">
                <a:latin typeface="Arial"/>
                <a:ea typeface="Arial"/>
                <a:cs typeface="Arial"/>
                <a:sym typeface="Arial"/>
              </a:rPr>
              <a:t>MOTIVATION</a:t>
            </a:r>
            <a:endParaRPr b="1" sz="1400">
              <a:latin typeface="Arial"/>
              <a:ea typeface="Arial"/>
              <a:cs typeface="Arial"/>
              <a:sym typeface="Arial"/>
            </a:endParaRPr>
          </a:p>
          <a:p>
            <a:pPr indent="-317500" lvl="0" marL="457200" rtl="0" algn="l">
              <a:spcBef>
                <a:spcPts val="0"/>
              </a:spcBef>
              <a:spcAft>
                <a:spcPts val="0"/>
              </a:spcAft>
              <a:buSzPts val="1400"/>
              <a:buFont typeface="Arial"/>
              <a:buChar char="●"/>
            </a:pPr>
            <a:r>
              <a:rPr b="1" lang="tr" sz="1400">
                <a:latin typeface="Arial"/>
                <a:ea typeface="Arial"/>
                <a:cs typeface="Arial"/>
                <a:sym typeface="Arial"/>
              </a:rPr>
              <a:t>EVERYTHING </a:t>
            </a:r>
            <a:r>
              <a:rPr b="1" lang="tr" sz="1400">
                <a:latin typeface="Arial"/>
                <a:ea typeface="Arial"/>
                <a:cs typeface="Arial"/>
                <a:sym typeface="Arial"/>
              </a:rPr>
              <a:t>ABOUT PATENT</a:t>
            </a:r>
            <a:endParaRPr b="1" sz="1400">
              <a:latin typeface="Arial"/>
              <a:ea typeface="Arial"/>
              <a:cs typeface="Arial"/>
              <a:sym typeface="Arial"/>
            </a:endParaRPr>
          </a:p>
          <a:p>
            <a:pPr indent="-317500" lvl="0" marL="457200" rtl="0" algn="l">
              <a:spcBef>
                <a:spcPts val="0"/>
              </a:spcBef>
              <a:spcAft>
                <a:spcPts val="0"/>
              </a:spcAft>
              <a:buSzPts val="1400"/>
              <a:buFont typeface="Arial"/>
              <a:buChar char="●"/>
            </a:pPr>
            <a:r>
              <a:rPr b="1" lang="tr" sz="1400">
                <a:latin typeface="Arial"/>
                <a:ea typeface="Arial"/>
                <a:cs typeface="Arial"/>
                <a:sym typeface="Arial"/>
              </a:rPr>
              <a:t>METHODS</a:t>
            </a:r>
            <a:endParaRPr b="1" sz="1400">
              <a:latin typeface="Arial"/>
              <a:ea typeface="Arial"/>
              <a:cs typeface="Arial"/>
              <a:sym typeface="Arial"/>
            </a:endParaRPr>
          </a:p>
          <a:p>
            <a:pPr indent="-317500" lvl="0" marL="457200" rtl="0" algn="l">
              <a:spcBef>
                <a:spcPts val="0"/>
              </a:spcBef>
              <a:spcAft>
                <a:spcPts val="0"/>
              </a:spcAft>
              <a:buSzPts val="1400"/>
              <a:buFont typeface="Arial"/>
              <a:buChar char="●"/>
            </a:pPr>
            <a:r>
              <a:rPr b="1" lang="tr" sz="1400">
                <a:latin typeface="Arial"/>
                <a:ea typeface="Arial"/>
                <a:cs typeface="Arial"/>
                <a:sym typeface="Arial"/>
              </a:rPr>
              <a:t>WEBSITE DESIGN</a:t>
            </a:r>
            <a:endParaRPr b="1" sz="1400">
              <a:latin typeface="Arial"/>
              <a:ea typeface="Arial"/>
              <a:cs typeface="Arial"/>
              <a:sym typeface="Arial"/>
            </a:endParaRPr>
          </a:p>
          <a:p>
            <a:pPr indent="0" lvl="0" marL="0" rtl="0" algn="l">
              <a:spcBef>
                <a:spcPts val="1600"/>
              </a:spcBef>
              <a:spcAft>
                <a:spcPts val="0"/>
              </a:spcAft>
              <a:buNone/>
            </a:pPr>
            <a:r>
              <a:t/>
            </a:r>
            <a:endParaRPr b="1" sz="1400">
              <a:latin typeface="Arial"/>
              <a:ea typeface="Arial"/>
              <a:cs typeface="Arial"/>
              <a:sym typeface="Arial"/>
            </a:endParaRPr>
          </a:p>
          <a:p>
            <a:pPr indent="0" lvl="0" marL="0" rtl="0" algn="l">
              <a:spcBef>
                <a:spcPts val="1600"/>
              </a:spcBef>
              <a:spcAft>
                <a:spcPts val="0"/>
              </a:spcAft>
              <a:buNone/>
            </a:pPr>
            <a:r>
              <a:t/>
            </a:r>
            <a:endParaRPr b="1" sz="1400">
              <a:latin typeface="Arial"/>
              <a:ea typeface="Arial"/>
              <a:cs typeface="Arial"/>
              <a:sym typeface="Arial"/>
            </a:endParaRPr>
          </a:p>
          <a:p>
            <a:pPr indent="0" lvl="0" marL="0" rtl="0" algn="l">
              <a:spcBef>
                <a:spcPts val="1600"/>
              </a:spcBef>
              <a:spcAft>
                <a:spcPts val="1600"/>
              </a:spcAft>
              <a:buNone/>
            </a:pPr>
            <a:r>
              <a:t/>
            </a:r>
            <a:endParaRPr b="1" sz="1400">
              <a:latin typeface="Arial"/>
              <a:ea typeface="Arial"/>
              <a:cs typeface="Arial"/>
              <a:sym typeface="Arial"/>
            </a:endParaRPr>
          </a:p>
        </p:txBody>
      </p:sp>
      <p:sp>
        <p:nvSpPr>
          <p:cNvPr id="136" name="Google Shape;136;p14"/>
          <p:cNvSpPr txBox="1"/>
          <p:nvPr>
            <p:ph idx="1" type="body"/>
          </p:nvPr>
        </p:nvSpPr>
        <p:spPr>
          <a:xfrm>
            <a:off x="4776800" y="1865275"/>
            <a:ext cx="38118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rial"/>
              <a:buChar char="●"/>
            </a:pPr>
            <a:r>
              <a:rPr b="1" lang="tr" sz="1400">
                <a:latin typeface="Arial"/>
                <a:ea typeface="Arial"/>
                <a:cs typeface="Arial"/>
                <a:sym typeface="Arial"/>
              </a:rPr>
              <a:t>USER PRIVILEGES</a:t>
            </a:r>
            <a:endParaRPr b="1" sz="1400">
              <a:latin typeface="Arial"/>
              <a:ea typeface="Arial"/>
              <a:cs typeface="Arial"/>
              <a:sym typeface="Arial"/>
            </a:endParaRPr>
          </a:p>
          <a:p>
            <a:pPr indent="-317500" lvl="0" marL="457200" rtl="0" algn="l">
              <a:spcBef>
                <a:spcPts val="0"/>
              </a:spcBef>
              <a:spcAft>
                <a:spcPts val="0"/>
              </a:spcAft>
              <a:buSzPts val="1400"/>
              <a:buFont typeface="Arial"/>
              <a:buChar char="●"/>
            </a:pPr>
            <a:r>
              <a:rPr b="1" lang="tr" sz="1400">
                <a:latin typeface="Arial"/>
                <a:ea typeface="Arial"/>
                <a:cs typeface="Arial"/>
                <a:sym typeface="Arial"/>
              </a:rPr>
              <a:t>PROJECT WORK PLAN AND GANTT CHARTS</a:t>
            </a:r>
            <a:endParaRPr b="1" sz="1400">
              <a:latin typeface="Arial"/>
              <a:ea typeface="Arial"/>
              <a:cs typeface="Arial"/>
              <a:sym typeface="Arial"/>
            </a:endParaRPr>
          </a:p>
          <a:p>
            <a:pPr indent="-317500" lvl="0" marL="457200" rtl="0" algn="l">
              <a:spcBef>
                <a:spcPts val="0"/>
              </a:spcBef>
              <a:spcAft>
                <a:spcPts val="0"/>
              </a:spcAft>
              <a:buSzPts val="1400"/>
              <a:buFont typeface="Arial"/>
              <a:buChar char="●"/>
            </a:pPr>
            <a:r>
              <a:rPr b="1" lang="tr" sz="1400">
                <a:latin typeface="Arial"/>
                <a:ea typeface="Arial"/>
                <a:cs typeface="Arial"/>
                <a:sym typeface="Arial"/>
              </a:rPr>
              <a:t>CONCLUSIONS</a:t>
            </a:r>
            <a:endParaRPr b="1" sz="1400">
              <a:latin typeface="Arial"/>
              <a:ea typeface="Arial"/>
              <a:cs typeface="Arial"/>
              <a:sym typeface="Arial"/>
            </a:endParaRPr>
          </a:p>
          <a:p>
            <a:pPr indent="-317500" lvl="0" marL="457200" rtl="0" algn="l">
              <a:spcBef>
                <a:spcPts val="0"/>
              </a:spcBef>
              <a:spcAft>
                <a:spcPts val="0"/>
              </a:spcAft>
              <a:buSzPts val="1400"/>
              <a:buFont typeface="Arial"/>
              <a:buChar char="●"/>
            </a:pPr>
            <a:r>
              <a:rPr b="1" lang="tr" sz="1400">
                <a:latin typeface="Arial"/>
                <a:ea typeface="Arial"/>
                <a:cs typeface="Arial"/>
                <a:sym typeface="Arial"/>
              </a:rPr>
              <a:t>REFERENCES</a:t>
            </a:r>
            <a:endParaRPr b="1" sz="1400">
              <a:latin typeface="Arial"/>
              <a:ea typeface="Arial"/>
              <a:cs typeface="Arial"/>
              <a:sym typeface="Arial"/>
            </a:endParaRPr>
          </a:p>
          <a:p>
            <a:pPr indent="-317500" lvl="0" marL="457200" rtl="0" algn="l">
              <a:spcBef>
                <a:spcPts val="0"/>
              </a:spcBef>
              <a:spcAft>
                <a:spcPts val="0"/>
              </a:spcAft>
              <a:buSzPts val="1400"/>
              <a:buFont typeface="Arial"/>
              <a:buChar char="●"/>
            </a:pPr>
            <a:r>
              <a:rPr b="1" lang="tr" sz="1400">
                <a:latin typeface="Arial"/>
                <a:ea typeface="Arial"/>
                <a:cs typeface="Arial"/>
                <a:sym typeface="Arial"/>
              </a:rPr>
              <a:t>QUESTION</a:t>
            </a:r>
            <a:endParaRPr b="1" sz="1400">
              <a:latin typeface="Arial"/>
              <a:ea typeface="Arial"/>
              <a:cs typeface="Arial"/>
              <a:sym typeface="Arial"/>
            </a:endParaRPr>
          </a:p>
          <a:p>
            <a:pPr indent="0" lvl="0" marL="457200" rtl="0" algn="l">
              <a:spcBef>
                <a:spcPts val="1600"/>
              </a:spcBef>
              <a:spcAft>
                <a:spcPts val="1600"/>
              </a:spcAft>
              <a:buNone/>
            </a:pPr>
            <a:r>
              <a:t/>
            </a:r>
            <a:endParaRPr b="1" sz="14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tr">
                <a:latin typeface="Arial"/>
                <a:ea typeface="Arial"/>
                <a:cs typeface="Arial"/>
                <a:sym typeface="Arial"/>
              </a:rPr>
              <a:t>USER PRIVILEGES</a:t>
            </a:r>
            <a:endParaRPr b="1">
              <a:latin typeface="Arial"/>
              <a:ea typeface="Arial"/>
              <a:cs typeface="Arial"/>
              <a:sym typeface="Arial"/>
            </a:endParaRPr>
          </a:p>
        </p:txBody>
      </p:sp>
      <p:sp>
        <p:nvSpPr>
          <p:cNvPr id="249" name="Google Shape;249;p32"/>
          <p:cNvSpPr txBox="1"/>
          <p:nvPr>
            <p:ph idx="1" type="body"/>
          </p:nvPr>
        </p:nvSpPr>
        <p:spPr>
          <a:xfrm>
            <a:off x="819150" y="1990725"/>
            <a:ext cx="37530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400" u="sng">
                <a:latin typeface="Arial"/>
                <a:ea typeface="Arial"/>
                <a:cs typeface="Arial"/>
                <a:sym typeface="Arial"/>
              </a:rPr>
              <a:t>USERS</a:t>
            </a:r>
            <a:endParaRPr b="1" sz="1400" u="sng">
              <a:latin typeface="Arial"/>
              <a:ea typeface="Arial"/>
              <a:cs typeface="Arial"/>
              <a:sym typeface="Arial"/>
            </a:endParaRPr>
          </a:p>
          <a:p>
            <a:pPr indent="-317500" lvl="0" marL="457200" rtl="0" algn="l">
              <a:spcBef>
                <a:spcPts val="1600"/>
              </a:spcBef>
              <a:spcAft>
                <a:spcPts val="0"/>
              </a:spcAft>
              <a:buSzPts val="1400"/>
              <a:buFont typeface="Arial"/>
              <a:buChar char="●"/>
            </a:pPr>
            <a:r>
              <a:rPr lang="tr" sz="1400">
                <a:latin typeface="Arial"/>
                <a:ea typeface="Arial"/>
                <a:cs typeface="Arial"/>
                <a:sym typeface="Arial"/>
              </a:rPr>
              <a:t>Will be able to see the 10 most similar patents and rates compared.</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tr" sz="1400">
                <a:latin typeface="Arial"/>
                <a:ea typeface="Arial"/>
                <a:cs typeface="Arial"/>
                <a:sym typeface="Arial"/>
              </a:rPr>
              <a:t>Will be able to see the contents of the patents compared.</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tr" sz="1400">
                <a:latin typeface="Arial"/>
                <a:ea typeface="Arial"/>
                <a:cs typeface="Arial"/>
                <a:sym typeface="Arial"/>
              </a:rPr>
              <a:t>The support line will allow the user to contact us.</a:t>
            </a:r>
            <a:endParaRPr sz="1400">
              <a:latin typeface="Arial"/>
              <a:ea typeface="Arial"/>
              <a:cs typeface="Arial"/>
              <a:sym typeface="Arial"/>
            </a:endParaRPr>
          </a:p>
        </p:txBody>
      </p:sp>
      <p:sp>
        <p:nvSpPr>
          <p:cNvPr id="250" name="Google Shape;250;p32"/>
          <p:cNvSpPr txBox="1"/>
          <p:nvPr>
            <p:ph idx="1" type="body"/>
          </p:nvPr>
        </p:nvSpPr>
        <p:spPr>
          <a:xfrm>
            <a:off x="4768375" y="1963125"/>
            <a:ext cx="3753000" cy="25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400" u="sng">
                <a:latin typeface="Arial"/>
                <a:ea typeface="Arial"/>
                <a:cs typeface="Arial"/>
                <a:sym typeface="Arial"/>
              </a:rPr>
              <a:t>GUEST</a:t>
            </a:r>
            <a:endParaRPr b="1" sz="1400" u="sng">
              <a:latin typeface="Arial"/>
              <a:ea typeface="Arial"/>
              <a:cs typeface="Arial"/>
              <a:sym typeface="Arial"/>
            </a:endParaRPr>
          </a:p>
          <a:p>
            <a:pPr indent="-317500" lvl="0" marL="457200" rtl="0" algn="l">
              <a:spcBef>
                <a:spcPts val="1600"/>
              </a:spcBef>
              <a:spcAft>
                <a:spcPts val="0"/>
              </a:spcAft>
              <a:buSzPts val="1400"/>
              <a:buFont typeface="Arial"/>
              <a:buChar char="●"/>
            </a:pPr>
            <a:r>
              <a:rPr lang="tr" sz="1400">
                <a:latin typeface="Arial"/>
                <a:ea typeface="Arial"/>
                <a:cs typeface="Arial"/>
                <a:sym typeface="Arial"/>
              </a:rPr>
              <a:t>You will only see the similarity ratio.</a:t>
            </a:r>
            <a:endParaRPr sz="1400">
              <a:latin typeface="Arial"/>
              <a:ea typeface="Arial"/>
              <a:cs typeface="Arial"/>
              <a:sym typeface="Arial"/>
            </a:endParaRPr>
          </a:p>
          <a:p>
            <a:pPr indent="0" lvl="0" marL="914400" rtl="0" algn="l">
              <a:spcBef>
                <a:spcPts val="1600"/>
              </a:spcBef>
              <a:spcAft>
                <a:spcPts val="1600"/>
              </a:spcAft>
              <a:buNone/>
            </a:pPr>
            <a:r>
              <a:t/>
            </a:r>
            <a:endParaRPr b="1"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819150" y="240475"/>
            <a:ext cx="7505700" cy="6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latin typeface="Arial"/>
                <a:ea typeface="Arial"/>
                <a:cs typeface="Arial"/>
                <a:sym typeface="Arial"/>
              </a:rPr>
              <a:t>WEBSITE DESIGN</a:t>
            </a:r>
            <a:endParaRPr b="1">
              <a:latin typeface="Arial"/>
              <a:ea typeface="Arial"/>
              <a:cs typeface="Arial"/>
              <a:sym typeface="Arial"/>
            </a:endParaRPr>
          </a:p>
        </p:txBody>
      </p:sp>
      <p:sp>
        <p:nvSpPr>
          <p:cNvPr id="256" name="Google Shape;256;p33"/>
          <p:cNvSpPr txBox="1"/>
          <p:nvPr>
            <p:ph idx="1" type="body"/>
          </p:nvPr>
        </p:nvSpPr>
        <p:spPr>
          <a:xfrm>
            <a:off x="819150" y="3973000"/>
            <a:ext cx="7505700" cy="6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u="sng">
                <a:solidFill>
                  <a:schemeClr val="hlink"/>
                </a:solidFill>
                <a:hlinkClick r:id="rId3"/>
              </a:rPr>
              <a:t>https://wideo.co/view/27671281578770219957?utm_source=CopyPaste&amp;utm_medium=share&amp;utm_campaign=sharebox</a:t>
            </a:r>
            <a:endParaRPr/>
          </a:p>
          <a:p>
            <a:pPr indent="0" lvl="0" marL="0" rtl="0" algn="l">
              <a:spcBef>
                <a:spcPts val="1600"/>
              </a:spcBef>
              <a:spcAft>
                <a:spcPts val="1600"/>
              </a:spcAft>
              <a:buNone/>
            </a:pPr>
            <a:r>
              <a:t/>
            </a:r>
            <a:endParaRPr/>
          </a:p>
        </p:txBody>
      </p:sp>
      <p:pic>
        <p:nvPicPr>
          <p:cNvPr id="257" name="Google Shape;257;p33"/>
          <p:cNvPicPr preferRelativeResize="0"/>
          <p:nvPr/>
        </p:nvPicPr>
        <p:blipFill>
          <a:blip r:embed="rId4">
            <a:alphaModFix/>
          </a:blip>
          <a:stretch>
            <a:fillRect/>
          </a:stretch>
        </p:blipFill>
        <p:spPr>
          <a:xfrm>
            <a:off x="1784050" y="883374"/>
            <a:ext cx="5320849" cy="29674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421400" y="107350"/>
            <a:ext cx="7505700" cy="34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tr">
                <a:latin typeface="Arial"/>
                <a:ea typeface="Arial"/>
                <a:cs typeface="Arial"/>
                <a:sym typeface="Arial"/>
              </a:rPr>
              <a:t>PROJECT WORK PLAN AND GANTT CHART </a:t>
            </a:r>
            <a:endParaRPr b="1">
              <a:latin typeface="Arial"/>
              <a:ea typeface="Arial"/>
              <a:cs typeface="Arial"/>
              <a:sym typeface="Arial"/>
            </a:endParaRPr>
          </a:p>
        </p:txBody>
      </p:sp>
      <p:pic>
        <p:nvPicPr>
          <p:cNvPr id="263" name="Google Shape;263;p34"/>
          <p:cNvPicPr preferRelativeResize="0"/>
          <p:nvPr/>
        </p:nvPicPr>
        <p:blipFill rotWithShape="1">
          <a:blip r:embed="rId3">
            <a:alphaModFix/>
          </a:blip>
          <a:srcRect b="0" l="0" r="0" t="0"/>
          <a:stretch/>
        </p:blipFill>
        <p:spPr>
          <a:xfrm>
            <a:off x="421400" y="668925"/>
            <a:ext cx="8512048" cy="42589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latin typeface="Arial"/>
                <a:ea typeface="Arial"/>
                <a:cs typeface="Arial"/>
                <a:sym typeface="Arial"/>
              </a:rPr>
              <a:t>CONCLUSION</a:t>
            </a:r>
            <a:endParaRPr b="1">
              <a:latin typeface="Arial"/>
              <a:ea typeface="Arial"/>
              <a:cs typeface="Arial"/>
              <a:sym typeface="Arial"/>
            </a:endParaRPr>
          </a:p>
        </p:txBody>
      </p:sp>
      <p:sp>
        <p:nvSpPr>
          <p:cNvPr id="269" name="Google Shape;269;p3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tr" sz="1400">
                <a:latin typeface="Arial"/>
                <a:ea typeface="Arial"/>
                <a:cs typeface="Arial"/>
                <a:sym typeface="Arial"/>
              </a:rPr>
              <a:t>In this project that we are currently working on, some specific points cannot be considered as a whole, but should be dealt with in parts. The most important thing between these sections is how similar a patent is to the relevant patents. The first thing we do is to classify patents correctly according to IPC numbers. After classification, the titles and contents of the patents will be compared with each other. This project aims to reduce the required manpower and time allocated to this work.</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628275" y="262950"/>
            <a:ext cx="7505700" cy="5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latin typeface="Arial"/>
                <a:ea typeface="Arial"/>
                <a:cs typeface="Arial"/>
                <a:sym typeface="Arial"/>
              </a:rPr>
              <a:t>REFERENCES</a:t>
            </a:r>
            <a:endParaRPr b="1">
              <a:latin typeface="Arial"/>
              <a:ea typeface="Arial"/>
              <a:cs typeface="Arial"/>
              <a:sym typeface="Arial"/>
            </a:endParaRPr>
          </a:p>
        </p:txBody>
      </p:sp>
      <p:sp>
        <p:nvSpPr>
          <p:cNvPr id="275" name="Google Shape;275;p36"/>
          <p:cNvSpPr txBox="1"/>
          <p:nvPr>
            <p:ph idx="1" type="body"/>
          </p:nvPr>
        </p:nvSpPr>
        <p:spPr>
          <a:xfrm>
            <a:off x="718700" y="1006225"/>
            <a:ext cx="7505700" cy="38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800">
                <a:solidFill>
                  <a:srgbClr val="000000"/>
                </a:solidFill>
                <a:latin typeface="Arial"/>
                <a:ea typeface="Arial"/>
                <a:cs typeface="Arial"/>
                <a:sym typeface="Arial"/>
              </a:rPr>
              <a:t>[1]</a:t>
            </a:r>
            <a:r>
              <a:rPr b="1" lang="tr" sz="800">
                <a:solidFill>
                  <a:srgbClr val="000000"/>
                </a:solidFill>
                <a:highlight>
                  <a:srgbClr val="FFFFFF"/>
                </a:highlight>
                <a:latin typeface="Arial"/>
                <a:ea typeface="Arial"/>
                <a:cs typeface="Arial"/>
                <a:sym typeface="Arial"/>
              </a:rPr>
              <a:t>Sample of cue word list</a:t>
            </a:r>
            <a:endParaRPr b="1" sz="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tr" sz="800" u="sng">
                <a:solidFill>
                  <a:srgbClr val="000000"/>
                </a:solidFill>
                <a:latin typeface="Arial"/>
                <a:ea typeface="Arial"/>
                <a:cs typeface="Arial"/>
                <a:sym typeface="Arial"/>
                <a:hlinkClick r:id="rId3"/>
              </a:rPr>
              <a:t>https://www.researchgate.net/figure/Sample-of-cue-word-list_fig6_289523948</a:t>
            </a:r>
            <a:endParaRPr sz="800" u="sng">
              <a:solidFill>
                <a:srgbClr val="000000"/>
              </a:solidFill>
              <a:latin typeface="Arial"/>
              <a:ea typeface="Arial"/>
              <a:cs typeface="Arial"/>
              <a:sym typeface="Arial"/>
            </a:endParaRPr>
          </a:p>
          <a:p>
            <a:pPr indent="0" lvl="0" marL="0" rtl="0" algn="l">
              <a:spcBef>
                <a:spcPts val="1600"/>
              </a:spcBef>
              <a:spcAft>
                <a:spcPts val="0"/>
              </a:spcAft>
              <a:buNone/>
            </a:pPr>
            <a:r>
              <a:rPr lang="tr" sz="800">
                <a:solidFill>
                  <a:srgbClr val="000000"/>
                </a:solidFill>
                <a:latin typeface="Arial"/>
                <a:ea typeface="Arial"/>
                <a:cs typeface="Arial"/>
                <a:sym typeface="Arial"/>
              </a:rPr>
              <a:t>[2]</a:t>
            </a:r>
            <a:r>
              <a:rPr b="1" lang="tr" sz="800">
                <a:solidFill>
                  <a:srgbClr val="000000"/>
                </a:solidFill>
                <a:highlight>
                  <a:srgbClr val="FAFBFC"/>
                </a:highlight>
                <a:uFill>
                  <a:noFill/>
                </a:uFill>
                <a:latin typeface="Arial"/>
                <a:ea typeface="Arial"/>
                <a:cs typeface="Arial"/>
                <a:sym typeface="Arial"/>
                <a:hlinkClick r:id="rId4"/>
              </a:rPr>
              <a:t>NLTK's list of english</a:t>
            </a:r>
            <a:r>
              <a:rPr lang="tr" sz="800">
                <a:solidFill>
                  <a:srgbClr val="000000"/>
                </a:solidFill>
                <a:highlight>
                  <a:srgbClr val="FAFBFC"/>
                </a:highlight>
                <a:uFill>
                  <a:noFill/>
                </a:uFill>
                <a:latin typeface="Arial"/>
                <a:ea typeface="Arial"/>
                <a:cs typeface="Arial"/>
                <a:sym typeface="Arial"/>
                <a:hlinkClick r:id="rId5"/>
              </a:rPr>
              <a:t> </a:t>
            </a:r>
            <a:r>
              <a:rPr lang="tr" sz="800" u="sng">
                <a:solidFill>
                  <a:srgbClr val="000000"/>
                </a:solidFill>
                <a:highlight>
                  <a:srgbClr val="FAFBFC"/>
                </a:highlight>
                <a:latin typeface="Arial"/>
                <a:ea typeface="Arial"/>
                <a:cs typeface="Arial"/>
                <a:sym typeface="Arial"/>
                <a:hlinkClick r:id="rId6"/>
              </a:rPr>
              <a:t>stopwords</a:t>
            </a:r>
            <a:r>
              <a:rPr lang="tr" sz="800" u="sng">
                <a:solidFill>
                  <a:srgbClr val="000000"/>
                </a:solidFill>
                <a:latin typeface="Arial"/>
                <a:ea typeface="Arial"/>
                <a:cs typeface="Arial"/>
                <a:sym typeface="Arial"/>
                <a:hlinkClick r:id="rId7"/>
              </a:rPr>
              <a:t>https://gist.github.com/sebleier/554280</a:t>
            </a:r>
            <a:endParaRPr sz="800" u="sng">
              <a:solidFill>
                <a:srgbClr val="000000"/>
              </a:solidFill>
              <a:latin typeface="Arial"/>
              <a:ea typeface="Arial"/>
              <a:cs typeface="Arial"/>
              <a:sym typeface="Arial"/>
            </a:endParaRPr>
          </a:p>
          <a:p>
            <a:pPr indent="0" lvl="0" marL="0" rtl="0" algn="l">
              <a:spcBef>
                <a:spcPts val="1600"/>
              </a:spcBef>
              <a:spcAft>
                <a:spcPts val="0"/>
              </a:spcAft>
              <a:buNone/>
            </a:pPr>
            <a:r>
              <a:rPr lang="tr" sz="800">
                <a:solidFill>
                  <a:srgbClr val="000000"/>
                </a:solidFill>
                <a:latin typeface="Arial"/>
                <a:ea typeface="Arial"/>
                <a:cs typeface="Arial"/>
                <a:sym typeface="Arial"/>
              </a:rPr>
              <a:t>[3]</a:t>
            </a:r>
            <a:r>
              <a:rPr lang="tr" sz="800" u="sng">
                <a:solidFill>
                  <a:srgbClr val="000000"/>
                </a:solidFill>
                <a:latin typeface="Arial"/>
                <a:ea typeface="Arial"/>
                <a:cs typeface="Arial"/>
                <a:sym typeface="Arial"/>
                <a:hlinkClick r:id="rId8"/>
              </a:rPr>
              <a:t>https://blog.floydhub.com/gentle-introduction-to-text-summarization-in-machine-learning/</a:t>
            </a:r>
            <a:endParaRPr sz="800" u="sng">
              <a:solidFill>
                <a:srgbClr val="000000"/>
              </a:solidFill>
              <a:latin typeface="Arial"/>
              <a:ea typeface="Arial"/>
              <a:cs typeface="Arial"/>
              <a:sym typeface="Arial"/>
            </a:endParaRPr>
          </a:p>
          <a:p>
            <a:pPr indent="0" lvl="0" marL="0" rtl="0" algn="l">
              <a:spcBef>
                <a:spcPts val="1600"/>
              </a:spcBef>
              <a:spcAft>
                <a:spcPts val="0"/>
              </a:spcAft>
              <a:buNone/>
            </a:pPr>
            <a:r>
              <a:rPr lang="tr" sz="800" u="sng">
                <a:solidFill>
                  <a:srgbClr val="000000"/>
                </a:solidFill>
                <a:latin typeface="Arial"/>
                <a:ea typeface="Arial"/>
                <a:cs typeface="Arial"/>
                <a:sym typeface="Arial"/>
              </a:rPr>
              <a:t>[4]</a:t>
            </a:r>
            <a:r>
              <a:rPr lang="tr" sz="800" u="sng">
                <a:solidFill>
                  <a:srgbClr val="000000"/>
                </a:solidFill>
                <a:latin typeface="Arial"/>
                <a:ea typeface="Arial"/>
                <a:cs typeface="Arial"/>
                <a:sym typeface="Arial"/>
                <a:hlinkClick r:id="rId9"/>
              </a:rPr>
              <a:t>https://medium.com/@umerfarooq_26378/text-summarization-in-python-76c0a41f0dc4</a:t>
            </a:r>
            <a:endParaRPr sz="800" u="sng">
              <a:solidFill>
                <a:srgbClr val="000000"/>
              </a:solidFill>
              <a:latin typeface="Arial"/>
              <a:ea typeface="Arial"/>
              <a:cs typeface="Arial"/>
              <a:sym typeface="Arial"/>
            </a:endParaRPr>
          </a:p>
          <a:p>
            <a:pPr indent="0" lvl="0" marL="0" rtl="0" algn="l">
              <a:spcBef>
                <a:spcPts val="1600"/>
              </a:spcBef>
              <a:spcAft>
                <a:spcPts val="0"/>
              </a:spcAft>
              <a:buNone/>
            </a:pPr>
            <a:r>
              <a:rPr lang="tr" sz="800">
                <a:solidFill>
                  <a:srgbClr val="000000"/>
                </a:solidFill>
                <a:latin typeface="Arial"/>
                <a:ea typeface="Arial"/>
                <a:cs typeface="Arial"/>
                <a:sym typeface="Arial"/>
              </a:rPr>
              <a:t>[5]</a:t>
            </a:r>
            <a:r>
              <a:rPr b="1" lang="tr" sz="800">
                <a:solidFill>
                  <a:srgbClr val="000000"/>
                </a:solidFill>
                <a:latin typeface="Arial"/>
                <a:ea typeface="Arial"/>
                <a:cs typeface="Arial"/>
                <a:sym typeface="Arial"/>
              </a:rPr>
              <a:t>IPC number</a:t>
            </a:r>
            <a:endParaRPr b="1" sz="800">
              <a:solidFill>
                <a:srgbClr val="000000"/>
              </a:solidFill>
              <a:latin typeface="Arial"/>
              <a:ea typeface="Arial"/>
              <a:cs typeface="Arial"/>
              <a:sym typeface="Arial"/>
            </a:endParaRPr>
          </a:p>
          <a:p>
            <a:pPr indent="0" lvl="0" marL="0" rtl="0" algn="l">
              <a:spcBef>
                <a:spcPts val="1600"/>
              </a:spcBef>
              <a:spcAft>
                <a:spcPts val="0"/>
              </a:spcAft>
              <a:buNone/>
            </a:pPr>
            <a:r>
              <a:rPr lang="tr" sz="800" u="sng">
                <a:solidFill>
                  <a:srgbClr val="000000"/>
                </a:solidFill>
                <a:latin typeface="Arial"/>
                <a:ea typeface="Arial"/>
                <a:cs typeface="Arial"/>
                <a:sym typeface="Arial"/>
                <a:hlinkClick r:id="rId10"/>
              </a:rPr>
              <a:t>https://www.wipo.int/classifications/ipc/ipcpub/?notion=scheme&amp;version=20200101&amp;symbol=none&amp;menulang=en&amp;lang=en&amp;viewmode=f&amp;fipcpc=no&amp;showdeleted=yes&amp;indexes=no&amp;headings=yes&amp;notes=yes&amp;direction=o2n&amp;initial=A&amp;cwid=none&amp;tree=no&amp;searchmode=smart</a:t>
            </a:r>
            <a:endParaRPr sz="800" u="sng">
              <a:solidFill>
                <a:srgbClr val="000000"/>
              </a:solidFill>
              <a:latin typeface="Arial"/>
              <a:ea typeface="Arial"/>
              <a:cs typeface="Arial"/>
              <a:sym typeface="Arial"/>
            </a:endParaRPr>
          </a:p>
          <a:p>
            <a:pPr indent="0" lvl="0" marL="0" rtl="0" algn="l">
              <a:spcBef>
                <a:spcPts val="1600"/>
              </a:spcBef>
              <a:spcAft>
                <a:spcPts val="0"/>
              </a:spcAft>
              <a:buNone/>
            </a:pPr>
            <a:r>
              <a:rPr lang="tr" sz="800">
                <a:solidFill>
                  <a:srgbClr val="000000"/>
                </a:solidFill>
                <a:latin typeface="Arial"/>
                <a:ea typeface="Arial"/>
                <a:cs typeface="Arial"/>
                <a:sym typeface="Arial"/>
              </a:rPr>
              <a:t>[6]</a:t>
            </a:r>
            <a:r>
              <a:rPr b="1" lang="tr" sz="800">
                <a:solidFill>
                  <a:srgbClr val="000000"/>
                </a:solidFill>
                <a:latin typeface="Arial"/>
                <a:ea typeface="Arial"/>
                <a:cs typeface="Arial"/>
                <a:sym typeface="Arial"/>
              </a:rPr>
              <a:t>Subgroup</a:t>
            </a:r>
            <a:endParaRPr b="1" sz="800">
              <a:solidFill>
                <a:srgbClr val="000000"/>
              </a:solidFill>
              <a:latin typeface="Arial"/>
              <a:ea typeface="Arial"/>
              <a:cs typeface="Arial"/>
              <a:sym typeface="Arial"/>
            </a:endParaRPr>
          </a:p>
          <a:p>
            <a:pPr indent="0" lvl="0" marL="0" rtl="0" algn="l">
              <a:spcBef>
                <a:spcPts val="1600"/>
              </a:spcBef>
              <a:spcAft>
                <a:spcPts val="0"/>
              </a:spcAft>
              <a:buNone/>
            </a:pPr>
            <a:r>
              <a:rPr lang="tr" sz="800" u="sng">
                <a:solidFill>
                  <a:srgbClr val="000000"/>
                </a:solidFill>
                <a:latin typeface="Arial"/>
                <a:ea typeface="Arial"/>
                <a:cs typeface="Arial"/>
                <a:sym typeface="Arial"/>
                <a:hlinkClick r:id="rId11"/>
              </a:rPr>
              <a:t>http://patentwiki.iamip.com/ipc-international-patent-classification</a:t>
            </a:r>
            <a:endParaRPr b="1" sz="8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latin typeface="Arial"/>
                <a:ea typeface="Arial"/>
                <a:cs typeface="Arial"/>
                <a:sym typeface="Arial"/>
              </a:rPr>
              <a:t>QUESTION ?</a:t>
            </a:r>
            <a:endParaRPr b="1">
              <a:latin typeface="Arial"/>
              <a:ea typeface="Arial"/>
              <a:cs typeface="Arial"/>
              <a:sym typeface="Arial"/>
            </a:endParaRPr>
          </a:p>
        </p:txBody>
      </p:sp>
      <p:pic>
        <p:nvPicPr>
          <p:cNvPr id="281" name="Google Shape;281;p37"/>
          <p:cNvPicPr preferRelativeResize="0"/>
          <p:nvPr/>
        </p:nvPicPr>
        <p:blipFill>
          <a:blip r:embed="rId3">
            <a:alphaModFix/>
          </a:blip>
          <a:stretch>
            <a:fillRect/>
          </a:stretch>
        </p:blipFill>
        <p:spPr>
          <a:xfrm>
            <a:off x="1613950" y="1615325"/>
            <a:ext cx="5491264" cy="3038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latin typeface="Arial"/>
                <a:ea typeface="Arial"/>
                <a:cs typeface="Arial"/>
                <a:sym typeface="Arial"/>
              </a:rPr>
              <a:t>INTRODUCTION</a:t>
            </a:r>
            <a:endParaRPr b="1">
              <a:latin typeface="Arial"/>
              <a:ea typeface="Arial"/>
              <a:cs typeface="Arial"/>
              <a:sym typeface="Arial"/>
            </a:endParaRPr>
          </a:p>
        </p:txBody>
      </p:sp>
      <p:sp>
        <p:nvSpPr>
          <p:cNvPr id="142" name="Google Shape;142;p15"/>
          <p:cNvSpPr txBox="1"/>
          <p:nvPr>
            <p:ph idx="1" type="body"/>
          </p:nvPr>
        </p:nvSpPr>
        <p:spPr>
          <a:xfrm>
            <a:off x="819150" y="1702650"/>
            <a:ext cx="7505700" cy="2034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tr" sz="1400">
                <a:latin typeface="Arial"/>
                <a:ea typeface="Arial"/>
                <a:cs typeface="Arial"/>
                <a:sym typeface="Arial"/>
              </a:rPr>
              <a:t>The aim of this project, to ensure that the patent owner finds a similarity rate between his own patent and other patents registered in the system.The most important feature that distinguishes the project from other patent comparison programs is its ability to search in more detail.</a:t>
            </a:r>
            <a:endParaRPr sz="1400">
              <a:latin typeface="Arial"/>
              <a:ea typeface="Arial"/>
              <a:cs typeface="Arial"/>
              <a:sym typeface="Arial"/>
            </a:endParaRPr>
          </a:p>
          <a:p>
            <a:pPr indent="0" lvl="0" marL="0" rtl="0" algn="just">
              <a:spcBef>
                <a:spcPts val="1600"/>
              </a:spcBef>
              <a:spcAft>
                <a:spcPts val="0"/>
              </a:spcAft>
              <a:buNone/>
            </a:pPr>
            <a:r>
              <a:rPr lang="tr" sz="1400">
                <a:latin typeface="Arial"/>
                <a:ea typeface="Arial"/>
                <a:cs typeface="Arial"/>
                <a:sym typeface="Arial"/>
              </a:rPr>
              <a:t>We got the idea of this project from Onur Engineering. </a:t>
            </a:r>
            <a:endParaRPr sz="1400">
              <a:latin typeface="Arial"/>
              <a:ea typeface="Arial"/>
              <a:cs typeface="Arial"/>
              <a:sym typeface="Arial"/>
            </a:endParaRPr>
          </a:p>
          <a:p>
            <a:pPr indent="0" lvl="0" marL="0" rtl="0" algn="just">
              <a:spcBef>
                <a:spcPts val="1600"/>
              </a:spcBef>
              <a:spcAft>
                <a:spcPts val="0"/>
              </a:spcAft>
              <a:buNone/>
            </a:pPr>
            <a:r>
              <a:t/>
            </a:r>
            <a:endParaRPr sz="1400">
              <a:latin typeface="Arial"/>
              <a:ea typeface="Arial"/>
              <a:cs typeface="Arial"/>
              <a:sym typeface="Arial"/>
            </a:endParaRPr>
          </a:p>
          <a:p>
            <a:pPr indent="0" lvl="0" marL="0" rtl="0" algn="just">
              <a:spcBef>
                <a:spcPts val="1600"/>
              </a:spcBef>
              <a:spcAft>
                <a:spcPts val="1600"/>
              </a:spcAft>
              <a:buNone/>
            </a:pPr>
            <a:r>
              <a:t/>
            </a:r>
            <a:endParaRPr sz="1400">
              <a:latin typeface="Arial"/>
              <a:ea typeface="Arial"/>
              <a:cs typeface="Arial"/>
              <a:sym typeface="Arial"/>
            </a:endParaRPr>
          </a:p>
        </p:txBody>
      </p:sp>
      <p:pic>
        <p:nvPicPr>
          <p:cNvPr id="143" name="Google Shape;143;p15"/>
          <p:cNvPicPr preferRelativeResize="0"/>
          <p:nvPr/>
        </p:nvPicPr>
        <p:blipFill>
          <a:blip r:embed="rId3">
            <a:alphaModFix/>
          </a:blip>
          <a:stretch>
            <a:fillRect/>
          </a:stretch>
        </p:blipFill>
        <p:spPr>
          <a:xfrm>
            <a:off x="7291650" y="4018950"/>
            <a:ext cx="1344500" cy="677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latin typeface="Arial"/>
                <a:ea typeface="Arial"/>
                <a:cs typeface="Arial"/>
                <a:sym typeface="Arial"/>
              </a:rPr>
              <a:t>MOTIVATION</a:t>
            </a:r>
            <a:endParaRPr b="1">
              <a:latin typeface="Arial"/>
              <a:ea typeface="Arial"/>
              <a:cs typeface="Arial"/>
              <a:sym typeface="Arial"/>
            </a:endParaRPr>
          </a:p>
        </p:txBody>
      </p:sp>
      <p:sp>
        <p:nvSpPr>
          <p:cNvPr id="149" name="Google Shape;149;p16"/>
          <p:cNvSpPr txBox="1"/>
          <p:nvPr>
            <p:ph idx="1" type="body"/>
          </p:nvPr>
        </p:nvSpPr>
        <p:spPr>
          <a:xfrm>
            <a:off x="664575" y="1800200"/>
            <a:ext cx="7505700" cy="244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tr" sz="1400">
                <a:latin typeface="Arial"/>
                <a:ea typeface="Arial"/>
                <a:cs typeface="Arial"/>
                <a:sym typeface="Arial"/>
              </a:rPr>
              <a:t>One of the main reasons we chose the project was our desire to make a project that people could easily use and make their lives easier. We did a brief research on the patent process and found that the patent process was long enough. We aimed to shorten this process even further. As a result of our research, we found that there is no similar work to the project we selected. Another and most important factor in our project selection was the connection we established with Onur Engineering.</a:t>
            </a:r>
            <a:endParaRPr sz="1400">
              <a:latin typeface="Arial"/>
              <a:ea typeface="Arial"/>
              <a:cs typeface="Arial"/>
              <a:sym typeface="Arial"/>
            </a:endParaRPr>
          </a:p>
          <a:p>
            <a:pPr indent="0" lvl="0" marL="0" rtl="0" algn="just">
              <a:spcBef>
                <a:spcPts val="1600"/>
              </a:spcBef>
              <a:spcAft>
                <a:spcPts val="1600"/>
              </a:spcAft>
              <a:buNone/>
            </a:pPr>
            <a:r>
              <a:t/>
            </a:r>
            <a:endParaRPr sz="1400">
              <a:latin typeface="Arial"/>
              <a:ea typeface="Arial"/>
              <a:cs typeface="Arial"/>
              <a:sym typeface="Arial"/>
            </a:endParaRPr>
          </a:p>
        </p:txBody>
      </p:sp>
      <p:pic>
        <p:nvPicPr>
          <p:cNvPr id="150" name="Google Shape;150;p16"/>
          <p:cNvPicPr preferRelativeResize="0"/>
          <p:nvPr/>
        </p:nvPicPr>
        <p:blipFill rotWithShape="1">
          <a:blip r:embed="rId3">
            <a:alphaModFix/>
          </a:blip>
          <a:srcRect b="10255" l="21989" r="21742" t="13612"/>
          <a:stretch/>
        </p:blipFill>
        <p:spPr>
          <a:xfrm>
            <a:off x="7330000" y="3203575"/>
            <a:ext cx="1369675" cy="1667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latin typeface="Arial"/>
                <a:ea typeface="Arial"/>
                <a:cs typeface="Arial"/>
                <a:sym typeface="Arial"/>
              </a:rPr>
              <a:t>What is Patent ?</a:t>
            </a:r>
            <a:endParaRPr b="1">
              <a:latin typeface="Arial"/>
              <a:ea typeface="Arial"/>
              <a:cs typeface="Arial"/>
              <a:sym typeface="Arial"/>
            </a:endParaRPr>
          </a:p>
        </p:txBody>
      </p:sp>
      <p:sp>
        <p:nvSpPr>
          <p:cNvPr id="156" name="Google Shape;156;p17"/>
          <p:cNvSpPr txBox="1"/>
          <p:nvPr>
            <p:ph idx="1" type="body"/>
          </p:nvPr>
        </p:nvSpPr>
        <p:spPr>
          <a:xfrm>
            <a:off x="819150" y="1556950"/>
            <a:ext cx="7505700" cy="258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tr" sz="1400">
                <a:latin typeface="Arial"/>
                <a:ea typeface="Arial"/>
                <a:cs typeface="Arial"/>
                <a:sym typeface="Arial"/>
              </a:rPr>
              <a:t>The right to patent is the right of the inventor to manufacture, use or import the product of the invention for a specified period of time.</a:t>
            </a:r>
            <a:endParaRPr sz="1400">
              <a:latin typeface="Arial"/>
              <a:ea typeface="Arial"/>
              <a:cs typeface="Arial"/>
              <a:sym typeface="Arial"/>
            </a:endParaRPr>
          </a:p>
          <a:p>
            <a:pPr indent="0" lvl="0" marL="0" rtl="0" algn="just">
              <a:spcBef>
                <a:spcPts val="1600"/>
              </a:spcBef>
              <a:spcAft>
                <a:spcPts val="0"/>
              </a:spcAft>
              <a:buNone/>
            </a:pPr>
            <a:r>
              <a:rPr lang="tr" sz="1400">
                <a:latin typeface="Arial"/>
                <a:ea typeface="Arial"/>
                <a:cs typeface="Arial"/>
                <a:sym typeface="Arial"/>
              </a:rPr>
              <a:t>There are some steps that applicants must take to obtain a patent. I will now describe these steps through a patent application example. </a:t>
            </a:r>
            <a:endParaRPr sz="1400">
              <a:latin typeface="Arial"/>
              <a:ea typeface="Arial"/>
              <a:cs typeface="Arial"/>
              <a:sym typeface="Arial"/>
            </a:endParaRPr>
          </a:p>
          <a:p>
            <a:pPr indent="0" lvl="0" marL="0" rtl="0" algn="just">
              <a:spcBef>
                <a:spcPts val="1600"/>
              </a:spcBef>
              <a:spcAft>
                <a:spcPts val="0"/>
              </a:spcAft>
              <a:buNone/>
            </a:pPr>
            <a:r>
              <a:t/>
            </a:r>
            <a:endParaRPr sz="1400">
              <a:latin typeface="Arial"/>
              <a:ea typeface="Arial"/>
              <a:cs typeface="Arial"/>
              <a:sym typeface="Arial"/>
            </a:endParaRPr>
          </a:p>
          <a:p>
            <a:pPr indent="0" lvl="0" marL="0" rtl="0" algn="just">
              <a:spcBef>
                <a:spcPts val="1600"/>
              </a:spcBef>
              <a:spcAft>
                <a:spcPts val="1600"/>
              </a:spcAft>
              <a:buNone/>
            </a:pPr>
            <a:r>
              <a:t/>
            </a:r>
            <a:endParaRPr sz="1400">
              <a:latin typeface="Arial"/>
              <a:ea typeface="Arial"/>
              <a:cs typeface="Arial"/>
              <a:sym typeface="Arial"/>
            </a:endParaRPr>
          </a:p>
        </p:txBody>
      </p:sp>
      <p:pic>
        <p:nvPicPr>
          <p:cNvPr id="157" name="Google Shape;157;p17"/>
          <p:cNvPicPr preferRelativeResize="0"/>
          <p:nvPr/>
        </p:nvPicPr>
        <p:blipFill>
          <a:blip r:embed="rId3">
            <a:alphaModFix/>
          </a:blip>
          <a:stretch>
            <a:fillRect/>
          </a:stretch>
        </p:blipFill>
        <p:spPr>
          <a:xfrm>
            <a:off x="7222175" y="3687625"/>
            <a:ext cx="1421175" cy="1194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348625" y="83300"/>
            <a:ext cx="7505700" cy="5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2400">
                <a:latin typeface="Arial"/>
                <a:ea typeface="Arial"/>
                <a:cs typeface="Arial"/>
                <a:sym typeface="Arial"/>
              </a:rPr>
              <a:t>Patent Application Example</a:t>
            </a:r>
            <a:endParaRPr b="1" sz="2400">
              <a:latin typeface="Arial"/>
              <a:ea typeface="Arial"/>
              <a:cs typeface="Arial"/>
              <a:sym typeface="Arial"/>
            </a:endParaRPr>
          </a:p>
        </p:txBody>
      </p:sp>
      <p:pic>
        <p:nvPicPr>
          <p:cNvPr id="163" name="Google Shape;163;p18"/>
          <p:cNvPicPr preferRelativeResize="0"/>
          <p:nvPr/>
        </p:nvPicPr>
        <p:blipFill rotWithShape="1">
          <a:blip r:embed="rId3">
            <a:alphaModFix/>
          </a:blip>
          <a:srcRect b="12510" l="0" r="6208" t="0"/>
          <a:stretch/>
        </p:blipFill>
        <p:spPr>
          <a:xfrm>
            <a:off x="1229775" y="541425"/>
            <a:ext cx="6684451" cy="43764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19"/>
          <p:cNvPicPr preferRelativeResize="0"/>
          <p:nvPr/>
        </p:nvPicPr>
        <p:blipFill rotWithShape="1">
          <a:blip r:embed="rId3">
            <a:alphaModFix/>
          </a:blip>
          <a:srcRect b="872" l="0" r="0" t="0"/>
          <a:stretch/>
        </p:blipFill>
        <p:spPr>
          <a:xfrm>
            <a:off x="1094425" y="218650"/>
            <a:ext cx="6955149" cy="4695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20"/>
          <p:cNvPicPr preferRelativeResize="0"/>
          <p:nvPr/>
        </p:nvPicPr>
        <p:blipFill>
          <a:blip r:embed="rId3">
            <a:alphaModFix/>
          </a:blip>
          <a:stretch>
            <a:fillRect/>
          </a:stretch>
        </p:blipFill>
        <p:spPr>
          <a:xfrm>
            <a:off x="3103850" y="388175"/>
            <a:ext cx="5309774" cy="4435076"/>
          </a:xfrm>
          <a:prstGeom prst="rect">
            <a:avLst/>
          </a:prstGeom>
          <a:noFill/>
          <a:ln>
            <a:noFill/>
          </a:ln>
        </p:spPr>
      </p:pic>
      <p:pic>
        <p:nvPicPr>
          <p:cNvPr id="174" name="Google Shape;174;p20"/>
          <p:cNvPicPr preferRelativeResize="0"/>
          <p:nvPr/>
        </p:nvPicPr>
        <p:blipFill>
          <a:blip r:embed="rId4">
            <a:alphaModFix/>
          </a:blip>
          <a:stretch>
            <a:fillRect/>
          </a:stretch>
        </p:blipFill>
        <p:spPr>
          <a:xfrm>
            <a:off x="382850" y="2043709"/>
            <a:ext cx="2632325" cy="9248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21"/>
          <p:cNvPicPr preferRelativeResize="0"/>
          <p:nvPr/>
        </p:nvPicPr>
        <p:blipFill>
          <a:blip r:embed="rId3">
            <a:alphaModFix/>
          </a:blip>
          <a:stretch>
            <a:fillRect/>
          </a:stretch>
        </p:blipFill>
        <p:spPr>
          <a:xfrm>
            <a:off x="314200" y="1529750"/>
            <a:ext cx="8358250" cy="3219675"/>
          </a:xfrm>
          <a:prstGeom prst="rect">
            <a:avLst/>
          </a:prstGeom>
          <a:noFill/>
          <a:ln>
            <a:noFill/>
          </a:ln>
        </p:spPr>
      </p:pic>
      <p:pic>
        <p:nvPicPr>
          <p:cNvPr id="180" name="Google Shape;180;p21"/>
          <p:cNvPicPr preferRelativeResize="0"/>
          <p:nvPr/>
        </p:nvPicPr>
        <p:blipFill>
          <a:blip r:embed="rId4">
            <a:alphaModFix/>
          </a:blip>
          <a:stretch>
            <a:fillRect/>
          </a:stretch>
        </p:blipFill>
        <p:spPr>
          <a:xfrm>
            <a:off x="3234100" y="482175"/>
            <a:ext cx="2332357" cy="914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