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Lst>
  <p:sldSz cy="21383625" cx="15119350"/>
  <p:notesSz cx="7772400" cy="10058400"/>
  <p:embeddedFontLst>
    <p:embeddedFont>
      <p:font typeface="Ubuntu"/>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hIvQHpyMSKsgWjbJh/sjpoQeb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Ubuntu-boldItalic.fntdata"/><Relationship Id="rId5" Type="http://schemas.openxmlformats.org/officeDocument/2006/relationships/slide" Target="slides/slide1.xml"/><Relationship Id="rId6" Type="http://schemas.openxmlformats.org/officeDocument/2006/relationships/font" Target="fonts/Ubuntu-regular.fntdata"/><Relationship Id="rId7" Type="http://schemas.openxmlformats.org/officeDocument/2006/relationships/font" Target="fonts/Ubuntu-bold.fntdata"/><Relationship Id="rId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079640" y="5195160"/>
            <a:ext cx="12959640" cy="119854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2"/>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079640" y="5195160"/>
            <a:ext cx="1295964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2" type="body"/>
          </p:nvPr>
        </p:nvSpPr>
        <p:spPr>
          <a:xfrm>
            <a:off x="1079640" y="11454840"/>
            <a:ext cx="1295964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3"/>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107964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2" type="body"/>
          </p:nvPr>
        </p:nvSpPr>
        <p:spPr>
          <a:xfrm>
            <a:off x="772020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3"/>
          <p:cNvSpPr txBox="1"/>
          <p:nvPr>
            <p:ph idx="3" type="body"/>
          </p:nvPr>
        </p:nvSpPr>
        <p:spPr>
          <a:xfrm>
            <a:off x="7720200" y="1145484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
          <p:cNvSpPr txBox="1"/>
          <p:nvPr>
            <p:ph idx="4" type="body"/>
          </p:nvPr>
        </p:nvSpPr>
        <p:spPr>
          <a:xfrm>
            <a:off x="1079640" y="1145484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4"/>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4"/>
          <p:cNvSpPr txBox="1"/>
          <p:nvPr>
            <p:ph idx="1" type="body"/>
          </p:nvPr>
        </p:nvSpPr>
        <p:spPr>
          <a:xfrm>
            <a:off x="107964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4"/>
          <p:cNvSpPr txBox="1"/>
          <p:nvPr>
            <p:ph idx="2" type="body"/>
          </p:nvPr>
        </p:nvSpPr>
        <p:spPr>
          <a:xfrm>
            <a:off x="772020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1079640" y="5195160"/>
            <a:ext cx="12959640" cy="11985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6"/>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
          <p:cNvSpPr txBox="1"/>
          <p:nvPr>
            <p:ph idx="1" type="body"/>
          </p:nvPr>
        </p:nvSpPr>
        <p:spPr>
          <a:xfrm>
            <a:off x="1079640" y="5195160"/>
            <a:ext cx="6324120" cy="11985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6"/>
          <p:cNvSpPr txBox="1"/>
          <p:nvPr>
            <p:ph idx="2" type="body"/>
          </p:nvPr>
        </p:nvSpPr>
        <p:spPr>
          <a:xfrm>
            <a:off x="7720200" y="5195160"/>
            <a:ext cx="6324120" cy="11985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7"/>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8"/>
          <p:cNvSpPr txBox="1"/>
          <p:nvPr>
            <p:ph idx="1" type="subTitle"/>
          </p:nvPr>
        </p:nvSpPr>
        <p:spPr>
          <a:xfrm>
            <a:off x="1079640" y="1182960"/>
            <a:ext cx="12959640" cy="159973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9"/>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
          <p:cNvSpPr txBox="1"/>
          <p:nvPr>
            <p:ph idx="1" type="body"/>
          </p:nvPr>
        </p:nvSpPr>
        <p:spPr>
          <a:xfrm>
            <a:off x="107964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9"/>
          <p:cNvSpPr txBox="1"/>
          <p:nvPr>
            <p:ph idx="2" type="body"/>
          </p:nvPr>
        </p:nvSpPr>
        <p:spPr>
          <a:xfrm>
            <a:off x="1079640" y="1145484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9"/>
          <p:cNvSpPr txBox="1"/>
          <p:nvPr>
            <p:ph idx="3" type="body"/>
          </p:nvPr>
        </p:nvSpPr>
        <p:spPr>
          <a:xfrm>
            <a:off x="7720200" y="5195160"/>
            <a:ext cx="6324120" cy="11985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1079640" y="5195160"/>
            <a:ext cx="6324120" cy="119851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
          <p:cNvSpPr txBox="1"/>
          <p:nvPr>
            <p:ph idx="2" type="body"/>
          </p:nvPr>
        </p:nvSpPr>
        <p:spPr>
          <a:xfrm>
            <a:off x="772020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0"/>
          <p:cNvSpPr txBox="1"/>
          <p:nvPr>
            <p:ph idx="3" type="body"/>
          </p:nvPr>
        </p:nvSpPr>
        <p:spPr>
          <a:xfrm>
            <a:off x="7720200" y="1145484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1"/>
          <p:cNvSpPr txBox="1"/>
          <p:nvPr>
            <p:ph type="title"/>
          </p:nvPr>
        </p:nvSpPr>
        <p:spPr>
          <a:xfrm>
            <a:off x="1079640" y="1182960"/>
            <a:ext cx="12959640" cy="34502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107964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1"/>
          <p:cNvSpPr txBox="1"/>
          <p:nvPr>
            <p:ph idx="2" type="body"/>
          </p:nvPr>
        </p:nvSpPr>
        <p:spPr>
          <a:xfrm>
            <a:off x="7720200" y="5195160"/>
            <a:ext cx="632412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1079640" y="11454840"/>
            <a:ext cx="12959640" cy="57164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079640" y="1182960"/>
            <a:ext cx="12959640" cy="344988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079640" y="5195160"/>
            <a:ext cx="12959640" cy="1198512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1079640" y="19184400"/>
            <a:ext cx="3354840" cy="14248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5284440" y="19184400"/>
            <a:ext cx="4564080" cy="14248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10684440" y="19184400"/>
            <a:ext cx="3354840" cy="14248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800"/>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hyperlink" Target="http://yazilimgelistirmemerkezi.com/" TargetMode="External"/><Relationship Id="rId6" Type="http://schemas.openxmlformats.org/officeDocument/2006/relationships/image" Target="../media/image3.jp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p:nvPr/>
        </p:nvSpPr>
        <p:spPr>
          <a:xfrm>
            <a:off x="5131143" y="7584837"/>
            <a:ext cx="5585821" cy="4147789"/>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60" name="Google Shape;60;p1"/>
          <p:cNvSpPr/>
          <p:nvPr/>
        </p:nvSpPr>
        <p:spPr>
          <a:xfrm>
            <a:off x="360000" y="360000"/>
            <a:ext cx="14400001" cy="3240000"/>
          </a:xfrm>
          <a:prstGeom prst="rect">
            <a:avLst/>
          </a:prstGeom>
          <a:solidFill>
            <a:srgbClr val="FFEBF4"/>
          </a:solidFill>
          <a:ln cap="flat" cmpd="sng" w="9525">
            <a:solidFill>
              <a:srgbClr val="C5000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US" sz="3600">
                <a:solidFill>
                  <a:srgbClr val="C5000B"/>
                </a:solidFill>
                <a:latin typeface="Ubuntu"/>
                <a:ea typeface="Ubuntu"/>
                <a:cs typeface="Ubuntu"/>
                <a:sym typeface="Ubuntu"/>
              </a:rPr>
              <a:t> </a:t>
            </a:r>
            <a:r>
              <a:rPr b="1" lang="en-US" sz="3600">
                <a:solidFill>
                  <a:srgbClr val="002060"/>
                </a:solidFill>
                <a:latin typeface="Ubuntu"/>
                <a:ea typeface="Ubuntu"/>
                <a:cs typeface="Ubuntu"/>
                <a:sym typeface="Ubuntu"/>
              </a:rPr>
              <a:t>PATENT COMPARISON SYSTEM</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Ubuntu"/>
                <a:ea typeface="Ubuntu"/>
                <a:cs typeface="Ubuntu"/>
                <a:sym typeface="Ubuntu"/>
              </a:rPr>
              <a:t>                           Özlem Simay CELKAN              Neval Zeynep GÜNDEŞLİ</a:t>
            </a:r>
            <a:endParaRPr/>
          </a:p>
          <a:p>
            <a:pPr indent="0" lvl="0" marL="0" marR="0" rtl="0" algn="l">
              <a:spcBef>
                <a:spcPts val="0"/>
              </a:spcBef>
              <a:spcAft>
                <a:spcPts val="0"/>
              </a:spcAft>
              <a:buNone/>
            </a:pPr>
            <a:r>
              <a:rPr lang="en-US" sz="2800">
                <a:solidFill>
                  <a:schemeClr val="dk1"/>
                </a:solidFill>
                <a:latin typeface="Ubuntu"/>
                <a:ea typeface="Ubuntu"/>
                <a:cs typeface="Ubuntu"/>
                <a:sym typeface="Ubuntu"/>
              </a:rPr>
              <a:t>                           Öznur ÖZTÜRK                         Mert KIZILDAĞ </a:t>
            </a:r>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US" sz="3200">
                <a:solidFill>
                  <a:schemeClr val="dk1"/>
                </a:solidFill>
                <a:latin typeface="Arial"/>
                <a:ea typeface="Arial"/>
                <a:cs typeface="Arial"/>
                <a:sym typeface="Arial"/>
              </a:rPr>
              <a:t>                               Advisor: </a:t>
            </a:r>
            <a:r>
              <a:rPr lang="en-US" sz="3200">
                <a:solidFill>
                  <a:schemeClr val="dk1"/>
                </a:solidFill>
                <a:latin typeface="Arial"/>
                <a:ea typeface="Arial"/>
                <a:cs typeface="Arial"/>
                <a:sym typeface="Arial"/>
              </a:rPr>
              <a:t>Dr. Öğr. Üyesi Murat SARAN</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3000">
                <a:solidFill>
                  <a:srgbClr val="002060"/>
                </a:solidFill>
                <a:latin typeface="Ubuntu"/>
                <a:ea typeface="Ubuntu"/>
                <a:cs typeface="Ubuntu"/>
                <a:sym typeface="Ubuntu"/>
              </a:rPr>
              <a:t>Çankaya University, Department of Computer Engineering</a:t>
            </a:r>
            <a:endParaRPr sz="1800">
              <a:solidFill>
                <a:srgbClr val="002060"/>
              </a:solidFill>
              <a:latin typeface="Arial"/>
              <a:ea typeface="Arial"/>
              <a:cs typeface="Arial"/>
              <a:sym typeface="Arial"/>
            </a:endParaRPr>
          </a:p>
        </p:txBody>
      </p:sp>
      <p:pic>
        <p:nvPicPr>
          <p:cNvPr id="61" name="Google Shape;61;p1"/>
          <p:cNvPicPr preferRelativeResize="0"/>
          <p:nvPr/>
        </p:nvPicPr>
        <p:blipFill rotWithShape="1">
          <a:blip r:embed="rId3">
            <a:alphaModFix/>
          </a:blip>
          <a:srcRect b="0" l="0" r="0" t="0"/>
          <a:stretch/>
        </p:blipFill>
        <p:spPr>
          <a:xfrm>
            <a:off x="576000" y="576000"/>
            <a:ext cx="2160000" cy="2160000"/>
          </a:xfrm>
          <a:prstGeom prst="rect">
            <a:avLst/>
          </a:prstGeom>
          <a:noFill/>
          <a:ln>
            <a:noFill/>
          </a:ln>
        </p:spPr>
      </p:pic>
      <p:pic>
        <p:nvPicPr>
          <p:cNvPr id="62" name="Google Shape;62;p1"/>
          <p:cNvPicPr preferRelativeResize="0"/>
          <p:nvPr/>
        </p:nvPicPr>
        <p:blipFill rotWithShape="1">
          <a:blip r:embed="rId4">
            <a:alphaModFix/>
          </a:blip>
          <a:srcRect b="0" l="0" r="0" t="0"/>
          <a:stretch/>
        </p:blipFill>
        <p:spPr>
          <a:xfrm>
            <a:off x="12384000" y="576000"/>
            <a:ext cx="2160000" cy="2160000"/>
          </a:xfrm>
          <a:prstGeom prst="rect">
            <a:avLst/>
          </a:prstGeom>
          <a:noFill/>
          <a:ln>
            <a:noFill/>
          </a:ln>
        </p:spPr>
      </p:pic>
      <p:sp>
        <p:nvSpPr>
          <p:cNvPr id="63" name="Google Shape;63;p1"/>
          <p:cNvSpPr/>
          <p:nvPr/>
        </p:nvSpPr>
        <p:spPr>
          <a:xfrm>
            <a:off x="360000" y="3728043"/>
            <a:ext cx="4572000" cy="4985015"/>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000">
                <a:solidFill>
                  <a:srgbClr val="002060"/>
                </a:solidFill>
                <a:latin typeface="Arial"/>
                <a:ea typeface="Arial"/>
                <a:cs typeface="Arial"/>
                <a:sym typeface="Arial"/>
              </a:rPr>
              <a:t>Abstract</a:t>
            </a:r>
            <a:endParaRPr sz="1800">
              <a:solidFill>
                <a:srgbClr val="002060"/>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This project aims to increase the quality of the patent search process in terms of time and accuracy in the researches conducted in the Turkish Patent Institute. This project also aims to enhance the limited comparison features of existing patent comparison systems by developing an alternative, more advanced patent comparison system. In this project, we first investigate the extensive Patent Comparison literature to see the current status in the patent comparison field.</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64" name="Google Shape;64;p1"/>
          <p:cNvSpPr/>
          <p:nvPr/>
        </p:nvSpPr>
        <p:spPr>
          <a:xfrm>
            <a:off x="5131143" y="3728043"/>
            <a:ext cx="5585821" cy="3741597"/>
          </a:xfrm>
          <a:prstGeom prst="rect">
            <a:avLst/>
          </a:prstGeom>
          <a:solidFill>
            <a:srgbClr val="FFEBF4"/>
          </a:solidFill>
          <a:ln cap="flat" cmpd="sng" w="9525">
            <a:solidFill>
              <a:srgbClr val="C5000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394930" y="8829239"/>
            <a:ext cx="4537070" cy="8616550"/>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000">
                <a:solidFill>
                  <a:srgbClr val="002060"/>
                </a:solidFill>
                <a:latin typeface="Ubuntu"/>
                <a:ea typeface="Ubuntu"/>
                <a:cs typeface="Ubuntu"/>
                <a:sym typeface="Ubuntu"/>
              </a:rPr>
              <a:t>Introduction</a:t>
            </a:r>
            <a:endParaRPr sz="1800">
              <a:solidFill>
                <a:srgbClr val="002060"/>
              </a:solidFill>
              <a:latin typeface="Arial"/>
              <a:ea typeface="Arial"/>
              <a:cs typeface="Arial"/>
              <a:sym typeface="Arial"/>
            </a:endParaRPr>
          </a:p>
          <a:p>
            <a:pPr indent="0" lvl="0" marL="0" marR="0" rtl="0" algn="l">
              <a:spcBef>
                <a:spcPts val="0"/>
              </a:spcBef>
              <a:spcAft>
                <a:spcPts val="0"/>
              </a:spcAft>
              <a:buNone/>
            </a:pPr>
            <a:r>
              <a:rPr lang="en-US" sz="2100">
                <a:solidFill>
                  <a:schemeClr val="dk1"/>
                </a:solidFill>
                <a:latin typeface="Arial"/>
                <a:ea typeface="Arial"/>
                <a:cs typeface="Arial"/>
                <a:sym typeface="Arial"/>
              </a:rPr>
              <a:t>There is currently no program to compare the patent. Our goal is to make the patent classification based on the title and content. Patent comparison relates to comparing a patented product to a product intended to be produced. Patent Analysis and Comparison is indispensable for preventing the negative material - spiritual consequences that may be encountered later and for correct R &amp; D structuring. In our project, we aim to program with Java or Python. Once our data set is provided by our company, our first job will be to process this data into the database. In doing so, we will explore several classification and clustering algorithms. If we want to give a few examples; k-means, Bayes Classifier ex. Thanks to the structure we have established, we aim to carry out our transactions quickly and accurately</a:t>
            </a:r>
            <a:r>
              <a:rPr lang="en-US" sz="2000">
                <a:solidFill>
                  <a:schemeClr val="dk1"/>
                </a:solidFill>
                <a:latin typeface="Arial"/>
                <a:ea typeface="Arial"/>
                <a:cs typeface="Arial"/>
                <a:sym typeface="Arial"/>
              </a:rPr>
              <a:t>.</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66" name="Google Shape;66;p1"/>
          <p:cNvSpPr/>
          <p:nvPr/>
        </p:nvSpPr>
        <p:spPr>
          <a:xfrm>
            <a:off x="10822320" y="3728043"/>
            <a:ext cx="3937680" cy="3741597"/>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000">
                <a:solidFill>
                  <a:srgbClr val="002060"/>
                </a:solidFill>
                <a:latin typeface="Ubuntu"/>
                <a:ea typeface="Ubuntu"/>
                <a:cs typeface="Ubuntu"/>
                <a:sym typeface="Ubuntu"/>
              </a:rPr>
              <a:t>Used technologies</a:t>
            </a:r>
            <a:endParaRPr/>
          </a:p>
          <a:p>
            <a:pPr indent="0" lvl="0" marL="0" marR="0" rtl="0" algn="l">
              <a:spcBef>
                <a:spcPts val="0"/>
              </a:spcBef>
              <a:spcAft>
                <a:spcPts val="0"/>
              </a:spcAft>
              <a:buNone/>
            </a:pPr>
            <a:r>
              <a:rPr lang="en-US" sz="2200">
                <a:solidFill>
                  <a:srgbClr val="C5000B"/>
                </a:solidFill>
                <a:latin typeface="Ubuntu"/>
                <a:ea typeface="Ubuntu"/>
                <a:cs typeface="Ubuntu"/>
                <a:sym typeface="Ubuntu"/>
              </a:rPr>
              <a:t>In this project, multiple different technologies were used to complete the system. These :</a:t>
            </a:r>
            <a:endParaRPr sz="2200">
              <a:solidFill>
                <a:srgbClr val="C5000B"/>
              </a:solidFill>
              <a:latin typeface="Ubuntu"/>
              <a:ea typeface="Ubuntu"/>
              <a:cs typeface="Ubuntu"/>
              <a:sym typeface="Ubuntu"/>
            </a:endParaRPr>
          </a:p>
          <a:p>
            <a:pPr indent="-342900" lvl="0" marL="342900" marR="0" rtl="0" algn="l">
              <a:spcBef>
                <a:spcPts val="0"/>
              </a:spcBef>
              <a:spcAft>
                <a:spcPts val="0"/>
              </a:spcAft>
              <a:buClr>
                <a:srgbClr val="C5000B"/>
              </a:buClr>
              <a:buSzPts val="2200"/>
              <a:buFont typeface="Arial"/>
              <a:buChar char="•"/>
            </a:pPr>
            <a:r>
              <a:rPr lang="en-US" sz="2200">
                <a:solidFill>
                  <a:srgbClr val="C5000B"/>
                </a:solidFill>
                <a:latin typeface="Ubuntu"/>
                <a:ea typeface="Ubuntu"/>
                <a:cs typeface="Ubuntu"/>
                <a:sym typeface="Ubuntu"/>
              </a:rPr>
              <a:t>Django</a:t>
            </a:r>
            <a:endParaRPr sz="2200">
              <a:solidFill>
                <a:srgbClr val="C5000B"/>
              </a:solidFill>
              <a:latin typeface="Ubuntu"/>
              <a:ea typeface="Ubuntu"/>
              <a:cs typeface="Ubuntu"/>
              <a:sym typeface="Ubuntu"/>
            </a:endParaRPr>
          </a:p>
          <a:p>
            <a:pPr indent="-342900" lvl="0" marL="342900" marR="0" rtl="0" algn="l">
              <a:spcBef>
                <a:spcPts val="0"/>
              </a:spcBef>
              <a:spcAft>
                <a:spcPts val="0"/>
              </a:spcAft>
              <a:buClr>
                <a:srgbClr val="C5000B"/>
              </a:buClr>
              <a:buSzPts val="2200"/>
              <a:buFont typeface="Arial"/>
              <a:buChar char="•"/>
            </a:pPr>
            <a:r>
              <a:rPr lang="en-US" sz="2200">
                <a:solidFill>
                  <a:srgbClr val="C5000B"/>
                </a:solidFill>
                <a:latin typeface="Ubuntu"/>
                <a:ea typeface="Ubuntu"/>
                <a:cs typeface="Ubuntu"/>
                <a:sym typeface="Ubuntu"/>
              </a:rPr>
              <a:t>Python</a:t>
            </a:r>
            <a:endParaRPr sz="2200">
              <a:solidFill>
                <a:srgbClr val="C5000B"/>
              </a:solidFill>
              <a:latin typeface="Ubuntu"/>
              <a:ea typeface="Ubuntu"/>
              <a:cs typeface="Ubuntu"/>
              <a:sym typeface="Ubuntu"/>
            </a:endParaRPr>
          </a:p>
          <a:p>
            <a:pPr indent="-342900" lvl="0" marL="342900" marR="0" rtl="0" algn="l">
              <a:spcBef>
                <a:spcPts val="0"/>
              </a:spcBef>
              <a:spcAft>
                <a:spcPts val="0"/>
              </a:spcAft>
              <a:buClr>
                <a:srgbClr val="C5000B"/>
              </a:buClr>
              <a:buSzPts val="2200"/>
              <a:buFont typeface="Arial"/>
              <a:buChar char="•"/>
            </a:pPr>
            <a:r>
              <a:rPr lang="en-US" sz="2200">
                <a:solidFill>
                  <a:srgbClr val="C5000B"/>
                </a:solidFill>
                <a:latin typeface="Ubuntu"/>
                <a:ea typeface="Ubuntu"/>
                <a:cs typeface="Ubuntu"/>
                <a:sym typeface="Ubuntu"/>
              </a:rPr>
              <a:t>MongoDB</a:t>
            </a:r>
            <a:endParaRPr sz="2200">
              <a:solidFill>
                <a:srgbClr val="C5000B"/>
              </a:solidFill>
              <a:latin typeface="Ubuntu"/>
              <a:ea typeface="Ubuntu"/>
              <a:cs typeface="Ubuntu"/>
              <a:sym typeface="Ubuntu"/>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67" name="Google Shape;67;p1"/>
          <p:cNvSpPr/>
          <p:nvPr/>
        </p:nvSpPr>
        <p:spPr>
          <a:xfrm>
            <a:off x="10822320" y="7648855"/>
            <a:ext cx="3937680" cy="8871671"/>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spcBef>
                <a:spcPts val="0"/>
              </a:spcBef>
              <a:spcAft>
                <a:spcPts val="0"/>
              </a:spcAft>
              <a:buNone/>
            </a:pPr>
            <a:r>
              <a:rPr b="1" lang="en-US" sz="3000">
                <a:solidFill>
                  <a:srgbClr val="002060"/>
                </a:solidFill>
                <a:latin typeface="Ubuntu"/>
                <a:ea typeface="Ubuntu"/>
                <a:cs typeface="Ubuntu"/>
                <a:sym typeface="Ubuntu"/>
              </a:rPr>
              <a:t>Conclusion</a:t>
            </a:r>
            <a:endParaRPr sz="1800">
              <a:solidFill>
                <a:srgbClr val="002060"/>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In this project that we are currently working on, some specific points can not be handled as a whole instead they should be dealt in parts. The most important thing among these parts is how much a patent is similar to related patents. The first thing that we will do is correctly classify the patents according to their IPC numbers. After the classification, the titles and content of the patents will be compared with each other. The basis will be critical similarity level that we have defined after the results obtained from a survey that targets patent holders. A report containing similarity levels of the patents  will be presented to the user. In today's world researches for patents are still carried out by humans. This project aims to decrease the required manpower and time that is allocated to this business.</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68" name="Google Shape;68;p1"/>
          <p:cNvSpPr/>
          <p:nvPr/>
        </p:nvSpPr>
        <p:spPr>
          <a:xfrm>
            <a:off x="10822320" y="16699741"/>
            <a:ext cx="3951518" cy="4570955"/>
          </a:xfrm>
          <a:prstGeom prst="rect">
            <a:avLst/>
          </a:prstGeom>
          <a:solidFill>
            <a:srgbClr val="FFEBF4"/>
          </a:solidFill>
          <a:ln cap="flat" cmpd="sng" w="9525">
            <a:solidFill>
              <a:srgbClr val="C5000B"/>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a:solidFill>
                  <a:srgbClr val="002060"/>
                </a:solidFill>
                <a:latin typeface="Arial"/>
                <a:ea typeface="Arial"/>
                <a:cs typeface="Arial"/>
                <a:sym typeface="Arial"/>
              </a:rPr>
              <a:t> Acknowledgement</a:t>
            </a:r>
            <a:endParaRPr b="1" sz="2400">
              <a:solidFill>
                <a:srgbClr val="002060"/>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We would like to thank our consultant Murat Saran for helping us to design and implement this project. We believe that we will be more successful in this project with the advices of our advisor. We would also like to thank our other instructors who assisted and advised in this process. Finally, we would like to thank Onur Engineering for believing in us and for giving us this project.</a:t>
            </a:r>
            <a:endParaRPr b="0" sz="2000">
              <a:solidFill>
                <a:schemeClr val="dk1"/>
              </a:solidFill>
              <a:latin typeface="Arial"/>
              <a:ea typeface="Arial"/>
              <a:cs typeface="Arial"/>
              <a:sym typeface="Arial"/>
            </a:endParaRPr>
          </a:p>
          <a:p>
            <a:pPr indent="0" lvl="0" marL="0" marR="0" rtl="0" algn="l">
              <a:spcBef>
                <a:spcPts val="0"/>
              </a:spcBef>
              <a:spcAft>
                <a:spcPts val="0"/>
              </a:spcAft>
              <a:buNone/>
            </a:pPr>
            <a:br>
              <a:rPr lang="en-US" sz="20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69" name="Google Shape;69;p1"/>
          <p:cNvSpPr/>
          <p:nvPr/>
        </p:nvSpPr>
        <p:spPr>
          <a:xfrm>
            <a:off x="5131142" y="11916948"/>
            <a:ext cx="5585821" cy="3952210"/>
          </a:xfrm>
          <a:prstGeom prst="rect">
            <a:avLst/>
          </a:prstGeom>
          <a:solidFill>
            <a:srgbClr val="FFEBF4"/>
          </a:solidFill>
          <a:ln cap="flat" cmpd="sng" w="9525">
            <a:solidFill>
              <a:srgbClr val="C5000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txBox="1"/>
          <p:nvPr/>
        </p:nvSpPr>
        <p:spPr>
          <a:xfrm>
            <a:off x="6680340" y="7124141"/>
            <a:ext cx="23554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rgbClr val="C5000B"/>
                </a:solidFill>
                <a:latin typeface="Arial"/>
                <a:ea typeface="Arial"/>
                <a:cs typeface="Arial"/>
                <a:sym typeface="Arial"/>
              </a:rPr>
              <a:t>Figure 1 - Flowchart</a:t>
            </a:r>
            <a:endParaRPr sz="1800">
              <a:solidFill>
                <a:schemeClr val="dk1"/>
              </a:solidFill>
              <a:latin typeface="Arial"/>
              <a:ea typeface="Arial"/>
              <a:cs typeface="Arial"/>
              <a:sym typeface="Arial"/>
            </a:endParaRPr>
          </a:p>
        </p:txBody>
      </p:sp>
      <p:sp>
        <p:nvSpPr>
          <p:cNvPr id="71" name="Google Shape;71;p1"/>
          <p:cNvSpPr txBox="1"/>
          <p:nvPr/>
        </p:nvSpPr>
        <p:spPr>
          <a:xfrm>
            <a:off x="6197742" y="15358314"/>
            <a:ext cx="3529080" cy="373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000">
                <a:solidFill>
                  <a:srgbClr val="C5000B"/>
                </a:solidFill>
                <a:latin typeface="Arial"/>
                <a:ea typeface="Arial"/>
                <a:cs typeface="Arial"/>
                <a:sym typeface="Arial"/>
              </a:rPr>
              <a:t>Figure 3 – Finished Product</a:t>
            </a:r>
            <a:endParaRPr sz="1800">
              <a:solidFill>
                <a:schemeClr val="dk1"/>
              </a:solidFill>
              <a:latin typeface="Arial"/>
              <a:ea typeface="Arial"/>
              <a:cs typeface="Arial"/>
              <a:sym typeface="Arial"/>
            </a:endParaRPr>
          </a:p>
        </p:txBody>
      </p:sp>
      <p:sp>
        <p:nvSpPr>
          <p:cNvPr id="72" name="Google Shape;72;p1"/>
          <p:cNvSpPr/>
          <p:nvPr/>
        </p:nvSpPr>
        <p:spPr>
          <a:xfrm>
            <a:off x="394930" y="17642022"/>
            <a:ext cx="4537070" cy="3628674"/>
          </a:xfrm>
          <a:prstGeom prst="rect">
            <a:avLst/>
          </a:prstGeom>
          <a:solidFill>
            <a:srgbClr val="FFEBF4"/>
          </a:solidFill>
          <a:ln cap="flat" cmpd="sng" w="9525">
            <a:solidFill>
              <a:srgbClr val="C5000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800">
                <a:solidFill>
                  <a:schemeClr val="dk1"/>
                </a:solidFill>
                <a:latin typeface="Ubuntu"/>
                <a:ea typeface="Ubuntu"/>
                <a:cs typeface="Ubuntu"/>
                <a:sym typeface="Ubuntu"/>
              </a:rPr>
              <a:t>[ company logo ]</a:t>
            </a:r>
            <a:endParaRPr sz="1800">
              <a:solidFill>
                <a:schemeClr val="dk1"/>
              </a:solidFill>
              <a:latin typeface="Arial"/>
              <a:ea typeface="Arial"/>
              <a:cs typeface="Arial"/>
              <a:sym typeface="Arial"/>
            </a:endParaRPr>
          </a:p>
        </p:txBody>
      </p:sp>
      <p:sp>
        <p:nvSpPr>
          <p:cNvPr id="73" name="Google Shape;73;p1"/>
          <p:cNvSpPr/>
          <p:nvPr/>
        </p:nvSpPr>
        <p:spPr>
          <a:xfrm>
            <a:off x="5131141" y="20233895"/>
            <a:ext cx="5585821" cy="1036800"/>
          </a:xfrm>
          <a:prstGeom prst="rect">
            <a:avLst/>
          </a:prstGeom>
          <a:solidFill>
            <a:srgbClr val="FFEBF4"/>
          </a:solidFill>
          <a:ln cap="flat" cmpd="sng" w="9525">
            <a:solidFill>
              <a:srgbClr val="C5000B"/>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800" u="sng">
                <a:solidFill>
                  <a:schemeClr val="dk1"/>
                </a:solidFill>
                <a:latin typeface="Arial"/>
                <a:ea typeface="Arial"/>
                <a:cs typeface="Arial"/>
                <a:sym typeface="Arial"/>
                <a:hlinkClick r:id="rId5"/>
              </a:rPr>
              <a:t>http://yazilimgelistirmemerkezi.com/</a:t>
            </a:r>
            <a:endParaRPr sz="1800">
              <a:solidFill>
                <a:schemeClr val="dk1"/>
              </a:solidFill>
              <a:latin typeface="Arial"/>
              <a:ea typeface="Arial"/>
              <a:cs typeface="Arial"/>
              <a:sym typeface="Arial"/>
            </a:endParaRPr>
          </a:p>
        </p:txBody>
      </p:sp>
      <p:pic>
        <p:nvPicPr>
          <p:cNvPr id="74" name="Google Shape;74;p1"/>
          <p:cNvPicPr preferRelativeResize="0"/>
          <p:nvPr/>
        </p:nvPicPr>
        <p:blipFill rotWithShape="1">
          <a:blip r:embed="rId6">
            <a:alphaModFix/>
          </a:blip>
          <a:srcRect b="10869" l="9246" r="15978" t="6540"/>
          <a:stretch/>
        </p:blipFill>
        <p:spPr>
          <a:xfrm>
            <a:off x="5149852" y="16053480"/>
            <a:ext cx="5548400" cy="3996094"/>
          </a:xfrm>
          <a:prstGeom prst="rect">
            <a:avLst/>
          </a:prstGeom>
          <a:noFill/>
          <a:ln>
            <a:noFill/>
          </a:ln>
        </p:spPr>
      </p:pic>
      <p:pic>
        <p:nvPicPr>
          <p:cNvPr id="75" name="Google Shape;75;p1"/>
          <p:cNvPicPr preferRelativeResize="0"/>
          <p:nvPr/>
        </p:nvPicPr>
        <p:blipFill rotWithShape="1">
          <a:blip r:embed="rId7">
            <a:alphaModFix/>
          </a:blip>
          <a:srcRect b="0" l="0" r="0" t="0"/>
          <a:stretch/>
        </p:blipFill>
        <p:spPr>
          <a:xfrm>
            <a:off x="5338365" y="12186514"/>
            <a:ext cx="5138414" cy="2934245"/>
          </a:xfrm>
          <a:prstGeom prst="rect">
            <a:avLst/>
          </a:prstGeom>
          <a:noFill/>
          <a:ln>
            <a:noFill/>
          </a:ln>
        </p:spPr>
      </p:pic>
      <p:pic>
        <p:nvPicPr>
          <p:cNvPr id="76" name="Google Shape;76;p1"/>
          <p:cNvPicPr preferRelativeResize="0"/>
          <p:nvPr/>
        </p:nvPicPr>
        <p:blipFill rotWithShape="1">
          <a:blip r:embed="rId8">
            <a:alphaModFix/>
          </a:blip>
          <a:srcRect b="0" l="0" r="0" t="0"/>
          <a:stretch/>
        </p:blipFill>
        <p:spPr>
          <a:xfrm>
            <a:off x="5393075" y="8007779"/>
            <a:ext cx="5138414" cy="3163808"/>
          </a:xfrm>
          <a:prstGeom prst="rect">
            <a:avLst/>
          </a:prstGeom>
          <a:noFill/>
          <a:ln>
            <a:noFill/>
          </a:ln>
        </p:spPr>
      </p:pic>
      <p:sp>
        <p:nvSpPr>
          <p:cNvPr descr="https://lh6.googleusercontent.com/W4OJ8BiF_UKGSoG-D8sueBsiIsNOY3-lvdamsp7MRBuUfliqAPe9WESy_SXaZibafbuuPq_NFtZEAFcS6r0JaOyKBTLRPJo4WTTIITdkTJI0ao6bVlx-w_pBK1UamZMM58WNfsM5" id="77" name="Google Shape;77;p1"/>
          <p:cNvSpPr/>
          <p:nvPr/>
        </p:nvSpPr>
        <p:spPr>
          <a:xfrm>
            <a:off x="130175" y="-1287463"/>
            <a:ext cx="5734050" cy="31718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https://lh6.googleusercontent.com/W4OJ8BiF_UKGSoG-D8sueBsiIsNOY3-lvdamsp7MRBuUfliqAPe9WESy_SXaZibafbuuPq_NFtZEAFcS6r0JaOyKBTLRPJo4WTTIITdkTJI0ao6bVlx-w_pBK1UamZMM58WNfsM5" id="78" name="Google Shape;78;p1"/>
          <p:cNvSpPr/>
          <p:nvPr/>
        </p:nvSpPr>
        <p:spPr>
          <a:xfrm>
            <a:off x="282575" y="-1135063"/>
            <a:ext cx="5734050" cy="31718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9" name="Google Shape;79;p1"/>
          <p:cNvPicPr preferRelativeResize="0"/>
          <p:nvPr/>
        </p:nvPicPr>
        <p:blipFill rotWithShape="1">
          <a:blip r:embed="rId9">
            <a:alphaModFix/>
          </a:blip>
          <a:srcRect b="15215" l="10373" r="12685" t="2296"/>
          <a:stretch/>
        </p:blipFill>
        <p:spPr>
          <a:xfrm>
            <a:off x="5301390" y="3828239"/>
            <a:ext cx="5321785" cy="3227502"/>
          </a:xfrm>
          <a:prstGeom prst="rect">
            <a:avLst/>
          </a:prstGeom>
          <a:noFill/>
          <a:ln>
            <a:noFill/>
          </a:ln>
        </p:spPr>
      </p:pic>
      <p:sp>
        <p:nvSpPr>
          <p:cNvPr id="80" name="Google Shape;80;p1"/>
          <p:cNvSpPr txBox="1"/>
          <p:nvPr/>
        </p:nvSpPr>
        <p:spPr>
          <a:xfrm>
            <a:off x="6143032" y="11358946"/>
            <a:ext cx="3529080" cy="373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000">
                <a:solidFill>
                  <a:srgbClr val="C5000B"/>
                </a:solidFill>
                <a:latin typeface="Arial"/>
                <a:ea typeface="Arial"/>
                <a:cs typeface="Arial"/>
                <a:sym typeface="Arial"/>
              </a:rPr>
              <a:t>Figure 2 – Finished Product</a:t>
            </a:r>
            <a:endParaRPr sz="1800">
              <a:solidFill>
                <a:schemeClr val="dk1"/>
              </a:solidFill>
              <a:latin typeface="Arial"/>
              <a:ea typeface="Arial"/>
              <a:cs typeface="Arial"/>
              <a:sym typeface="Arial"/>
            </a:endParaRPr>
          </a:p>
        </p:txBody>
      </p:sp>
      <p:pic>
        <p:nvPicPr>
          <p:cNvPr id="81" name="Google Shape;81;p1"/>
          <p:cNvPicPr preferRelativeResize="0"/>
          <p:nvPr/>
        </p:nvPicPr>
        <p:blipFill>
          <a:blip r:embed="rId10">
            <a:alphaModFix/>
          </a:blip>
          <a:stretch>
            <a:fillRect/>
          </a:stretch>
        </p:blipFill>
        <p:spPr>
          <a:xfrm>
            <a:off x="406875" y="17562000"/>
            <a:ext cx="4478225" cy="362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SIMAY</dc:creator>
</cp:coreProperties>
</file>