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45" y="-25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6EEE9E7E-B6CF-4EDB-A62B-280DD2E9BB25}" type="datetimeFigureOut">
              <a:rPr lang="tr-TR" smtClean="0"/>
              <a:t>28.05.2020</a:t>
            </a:fld>
            <a:endParaRPr lang="tr-TR"/>
          </a:p>
        </p:txBody>
      </p:sp>
      <p:sp>
        <p:nvSpPr>
          <p:cNvPr id="4" name="Slayt Resmi Yer Tutucusu 3"/>
          <p:cNvSpPr>
            <a:spLocks noGrp="1" noRot="1" noChangeAspect="1"/>
          </p:cNvSpPr>
          <p:nvPr>
            <p:ph type="sldImg" idx="2"/>
          </p:nvPr>
        </p:nvSpPr>
        <p:spPr>
          <a:xfrm>
            <a:off x="2686050" y="1257300"/>
            <a:ext cx="2400300" cy="3394075"/>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8C109943-9EC5-4194-BB8F-3464BDD215F6}" type="slidenum">
              <a:rPr lang="tr-TR" smtClean="0"/>
              <a:t>‹#›</a:t>
            </a:fld>
            <a:endParaRPr lang="tr-TR"/>
          </a:p>
        </p:txBody>
      </p:sp>
    </p:spTree>
    <p:extLst>
      <p:ext uri="{BB962C8B-B14F-4D97-AF65-F5344CB8AC3E}">
        <p14:creationId xmlns:p14="http://schemas.microsoft.com/office/powerpoint/2010/main" val="1347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C109943-9EC5-4194-BB8F-3464BDD215F6}" type="slidenum">
              <a:rPr lang="tr-TR" smtClean="0"/>
              <a:t>1</a:t>
            </a:fld>
            <a:endParaRPr lang="tr-TR"/>
          </a:p>
        </p:txBody>
      </p:sp>
    </p:spTree>
    <p:extLst>
      <p:ext uri="{BB962C8B-B14F-4D97-AF65-F5344CB8AC3E}">
        <p14:creationId xmlns:p14="http://schemas.microsoft.com/office/powerpoint/2010/main" val="2597152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360000" y="360000"/>
            <a:ext cx="14400000" cy="3240000"/>
          </a:xfrm>
          <a:prstGeom prst="rect">
            <a:avLst/>
          </a:prstGeom>
          <a:solidFill>
            <a:srgbClr val="E6E6E6"/>
          </a:solidFill>
          <a:ln>
            <a:solidFill>
              <a:srgbClr val="C5000B"/>
            </a:solidFill>
          </a:ln>
        </p:spPr>
        <p:txBody>
          <a:bodyPr wrap="none" lIns="90000" tIns="45000" rIns="90000" bIns="45000" anchor="ctr"/>
          <a:lstStyle/>
          <a:p>
            <a:pPr algn="ctr"/>
            <a:r>
              <a:rPr lang="tr-TR" sz="3600" b="1" dirty="0" err="1">
                <a:solidFill>
                  <a:srgbClr val="C5000B"/>
                </a:solidFill>
                <a:latin typeface="Ubuntu"/>
              </a:rPr>
              <a:t>Private</a:t>
            </a:r>
            <a:r>
              <a:rPr lang="tr-TR" sz="3600" b="1" dirty="0">
                <a:solidFill>
                  <a:srgbClr val="C5000B"/>
                </a:solidFill>
                <a:latin typeface="Ubuntu"/>
              </a:rPr>
              <a:t> </a:t>
            </a:r>
            <a:r>
              <a:rPr lang="tr-TR" sz="3600" b="1" dirty="0" err="1">
                <a:solidFill>
                  <a:srgbClr val="C5000B"/>
                </a:solidFill>
                <a:latin typeface="Ubuntu"/>
              </a:rPr>
              <a:t>tutoring</a:t>
            </a:r>
            <a:r>
              <a:rPr lang="tr-TR" sz="3600" b="1" dirty="0">
                <a:solidFill>
                  <a:srgbClr val="C5000B"/>
                </a:solidFill>
                <a:latin typeface="Ubuntu"/>
              </a:rPr>
              <a:t> </a:t>
            </a:r>
            <a:r>
              <a:rPr lang="tr-TR" sz="3600" b="1" dirty="0" err="1">
                <a:solidFill>
                  <a:srgbClr val="C5000B"/>
                </a:solidFill>
                <a:latin typeface="Ubuntu"/>
              </a:rPr>
              <a:t>application</a:t>
            </a:r>
            <a:endParaRPr dirty="0"/>
          </a:p>
          <a:p>
            <a:pPr algn="ctr"/>
            <a:r>
              <a:rPr lang="tr-TR" sz="3000" dirty="0">
                <a:latin typeface="Ubuntu"/>
              </a:rPr>
              <a:t>Serhat CENKAYOĞLU </a:t>
            </a:r>
            <a:r>
              <a:rPr lang="en-US" sz="3000" dirty="0">
                <a:latin typeface="Ubuntu"/>
              </a:rPr>
              <a:t>– </a:t>
            </a:r>
            <a:r>
              <a:rPr lang="tr-TR" sz="3000" dirty="0">
                <a:latin typeface="Ubuntu"/>
              </a:rPr>
              <a:t>Damla YILDIRIM</a:t>
            </a:r>
          </a:p>
          <a:p>
            <a:pPr algn="ctr"/>
            <a:r>
              <a:rPr lang="tr-TR" sz="3000" dirty="0">
                <a:latin typeface="Ubuntu"/>
              </a:rPr>
              <a:t> </a:t>
            </a:r>
            <a:r>
              <a:rPr lang="en-US" sz="3000" dirty="0">
                <a:latin typeface="Ubuntu"/>
              </a:rPr>
              <a:t>–</a:t>
            </a:r>
            <a:r>
              <a:rPr lang="tr-TR" sz="3000" dirty="0">
                <a:latin typeface="Ubuntu"/>
              </a:rPr>
              <a:t> Hande AYDIN </a:t>
            </a:r>
            <a:r>
              <a:rPr lang="en-US" sz="3000" dirty="0">
                <a:latin typeface="Ubuntu"/>
              </a:rPr>
              <a:t>–</a:t>
            </a:r>
            <a:r>
              <a:rPr lang="tr-TR" sz="3000" dirty="0">
                <a:latin typeface="Ubuntu"/>
              </a:rPr>
              <a:t> Eyüp Can TURGUT</a:t>
            </a:r>
            <a:endParaRPr dirty="0"/>
          </a:p>
          <a:p>
            <a:pPr algn="ctr"/>
            <a:r>
              <a:rPr lang="en-US" sz="3000" dirty="0">
                <a:latin typeface="Ubuntu"/>
              </a:rPr>
              <a:t>Advisor – Instructor Dr. Roya CHOUPANI</a:t>
            </a:r>
            <a:endParaRPr lang="en-US" sz="3200" dirty="0"/>
          </a:p>
          <a:p>
            <a:pPr algn="ctr"/>
            <a:endParaRPr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Resim 37"/>
          <p:cNvPicPr/>
          <p:nvPr/>
        </p:nvPicPr>
        <p:blipFill>
          <a:blip r:embed="rId3"/>
          <a:stretch>
            <a:fillRect/>
          </a:stretch>
        </p:blipFill>
        <p:spPr>
          <a:xfrm>
            <a:off x="576000" y="576000"/>
            <a:ext cx="2160000" cy="2160000"/>
          </a:xfrm>
          <a:prstGeom prst="rect">
            <a:avLst/>
          </a:prstGeom>
        </p:spPr>
      </p:pic>
      <p:pic>
        <p:nvPicPr>
          <p:cNvPr id="39" name="Resim 38"/>
          <p:cNvPicPr/>
          <p:nvPr/>
        </p:nvPicPr>
        <p:blipFill>
          <a:blip r:embed="rId4"/>
          <a:stretch>
            <a:fillRect/>
          </a:stretch>
        </p:blipFill>
        <p:spPr>
          <a:xfrm>
            <a:off x="12384000" y="576000"/>
            <a:ext cx="2160000" cy="2160000"/>
          </a:xfrm>
          <a:prstGeom prst="rect">
            <a:avLst/>
          </a:prstGeom>
        </p:spPr>
      </p:pic>
      <p:sp>
        <p:nvSpPr>
          <p:cNvPr id="40" name="CustomShape 2"/>
          <p:cNvSpPr/>
          <p:nvPr/>
        </p:nvSpPr>
        <p:spPr>
          <a:xfrm>
            <a:off x="360000" y="3960000"/>
            <a:ext cx="4572000" cy="504730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Abstract</a:t>
            </a:r>
            <a:endParaRPr lang="tr-TR" sz="3000" b="1" dirty="0">
              <a:solidFill>
                <a:srgbClr val="C5000B"/>
              </a:solidFill>
            </a:endParaRPr>
          </a:p>
          <a:p>
            <a:r>
              <a:rPr lang="en-US" dirty="0"/>
              <a:t>Teachers who want to give private lessons and students who want to take private lessons have difficulty finding each other. We noticed this problem and decided to make a web project to provide a solution. Students will be able to reach the teachers with the criteria they want after they register to the site and choose courses according to their curriculum. In this project, we found certain search criteria from similar sites we looked at</a:t>
            </a:r>
            <a:r>
              <a:rPr lang="tr-TR" dirty="0"/>
              <a:t>.</a:t>
            </a:r>
          </a:p>
          <a:p>
            <a:endParaRPr lang="tr-TR" dirty="0"/>
          </a:p>
          <a:p>
            <a:pPr algn="just"/>
            <a:r>
              <a:rPr lang="tr-TR" b="1" dirty="0" err="1">
                <a:solidFill>
                  <a:srgbClr val="C5000B"/>
                </a:solidFill>
              </a:rPr>
              <a:t>Key</a:t>
            </a:r>
            <a:r>
              <a:rPr lang="tr-TR" b="1" dirty="0">
                <a:solidFill>
                  <a:srgbClr val="C5000B"/>
                </a:solidFill>
              </a:rPr>
              <a:t> </a:t>
            </a:r>
            <a:r>
              <a:rPr lang="tr-TR" b="1" dirty="0" err="1">
                <a:solidFill>
                  <a:srgbClr val="C5000B"/>
                </a:solidFill>
              </a:rPr>
              <a:t>Words</a:t>
            </a:r>
            <a:r>
              <a:rPr lang="tr-TR" b="1" dirty="0">
                <a:solidFill>
                  <a:srgbClr val="C5000B"/>
                </a:solidFill>
              </a:rPr>
              <a:t>:</a:t>
            </a:r>
          </a:p>
          <a:p>
            <a:r>
              <a:rPr lang="en-US" dirty="0"/>
              <a:t>Tutoring, Web application, Curriculum, Search by criteria, Teacher, Student.</a:t>
            </a:r>
            <a:endParaRPr lang="tr-TR" dirty="0"/>
          </a:p>
          <a:p>
            <a:endParaRPr dirty="0"/>
          </a:p>
          <a:p>
            <a:pPr algn="just"/>
            <a:endParaRPr dirty="0"/>
          </a:p>
        </p:txBody>
      </p:sp>
      <p:sp>
        <p:nvSpPr>
          <p:cNvPr id="41" name="CustomShape 3"/>
          <p:cNvSpPr/>
          <p:nvPr/>
        </p:nvSpPr>
        <p:spPr>
          <a:xfrm>
            <a:off x="5274000" y="3960000"/>
            <a:ext cx="4572000" cy="4876528"/>
          </a:xfrm>
          <a:prstGeom prst="rect">
            <a:avLst/>
          </a:prstGeom>
          <a:solidFill>
            <a:srgbClr val="E6E6E6"/>
          </a:solidFill>
          <a:ln>
            <a:solidFill>
              <a:srgbClr val="C5000B"/>
            </a:solidFill>
          </a:ln>
        </p:spPr>
      </p:sp>
      <p:sp>
        <p:nvSpPr>
          <p:cNvPr id="42" name="CustomShape 4"/>
          <p:cNvSpPr/>
          <p:nvPr/>
        </p:nvSpPr>
        <p:spPr>
          <a:xfrm>
            <a:off x="313920" y="9169400"/>
            <a:ext cx="4572000" cy="504730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dirty="0"/>
          </a:p>
          <a:p>
            <a:pPr algn="just"/>
            <a:br>
              <a:rPr lang="en-US" dirty="0"/>
            </a:br>
            <a:r>
              <a:rPr lang="en-US" dirty="0"/>
              <a:t>Students who want to take private lessons have problems finding teachers. They find it difficult to find teachers that meet their own criteria. Teachers, on the other hand, give private lessons, posters and so on. tools. Our goal is to create a useful platform to solve this problem. Our overall goal is to provide a convenience in the field of education and to design a website accessible to all audiences.</a:t>
            </a:r>
            <a:endParaRPr lang="tr-TR" dirty="0"/>
          </a:p>
        </p:txBody>
      </p:sp>
      <p:sp>
        <p:nvSpPr>
          <p:cNvPr id="43" name="CustomShape 5"/>
          <p:cNvSpPr/>
          <p:nvPr/>
        </p:nvSpPr>
        <p:spPr>
          <a:xfrm>
            <a:off x="360000" y="14378800"/>
            <a:ext cx="4572000" cy="6645199"/>
          </a:xfrm>
          <a:prstGeom prst="rect">
            <a:avLst/>
          </a:prstGeom>
          <a:solidFill>
            <a:srgbClr val="E6E6E6"/>
          </a:solidFill>
          <a:ln>
            <a:solidFill>
              <a:srgbClr val="C5000B"/>
            </a:solidFill>
          </a:ln>
        </p:spPr>
        <p:txBody>
          <a:bodyPr lIns="90000" tIns="45000" rIns="90000" bIns="45000"/>
          <a:lstStyle/>
          <a:p>
            <a:pPr algn="just"/>
            <a:r>
              <a:rPr lang="en-US" sz="3000" b="1" dirty="0" err="1">
                <a:solidFill>
                  <a:srgbClr val="C5000B"/>
                </a:solidFill>
                <a:latin typeface="Ubuntu"/>
              </a:rPr>
              <a:t>Solutio</a:t>
            </a:r>
            <a:r>
              <a:rPr lang="tr-TR" sz="3000" b="1" dirty="0">
                <a:solidFill>
                  <a:srgbClr val="C5000B"/>
                </a:solidFill>
                <a:latin typeface="Ubuntu"/>
              </a:rPr>
              <a:t>n</a:t>
            </a:r>
            <a:br>
              <a:rPr lang="en-US" dirty="0"/>
            </a:br>
            <a:r>
              <a:rPr lang="en-US" dirty="0"/>
              <a:t>The aim of our project is to bring people who want to take private lessons and give private lessons. Enrolled teachers can add courses to their curriculum. After the students register to the site, according to the location, education level, wage range, the teacher will search; teachers who have received votes at the rate they want, can send requests to the appropriate spaces in their curriculum by looking at their comments. Students or teachers may postpone the existing courses in the curriculum and add notes. </a:t>
            </a:r>
            <a:endParaRPr lang="tr-TR" dirty="0"/>
          </a:p>
        </p:txBody>
      </p:sp>
      <p:sp>
        <p:nvSpPr>
          <p:cNvPr id="45" name="CustomShape 7"/>
          <p:cNvSpPr/>
          <p:nvPr/>
        </p:nvSpPr>
        <p:spPr>
          <a:xfrm>
            <a:off x="10188000" y="3967200"/>
            <a:ext cx="4572000" cy="8041920"/>
          </a:xfrm>
          <a:prstGeom prst="rect">
            <a:avLst/>
          </a:prstGeom>
          <a:solidFill>
            <a:srgbClr val="E6E6E6"/>
          </a:solidFill>
          <a:ln>
            <a:solidFill>
              <a:srgbClr val="C5000B"/>
            </a:solidFill>
          </a:ln>
        </p:spPr>
        <p:txBody>
          <a:bodyPr lIns="90000" tIns="45000" rIns="90000" bIns="45000"/>
          <a:lstStyle/>
          <a:p>
            <a:endParaRP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ctr"/>
            <a:r>
              <a:rPr lang="en-US" sz="2000" b="1" dirty="0">
                <a:solidFill>
                  <a:srgbClr val="C5000B"/>
                </a:solidFill>
              </a:rPr>
              <a:t>Figure </a:t>
            </a:r>
            <a:r>
              <a:rPr lang="tr-TR" sz="2000" b="1" dirty="0">
                <a:solidFill>
                  <a:srgbClr val="C5000B"/>
                </a:solidFill>
              </a:rPr>
              <a:t>5</a:t>
            </a:r>
            <a:r>
              <a:rPr lang="en-US" sz="2000" b="1" dirty="0">
                <a:solidFill>
                  <a:srgbClr val="C5000B"/>
                </a:solidFill>
              </a:rPr>
              <a:t> – </a:t>
            </a:r>
            <a:r>
              <a:rPr lang="tr-TR" sz="2000" b="1" dirty="0">
                <a:solidFill>
                  <a:srgbClr val="C5000B"/>
                </a:solidFill>
              </a:rPr>
              <a:t>S</a:t>
            </a:r>
            <a:r>
              <a:rPr lang="en-US" sz="2000" b="1" dirty="0" err="1">
                <a:solidFill>
                  <a:srgbClr val="C5000B"/>
                </a:solidFill>
              </a:rPr>
              <a:t>creenshot</a:t>
            </a:r>
            <a:r>
              <a:rPr lang="tr-TR" sz="2000" b="1" dirty="0">
                <a:solidFill>
                  <a:srgbClr val="C5000B"/>
                </a:solidFill>
              </a:rPr>
              <a:t> 3</a:t>
            </a:r>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endParaRPr lang="tr-TR" dirty="0"/>
          </a:p>
          <a:p>
            <a:pPr algn="just"/>
            <a:br>
              <a:rPr lang="en-US" dirty="0"/>
            </a:br>
            <a:r>
              <a:rPr lang="tr-TR" dirty="0"/>
              <a:t>	</a:t>
            </a:r>
            <a:r>
              <a:rPr lang="en-US" sz="2000" b="1" dirty="0">
                <a:solidFill>
                  <a:srgbClr val="C5000B"/>
                </a:solidFill>
              </a:rPr>
              <a:t>Figure </a:t>
            </a:r>
            <a:r>
              <a:rPr lang="tr-TR" sz="2000" b="1" dirty="0">
                <a:solidFill>
                  <a:srgbClr val="C5000B"/>
                </a:solidFill>
              </a:rPr>
              <a:t>6</a:t>
            </a:r>
            <a:r>
              <a:rPr lang="en-US" sz="2000" b="1" dirty="0">
                <a:solidFill>
                  <a:srgbClr val="C5000B"/>
                </a:solidFill>
              </a:rPr>
              <a:t> – </a:t>
            </a:r>
            <a:r>
              <a:rPr lang="tr-TR" sz="2000" b="1" dirty="0">
                <a:solidFill>
                  <a:srgbClr val="C5000B"/>
                </a:solidFill>
              </a:rPr>
              <a:t>S</a:t>
            </a:r>
            <a:r>
              <a:rPr lang="en-US" sz="2000" b="1" dirty="0" err="1">
                <a:solidFill>
                  <a:srgbClr val="C5000B"/>
                </a:solidFill>
              </a:rPr>
              <a:t>creenshot</a:t>
            </a:r>
            <a:r>
              <a:rPr lang="tr-TR" sz="2000" b="1" dirty="0">
                <a:solidFill>
                  <a:srgbClr val="C5000B"/>
                </a:solidFill>
              </a:rPr>
              <a:t> 4</a:t>
            </a:r>
          </a:p>
          <a:p>
            <a:pPr algn="just"/>
            <a:endParaRPr lang="tr-TR" dirty="0"/>
          </a:p>
          <a:p>
            <a:pPr algn="just"/>
            <a:endParaRPr lang="tr-TR" dirty="0"/>
          </a:p>
        </p:txBody>
      </p:sp>
      <p:sp>
        <p:nvSpPr>
          <p:cNvPr id="46" name="CustomShape 8"/>
          <p:cNvSpPr/>
          <p:nvPr/>
        </p:nvSpPr>
        <p:spPr>
          <a:xfrm>
            <a:off x="10141920" y="12376320"/>
            <a:ext cx="4572000" cy="292608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lang="tr-TR" sz="3000" b="1" dirty="0">
              <a:solidFill>
                <a:srgbClr val="C5000B"/>
              </a:solidFill>
            </a:endParaRPr>
          </a:p>
          <a:p>
            <a:pPr algn="just"/>
            <a:br>
              <a:rPr lang="en-US" dirty="0"/>
            </a:br>
            <a:r>
              <a:rPr lang="en-US" dirty="0"/>
              <a:t>We would like to thank</a:t>
            </a:r>
            <a:r>
              <a:rPr lang="tr-TR" dirty="0"/>
              <a:t> Dr. </a:t>
            </a:r>
            <a:r>
              <a:rPr lang="tr-TR" dirty="0" err="1"/>
              <a:t>Roya</a:t>
            </a:r>
            <a:r>
              <a:rPr lang="tr-TR" dirty="0"/>
              <a:t> </a:t>
            </a:r>
            <a:r>
              <a:rPr lang="en-US" dirty="0"/>
              <a:t>CHOUPANI and Dr. Faris Serdar TAŞEL</a:t>
            </a:r>
            <a:r>
              <a:rPr lang="tr-TR" dirty="0"/>
              <a:t> </a:t>
            </a:r>
            <a:r>
              <a:rPr lang="en-US" dirty="0"/>
              <a:t>for helping us to develop this project. We are grateful for their support to us throughout the project.</a:t>
            </a:r>
            <a:endParaRPr dirty="0"/>
          </a:p>
        </p:txBody>
      </p:sp>
      <p:sp>
        <p:nvSpPr>
          <p:cNvPr id="47" name="CustomShape 9"/>
          <p:cNvSpPr/>
          <p:nvPr/>
        </p:nvSpPr>
        <p:spPr>
          <a:xfrm>
            <a:off x="10141920" y="15557330"/>
            <a:ext cx="4572000" cy="4065277"/>
          </a:xfrm>
          <a:prstGeom prst="rect">
            <a:avLst/>
          </a:prstGeom>
          <a:solidFill>
            <a:srgbClr val="E6E6E6"/>
          </a:solidFill>
          <a:ln>
            <a:solidFill>
              <a:srgbClr val="C5000B"/>
            </a:solidFill>
          </a:ln>
        </p:spPr>
        <p:txBody>
          <a:bodyPr/>
          <a:lstStyle/>
          <a:p>
            <a:endParaRPr lang="en-US" dirty="0"/>
          </a:p>
        </p:txBody>
      </p:sp>
      <p:sp>
        <p:nvSpPr>
          <p:cNvPr id="50" name="CustomShape 10"/>
          <p:cNvSpPr/>
          <p:nvPr/>
        </p:nvSpPr>
        <p:spPr>
          <a:xfrm>
            <a:off x="5274000" y="13929380"/>
            <a:ext cx="4517700" cy="7094246"/>
          </a:xfrm>
          <a:prstGeom prst="rect">
            <a:avLst/>
          </a:prstGeom>
          <a:solidFill>
            <a:srgbClr val="E6E6E6"/>
          </a:solidFill>
          <a:ln>
            <a:solidFill>
              <a:srgbClr val="C5000B"/>
            </a:solidFill>
          </a:ln>
        </p:spPr>
        <p:txBody>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51" name="CustomShape 11"/>
          <p:cNvSpPr/>
          <p:nvPr/>
        </p:nvSpPr>
        <p:spPr>
          <a:xfrm>
            <a:off x="5280025" y="9077439"/>
            <a:ext cx="4572000" cy="4611029"/>
          </a:xfrm>
          <a:prstGeom prst="rect">
            <a:avLst/>
          </a:prstGeom>
          <a:solidFill>
            <a:srgbClr val="E6E6E6"/>
          </a:solidFill>
          <a:ln>
            <a:solidFill>
              <a:srgbClr val="C5000B"/>
            </a:solidFill>
          </a:ln>
        </p:spPr>
      </p:sp>
      <p:sp>
        <p:nvSpPr>
          <p:cNvPr id="58" name="TextShape 18"/>
          <p:cNvSpPr txBox="1"/>
          <p:nvPr/>
        </p:nvSpPr>
        <p:spPr>
          <a:xfrm>
            <a:off x="5993065" y="8359373"/>
            <a:ext cx="2355480" cy="392010"/>
          </a:xfrm>
          <a:prstGeom prst="rect">
            <a:avLst/>
          </a:prstGeom>
        </p:spPr>
        <p:txBody>
          <a:bodyPr wrap="none" lIns="90000" tIns="45000" rIns="90000" bIns="45000"/>
          <a:lstStyle/>
          <a:p>
            <a:r>
              <a:rPr lang="en-US" sz="2000" b="1" dirty="0">
                <a:solidFill>
                  <a:srgbClr val="C5000B"/>
                </a:solidFill>
              </a:rPr>
              <a:t>Figure 1 - Activity Diagram</a:t>
            </a:r>
            <a:endParaRPr sz="2000" dirty="0"/>
          </a:p>
        </p:txBody>
      </p:sp>
      <p:sp>
        <p:nvSpPr>
          <p:cNvPr id="92" name="TextShape 52"/>
          <p:cNvSpPr txBox="1"/>
          <p:nvPr/>
        </p:nvSpPr>
        <p:spPr>
          <a:xfrm>
            <a:off x="5886488" y="16896960"/>
            <a:ext cx="402590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3</a:t>
            </a:r>
            <a:r>
              <a:rPr lang="en-US" sz="2000" b="1" dirty="0">
                <a:solidFill>
                  <a:srgbClr val="C5000B"/>
                </a:solidFill>
              </a:rPr>
              <a:t> – </a:t>
            </a:r>
            <a:r>
              <a:rPr lang="tr-TR" sz="2000" b="1" dirty="0" err="1">
                <a:solidFill>
                  <a:srgbClr val="C5000B"/>
                </a:solidFill>
              </a:rPr>
              <a:t>Screenshot</a:t>
            </a:r>
            <a:r>
              <a:rPr lang="tr-TR" sz="2000" b="1" dirty="0">
                <a:solidFill>
                  <a:srgbClr val="C5000B"/>
                </a:solidFill>
              </a:rPr>
              <a:t> 1</a:t>
            </a:r>
            <a:endParaRPr dirty="0"/>
          </a:p>
        </p:txBody>
      </p:sp>
      <p:sp>
        <p:nvSpPr>
          <p:cNvPr id="93" name="TextShape 53"/>
          <p:cNvSpPr txBox="1"/>
          <p:nvPr/>
        </p:nvSpPr>
        <p:spPr>
          <a:xfrm>
            <a:off x="6192475" y="13156735"/>
            <a:ext cx="3949445"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2</a:t>
            </a:r>
            <a:r>
              <a:rPr lang="en-US" sz="2000" b="1" dirty="0">
                <a:solidFill>
                  <a:srgbClr val="C5000B"/>
                </a:solidFill>
              </a:rPr>
              <a:t> – </a:t>
            </a:r>
            <a:r>
              <a:rPr lang="tr-TR" sz="2000" b="1" dirty="0">
                <a:solidFill>
                  <a:srgbClr val="C5000B"/>
                </a:solidFill>
              </a:rPr>
              <a:t>Data Base</a:t>
            </a:r>
            <a:endParaRPr dirty="0"/>
          </a:p>
        </p:txBody>
      </p:sp>
      <p:pic>
        <p:nvPicPr>
          <p:cNvPr id="3" name="Resim 2" descr="kişi, iç mekan, tablo, oturma içeren bir resim&#10;&#10;Açıklama otomatik olarak oluşturuldu">
            <a:extLst>
              <a:ext uri="{FF2B5EF4-FFF2-40B4-BE49-F238E27FC236}">
                <a16:creationId xmlns:a16="http://schemas.microsoft.com/office/drawing/2014/main" id="{05B75E52-F5B5-436C-AC14-D6BC6EDFF7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9520" y="15573159"/>
            <a:ext cx="4516800" cy="3387599"/>
          </a:xfrm>
          <a:prstGeom prst="rect">
            <a:avLst/>
          </a:prstGeom>
        </p:spPr>
      </p:pic>
      <p:pic>
        <p:nvPicPr>
          <p:cNvPr id="24" name="Resim 23" descr="UML Database Diagram 2">
            <a:extLst>
              <a:ext uri="{FF2B5EF4-FFF2-40B4-BE49-F238E27FC236}">
                <a16:creationId xmlns:a16="http://schemas.microsoft.com/office/drawing/2014/main" id="{4ED402E2-AFA1-4131-9053-02FAE2A83746}"/>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401" y="9128918"/>
            <a:ext cx="4476378" cy="3865716"/>
          </a:xfrm>
          <a:prstGeom prst="rect">
            <a:avLst/>
          </a:prstGeom>
          <a:noFill/>
          <a:ln>
            <a:noFill/>
          </a:ln>
        </p:spPr>
      </p:pic>
      <p:pic>
        <p:nvPicPr>
          <p:cNvPr id="4" name="Resim 3" descr="harita içeren bir resim&#10;&#10;Açıklama otomatik olarak oluşturuldu">
            <a:extLst>
              <a:ext uri="{FF2B5EF4-FFF2-40B4-BE49-F238E27FC236}">
                <a16:creationId xmlns:a16="http://schemas.microsoft.com/office/drawing/2014/main" id="{7D190F0F-97BB-44B7-933F-E120041C9845}"/>
              </a:ext>
            </a:extLst>
          </p:cNvPr>
          <p:cNvPicPr>
            <a:picLocks noChangeAspect="1"/>
          </p:cNvPicPr>
          <p:nvPr/>
        </p:nvPicPr>
        <p:blipFill rotWithShape="1">
          <a:blip r:embed="rId7">
            <a:extLst>
              <a:ext uri="{28A0092B-C50C-407E-A947-70E740481C1C}">
                <a14:useLocalDpi xmlns:a14="http://schemas.microsoft.com/office/drawing/2010/main" val="0"/>
              </a:ext>
            </a:extLst>
          </a:blip>
          <a:srcRect l="12040" t="-1120" r="10538"/>
          <a:stretch/>
        </p:blipFill>
        <p:spPr>
          <a:xfrm>
            <a:off x="5280025" y="3929490"/>
            <a:ext cx="4523311" cy="4296398"/>
          </a:xfrm>
          <a:prstGeom prst="rect">
            <a:avLst/>
          </a:prstGeom>
        </p:spPr>
      </p:pic>
      <p:pic>
        <p:nvPicPr>
          <p:cNvPr id="6" name="Resim 5" descr="ekran görüntüsü, bilgisayar, dizüstü, ekran içeren bir resim&#10;&#10;Açıklama otomatik olarak oluşturuldu">
            <a:extLst>
              <a:ext uri="{FF2B5EF4-FFF2-40B4-BE49-F238E27FC236}">
                <a16:creationId xmlns:a16="http://schemas.microsoft.com/office/drawing/2014/main" id="{AAD3D4B1-78F3-454E-B0C8-793BECDEDD25}"/>
              </a:ext>
            </a:extLst>
          </p:cNvPr>
          <p:cNvPicPr>
            <a:picLocks noChangeAspect="1"/>
          </p:cNvPicPr>
          <p:nvPr/>
        </p:nvPicPr>
        <p:blipFill rotWithShape="1">
          <a:blip r:embed="rId8">
            <a:extLst>
              <a:ext uri="{28A0092B-C50C-407E-A947-70E740481C1C}">
                <a14:useLocalDpi xmlns:a14="http://schemas.microsoft.com/office/drawing/2010/main" val="0"/>
              </a:ext>
            </a:extLst>
          </a:blip>
          <a:srcRect l="11113" t="9223" r="14519"/>
          <a:stretch/>
        </p:blipFill>
        <p:spPr>
          <a:xfrm>
            <a:off x="10234080" y="3989247"/>
            <a:ext cx="4497911" cy="2926080"/>
          </a:xfrm>
          <a:prstGeom prst="rect">
            <a:avLst/>
          </a:prstGeom>
        </p:spPr>
      </p:pic>
      <p:pic>
        <p:nvPicPr>
          <p:cNvPr id="8" name="Resim 7" descr="ekran görüntüsü, bilgisayar içeren bir resim&#10;&#10;Açıklama otomatik olarak oluşturuldu">
            <a:extLst>
              <a:ext uri="{FF2B5EF4-FFF2-40B4-BE49-F238E27FC236}">
                <a16:creationId xmlns:a16="http://schemas.microsoft.com/office/drawing/2014/main" id="{B1B06173-397D-417F-8AC4-7136B315CB6F}"/>
              </a:ext>
            </a:extLst>
          </p:cNvPr>
          <p:cNvPicPr>
            <a:picLocks noChangeAspect="1"/>
          </p:cNvPicPr>
          <p:nvPr/>
        </p:nvPicPr>
        <p:blipFill rotWithShape="1">
          <a:blip r:embed="rId9">
            <a:extLst>
              <a:ext uri="{28A0092B-C50C-407E-A947-70E740481C1C}">
                <a14:useLocalDpi xmlns:a14="http://schemas.microsoft.com/office/drawing/2010/main" val="0"/>
              </a:ext>
            </a:extLst>
          </a:blip>
          <a:srcRect l="16030" t="14471" r="18268" b="6790"/>
          <a:stretch/>
        </p:blipFill>
        <p:spPr>
          <a:xfrm>
            <a:off x="5394688" y="14008539"/>
            <a:ext cx="4342674" cy="2926080"/>
          </a:xfrm>
          <a:prstGeom prst="rect">
            <a:avLst/>
          </a:prstGeom>
        </p:spPr>
      </p:pic>
      <p:pic>
        <p:nvPicPr>
          <p:cNvPr id="10" name="Resim 9" descr="ekran görüntüsü, bilgisayar içeren bir resim&#10;&#10;Açıklama otomatik olarak oluşturuldu">
            <a:extLst>
              <a:ext uri="{FF2B5EF4-FFF2-40B4-BE49-F238E27FC236}">
                <a16:creationId xmlns:a16="http://schemas.microsoft.com/office/drawing/2014/main" id="{2E01332E-0F3C-461E-ACD5-9CE0DE8D2CC9}"/>
              </a:ext>
            </a:extLst>
          </p:cNvPr>
          <p:cNvPicPr>
            <a:picLocks noChangeAspect="1"/>
          </p:cNvPicPr>
          <p:nvPr/>
        </p:nvPicPr>
        <p:blipFill rotWithShape="1">
          <a:blip r:embed="rId10">
            <a:extLst>
              <a:ext uri="{28A0092B-C50C-407E-A947-70E740481C1C}">
                <a14:useLocalDpi xmlns:a14="http://schemas.microsoft.com/office/drawing/2010/main" val="0"/>
              </a:ext>
            </a:extLst>
          </a:blip>
          <a:srcRect l="21420" t="15525" r="22600"/>
          <a:stretch/>
        </p:blipFill>
        <p:spPr>
          <a:xfrm>
            <a:off x="5463451" y="17266959"/>
            <a:ext cx="4260277" cy="3212174"/>
          </a:xfrm>
          <a:prstGeom prst="rect">
            <a:avLst/>
          </a:prstGeom>
        </p:spPr>
      </p:pic>
      <p:sp>
        <p:nvSpPr>
          <p:cNvPr id="30" name="TextShape 52">
            <a:extLst>
              <a:ext uri="{FF2B5EF4-FFF2-40B4-BE49-F238E27FC236}">
                <a16:creationId xmlns:a16="http://schemas.microsoft.com/office/drawing/2014/main" id="{7F15AD17-4241-4D34-8C05-86B2CF8E052A}"/>
              </a:ext>
            </a:extLst>
          </p:cNvPr>
          <p:cNvSpPr txBox="1"/>
          <p:nvPr/>
        </p:nvSpPr>
        <p:spPr>
          <a:xfrm>
            <a:off x="5779600" y="20564539"/>
            <a:ext cx="402590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4</a:t>
            </a:r>
            <a:r>
              <a:rPr lang="en-US" sz="2000" b="1" dirty="0">
                <a:solidFill>
                  <a:srgbClr val="C5000B"/>
                </a:solidFill>
              </a:rPr>
              <a:t> – </a:t>
            </a:r>
            <a:r>
              <a:rPr lang="tr-TR" sz="2000" b="1" dirty="0" err="1">
                <a:solidFill>
                  <a:srgbClr val="C5000B"/>
                </a:solidFill>
              </a:rPr>
              <a:t>Screenshot</a:t>
            </a:r>
            <a:r>
              <a:rPr lang="tr-TR" sz="2000" b="1" dirty="0">
                <a:solidFill>
                  <a:srgbClr val="C5000B"/>
                </a:solidFill>
              </a:rPr>
              <a:t> 2</a:t>
            </a:r>
            <a:endParaRPr dirty="0"/>
          </a:p>
        </p:txBody>
      </p:sp>
      <p:pic>
        <p:nvPicPr>
          <p:cNvPr id="12" name="Resim 11" descr="ekran görüntüsü içeren bir resim&#10;&#10;Açıklama otomatik olarak oluşturuldu">
            <a:extLst>
              <a:ext uri="{FF2B5EF4-FFF2-40B4-BE49-F238E27FC236}">
                <a16:creationId xmlns:a16="http://schemas.microsoft.com/office/drawing/2014/main" id="{85D7204E-DE29-4CAF-A5CD-96B2D98E2DEC}"/>
              </a:ext>
            </a:extLst>
          </p:cNvPr>
          <p:cNvPicPr>
            <a:picLocks noChangeAspect="1"/>
          </p:cNvPicPr>
          <p:nvPr/>
        </p:nvPicPr>
        <p:blipFill rotWithShape="1">
          <a:blip r:embed="rId11">
            <a:extLst>
              <a:ext uri="{28A0092B-C50C-407E-A947-70E740481C1C}">
                <a14:useLocalDpi xmlns:a14="http://schemas.microsoft.com/office/drawing/2010/main" val="0"/>
              </a:ext>
            </a:extLst>
          </a:blip>
          <a:srcRect l="25285" t="12408" r="20375" b="3420"/>
          <a:stretch/>
        </p:blipFill>
        <p:spPr>
          <a:xfrm>
            <a:off x="10261525" y="7360536"/>
            <a:ext cx="4443020" cy="3869300"/>
          </a:xfrm>
          <a:prstGeom prst="rect">
            <a:avLst/>
          </a:prstGeom>
        </p:spPr>
      </p:pic>
      <p:sp>
        <p:nvSpPr>
          <p:cNvPr id="33" name="TextShape 53">
            <a:extLst>
              <a:ext uri="{FF2B5EF4-FFF2-40B4-BE49-F238E27FC236}">
                <a16:creationId xmlns:a16="http://schemas.microsoft.com/office/drawing/2014/main" id="{CCA02252-F544-4DEA-9739-CFE6068FD09D}"/>
              </a:ext>
            </a:extLst>
          </p:cNvPr>
          <p:cNvSpPr txBox="1"/>
          <p:nvPr/>
        </p:nvSpPr>
        <p:spPr>
          <a:xfrm>
            <a:off x="10782546" y="19103822"/>
            <a:ext cx="3949445"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7</a:t>
            </a:r>
            <a:r>
              <a:rPr lang="en-US" sz="2000" b="1" dirty="0">
                <a:solidFill>
                  <a:srgbClr val="C5000B"/>
                </a:solidFill>
              </a:rPr>
              <a:t> – </a:t>
            </a:r>
            <a:r>
              <a:rPr lang="tr-TR" sz="2000" b="1" dirty="0" err="1">
                <a:solidFill>
                  <a:srgbClr val="C5000B"/>
                </a:solidFill>
              </a:rPr>
              <a:t>Group</a:t>
            </a:r>
            <a:r>
              <a:rPr lang="tr-TR" sz="2000" b="1" dirty="0">
                <a:solidFill>
                  <a:srgbClr val="C5000B"/>
                </a:solidFill>
              </a:rPr>
              <a:t> Picture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165</Words>
  <Application>Microsoft Office PowerPoint</Application>
  <PresentationFormat>Özel</PresentationFormat>
  <Paragraphs>55</Paragraphs>
  <Slides>1</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Arial</vt:lpstr>
      <vt:lpstr>Calibri</vt:lpstr>
      <vt:lpstr>StarSymbol</vt:lpstr>
      <vt:lpstr>Ubuntu</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ilayda</dc:creator>
  <cp:lastModifiedBy>serhat</cp:lastModifiedBy>
  <cp:revision>44</cp:revision>
  <dcterms:modified xsi:type="dcterms:W3CDTF">2020-05-28T18:11:44Z</dcterms:modified>
</cp:coreProperties>
</file>