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255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p>
          <a:p>
            <a:pPr lvl="1">
              <a:buSzPct val="25000"/>
              <a:buFont typeface="StarSymbol"/>
              <a:buChar char=""/>
            </a:pPr>
            <a:r>
              <a:rPr lang="en-US"/>
              <a:t>Second Outline Level</a:t>
            </a:r>
          </a:p>
          <a:p>
            <a:pPr lvl="2">
              <a:buSzPct val="25000"/>
              <a:buFont typeface="StarSymbol"/>
              <a:buChar char=""/>
            </a:pPr>
            <a:r>
              <a:rPr lang="en-US"/>
              <a:t>Third Outline Level</a:t>
            </a:r>
          </a:p>
          <a:p>
            <a:pPr lvl="3">
              <a:buSzPct val="25000"/>
              <a:buFont typeface="StarSymbol"/>
              <a:buChar char=""/>
            </a:pPr>
            <a:r>
              <a:rPr lang="en-US"/>
              <a:t>Fourth Outline Level</a:t>
            </a:r>
          </a:p>
          <a:p>
            <a:pPr lvl="4">
              <a:buSzPct val="25000"/>
              <a:buFont typeface="StarSymbol"/>
              <a:buChar char=""/>
            </a:pPr>
            <a:r>
              <a:rPr lang="en-US"/>
              <a:t>Fifth Outline Level</a:t>
            </a:r>
          </a:p>
          <a:p>
            <a:pPr lvl="5">
              <a:buSzPct val="25000"/>
              <a:buFont typeface="StarSymbol"/>
              <a:buChar char=""/>
            </a:pPr>
            <a:r>
              <a:rPr lang="en-US"/>
              <a:t>Sixth Outline Level</a:t>
            </a:r>
          </a:p>
          <a:p>
            <a:pPr lvl="6">
              <a:buSzPct val="25000"/>
              <a:buFont typeface="StarSymbol"/>
              <a:buChar char=""/>
            </a:pPr>
            <a:r>
              <a:rPr lang="en-US"/>
              <a:t>Seventh Outline Level</a:t>
            </a: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154230" y="29461"/>
            <a:ext cx="14889480" cy="3314065"/>
          </a:xfrm>
          <a:prstGeom prst="rect">
            <a:avLst/>
          </a:prstGeom>
          <a:solidFill>
            <a:srgbClr val="E6E6E6"/>
          </a:solidFill>
          <a:ln>
            <a:solidFill>
              <a:srgbClr val="C5000B"/>
            </a:solidFill>
          </a:ln>
        </p:spPr>
        <p:txBody>
          <a:bodyPr wrap="none" lIns="90000" tIns="45000" rIns="90000" bIns="45000" anchor="ctr"/>
          <a:lstStyle/>
          <a:p>
            <a:pPr algn="ctr"/>
            <a:r>
              <a:rPr lang="en-US" sz="3600" b="1" dirty="0">
                <a:solidFill>
                  <a:srgbClr val="C5000B"/>
                </a:solidFill>
                <a:latin typeface="Ubuntu"/>
              </a:rPr>
              <a:t>Smart </a:t>
            </a:r>
            <a:r>
              <a:rPr lang="tr-TR" altLang="en-US" sz="3600" b="1" dirty="0">
                <a:solidFill>
                  <a:srgbClr val="C5000B"/>
                </a:solidFill>
                <a:latin typeface="Ubuntu"/>
              </a:rPr>
              <a:t>B</a:t>
            </a:r>
            <a:r>
              <a:rPr lang="en-US" sz="3600" b="1" dirty="0" err="1">
                <a:solidFill>
                  <a:srgbClr val="C5000B"/>
                </a:solidFill>
                <a:latin typeface="Ubuntu"/>
              </a:rPr>
              <a:t>ooklet</a:t>
            </a:r>
            <a:r>
              <a:rPr lang="en-US" sz="3600" b="1" dirty="0">
                <a:solidFill>
                  <a:srgbClr val="C5000B"/>
                </a:solidFill>
                <a:latin typeface="Ubuntu"/>
              </a:rPr>
              <a:t> </a:t>
            </a:r>
            <a:r>
              <a:rPr lang="tr-TR" altLang="en-US" sz="3600" b="1" dirty="0">
                <a:solidFill>
                  <a:srgbClr val="C5000B"/>
                </a:solidFill>
                <a:latin typeface="Ubuntu"/>
              </a:rPr>
              <a:t>E</a:t>
            </a:r>
            <a:r>
              <a:rPr lang="en-US" sz="3600" b="1" dirty="0" err="1">
                <a:solidFill>
                  <a:srgbClr val="C5000B"/>
                </a:solidFill>
                <a:latin typeface="Ubuntu"/>
              </a:rPr>
              <a:t>mpowered</a:t>
            </a:r>
            <a:r>
              <a:rPr lang="en-US" sz="3600" b="1" dirty="0">
                <a:solidFill>
                  <a:srgbClr val="C5000B"/>
                </a:solidFill>
                <a:latin typeface="Ubuntu"/>
              </a:rPr>
              <a:t> by </a:t>
            </a:r>
            <a:r>
              <a:rPr lang="tr-TR" altLang="en-US" sz="3600" b="1" dirty="0">
                <a:solidFill>
                  <a:srgbClr val="C5000B"/>
                </a:solidFill>
                <a:latin typeface="Ubuntu"/>
              </a:rPr>
              <a:t>A</a:t>
            </a:r>
            <a:r>
              <a:rPr lang="en-US" sz="3600" b="1" dirty="0" err="1">
                <a:solidFill>
                  <a:srgbClr val="C5000B"/>
                </a:solidFill>
                <a:latin typeface="Ubuntu"/>
              </a:rPr>
              <a:t>ugmented</a:t>
            </a:r>
            <a:r>
              <a:rPr lang="en-US" sz="3600" b="1" dirty="0">
                <a:solidFill>
                  <a:srgbClr val="C5000B"/>
                </a:solidFill>
                <a:latin typeface="Ubuntu"/>
              </a:rPr>
              <a:t> </a:t>
            </a:r>
            <a:r>
              <a:rPr lang="tr-TR" altLang="en-US" sz="3600" b="1" dirty="0">
                <a:solidFill>
                  <a:srgbClr val="C5000B"/>
                </a:solidFill>
                <a:latin typeface="Ubuntu"/>
              </a:rPr>
              <a:t>R</a:t>
            </a:r>
            <a:r>
              <a:rPr lang="en-US" sz="3600" b="1" dirty="0" err="1">
                <a:solidFill>
                  <a:srgbClr val="C5000B"/>
                </a:solidFill>
                <a:latin typeface="Ubuntu"/>
              </a:rPr>
              <a:t>eality</a:t>
            </a:r>
            <a:endParaRPr lang="en-US" sz="3600" b="1" dirty="0">
              <a:solidFill>
                <a:srgbClr val="C5000B"/>
              </a:solidFill>
              <a:latin typeface="Ubuntu"/>
            </a:endParaRPr>
          </a:p>
          <a:p>
            <a:pPr algn="ctr"/>
            <a:endParaRPr lang="en-US" sz="3600" b="1" dirty="0">
              <a:solidFill>
                <a:srgbClr val="C5000B"/>
              </a:solidFill>
              <a:latin typeface="Ubuntu"/>
            </a:endParaRPr>
          </a:p>
          <a:p>
            <a:pPr algn="ctr"/>
            <a:r>
              <a:rPr lang="tr-TR" sz="3000" smtClean="0">
                <a:latin typeface="Ubuntu"/>
              </a:rPr>
              <a:t>Beyza KARAGÖZ-Tuğçe ÇOBAN</a:t>
            </a:r>
            <a:endParaRPr lang="tr-TR" sz="3000" dirty="0" smtClean="0">
              <a:latin typeface="Ubuntu"/>
            </a:endParaRPr>
          </a:p>
          <a:p>
            <a:pPr algn="ctr"/>
            <a:r>
              <a:rPr lang="tr-TR" altLang="en-US" sz="3000" dirty="0" err="1">
                <a:latin typeface="Ubuntu"/>
              </a:rPr>
              <a:t>Edacan</a:t>
            </a:r>
            <a:r>
              <a:rPr lang="tr-TR" altLang="en-US" sz="3000" dirty="0">
                <a:latin typeface="Ubuntu"/>
              </a:rPr>
              <a:t> SEYREK</a:t>
            </a:r>
            <a:r>
              <a:rPr lang="en-US" sz="3000" dirty="0">
                <a:latin typeface="Ubuntu"/>
              </a:rPr>
              <a:t>– </a:t>
            </a:r>
            <a:r>
              <a:rPr lang="tr-TR" altLang="en-US" sz="3000" dirty="0">
                <a:latin typeface="Ubuntu"/>
              </a:rPr>
              <a:t>Deniz Berkay </a:t>
            </a:r>
            <a:r>
              <a:rPr lang="tr-TR" altLang="en-US" sz="3000" dirty="0" smtClean="0">
                <a:latin typeface="Ubuntu"/>
              </a:rPr>
              <a:t>BIÇAK</a:t>
            </a:r>
            <a:endParaRPr lang="en-US" sz="3000" dirty="0">
              <a:latin typeface="Ubuntu"/>
            </a:endParaRPr>
          </a:p>
          <a:p>
            <a:pPr algn="ctr"/>
            <a:r>
              <a:rPr lang="en-US" sz="3000" dirty="0">
                <a:latin typeface="Ubuntu"/>
              </a:rPr>
              <a:t>Advisor</a:t>
            </a:r>
            <a:r>
              <a:rPr lang="tr-TR" altLang="en-US" sz="3000" dirty="0">
                <a:latin typeface="Ubuntu"/>
              </a:rPr>
              <a:t>:</a:t>
            </a:r>
            <a:r>
              <a:rPr lang="en-US" sz="3000" dirty="0">
                <a:latin typeface="Ubuntu"/>
              </a:rPr>
              <a:t> </a:t>
            </a:r>
            <a:r>
              <a:rPr lang="en-US" sz="3000" dirty="0" err="1">
                <a:latin typeface="Ubuntu"/>
              </a:rPr>
              <a:t>Öğr</a:t>
            </a:r>
            <a:r>
              <a:rPr lang="en-US" sz="3000" dirty="0">
                <a:latin typeface="Ubuntu"/>
              </a:rPr>
              <a:t>. </a:t>
            </a:r>
            <a:r>
              <a:rPr lang="en-US" sz="3000" dirty="0" err="1">
                <a:latin typeface="Ubuntu"/>
              </a:rPr>
              <a:t>Gör</a:t>
            </a:r>
            <a:r>
              <a:rPr lang="en-US" sz="3000" dirty="0">
                <a:latin typeface="Ubuntu"/>
              </a:rPr>
              <a:t>. Dr. </a:t>
            </a:r>
            <a:r>
              <a:rPr lang="en-US" sz="3000" dirty="0" err="1">
                <a:latin typeface="Ubuntu"/>
              </a:rPr>
              <a:t>Faris</a:t>
            </a:r>
            <a:r>
              <a:rPr lang="en-US" sz="3000" dirty="0">
                <a:latin typeface="Ubuntu"/>
              </a:rPr>
              <a:t> </a:t>
            </a:r>
            <a:r>
              <a:rPr lang="en-US" sz="3000" dirty="0" err="1">
                <a:latin typeface="Ubuntu"/>
              </a:rPr>
              <a:t>Serdar</a:t>
            </a:r>
            <a:r>
              <a:rPr lang="en-US" sz="3000" dirty="0">
                <a:latin typeface="Ubuntu"/>
              </a:rPr>
              <a:t> TAŞEL</a:t>
            </a:r>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p>
        </p:txBody>
      </p:sp>
      <p:pic>
        <p:nvPicPr>
          <p:cNvPr id="38" name="Resim 37"/>
          <p:cNvPicPr/>
          <p:nvPr/>
        </p:nvPicPr>
        <p:blipFill>
          <a:blip r:embed="rId2"/>
          <a:stretch>
            <a:fillRect/>
          </a:stretch>
        </p:blipFill>
        <p:spPr>
          <a:xfrm>
            <a:off x="55245" y="1055370"/>
            <a:ext cx="1885950" cy="1748790"/>
          </a:xfrm>
          <a:prstGeom prst="rect">
            <a:avLst/>
          </a:prstGeom>
        </p:spPr>
      </p:pic>
      <p:pic>
        <p:nvPicPr>
          <p:cNvPr id="39" name="Resim 38"/>
          <p:cNvPicPr/>
          <p:nvPr/>
        </p:nvPicPr>
        <p:blipFill>
          <a:blip r:embed="rId3"/>
          <a:stretch>
            <a:fillRect/>
          </a:stretch>
        </p:blipFill>
        <p:spPr>
          <a:xfrm>
            <a:off x="12997180" y="1055370"/>
            <a:ext cx="1699260" cy="1680210"/>
          </a:xfrm>
          <a:prstGeom prst="rect">
            <a:avLst/>
          </a:prstGeom>
        </p:spPr>
      </p:pic>
      <p:sp>
        <p:nvSpPr>
          <p:cNvPr id="40" name="CustomShape 2"/>
          <p:cNvSpPr/>
          <p:nvPr/>
        </p:nvSpPr>
        <p:spPr>
          <a:xfrm>
            <a:off x="234202" y="3405661"/>
            <a:ext cx="4189704" cy="60015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r>
              <a:rPr lang="en-US" dirty="0" smtClean="0"/>
              <a:t>Augmented reality is one of today's most popular topics.  It is a technology that can be easily used as long as you have access to the Internet and the necessary applications. Augmented reality makes 3D feel like we are in a virtual universe. To date, traditional catalogs have only provided information in simple form in pictures and text. For this reason, with the catalog we will create using the augmented reality in our project, users can get information about all the content in the most realistic and detailed way. By </a:t>
            </a:r>
            <a:r>
              <a:rPr lang="en-US" dirty="0" err="1" smtClean="0"/>
              <a:t>scaning</a:t>
            </a:r>
            <a:r>
              <a:rPr lang="en-US" dirty="0" smtClean="0"/>
              <a:t> images and reading the QR codes in the catalog, data such as photos, videos, maps and links are easily accessible.</a:t>
            </a:r>
            <a:endParaRPr lang="tr-TR" dirty="0" smtClean="0"/>
          </a:p>
          <a:p>
            <a:r>
              <a:rPr lang="en-US" dirty="0" smtClean="0"/>
              <a:t> </a:t>
            </a:r>
            <a:r>
              <a:rPr lang="en-US" dirty="0" err="1" smtClean="0"/>
              <a:t>Keywords:Augmented</a:t>
            </a:r>
            <a:r>
              <a:rPr lang="en-US" dirty="0" smtClean="0"/>
              <a:t> reality, smart </a:t>
            </a:r>
            <a:r>
              <a:rPr lang="en-US" dirty="0" err="1" smtClean="0"/>
              <a:t>booklet,QR</a:t>
            </a:r>
            <a:r>
              <a:rPr lang="en-US" dirty="0" smtClean="0"/>
              <a:t> </a:t>
            </a:r>
            <a:r>
              <a:rPr lang="en-US" dirty="0" err="1" smtClean="0"/>
              <a:t>code,smart</a:t>
            </a:r>
            <a:r>
              <a:rPr lang="en-US" dirty="0" smtClean="0"/>
              <a:t> phones. </a:t>
            </a:r>
            <a:endParaRPr dirty="0"/>
          </a:p>
        </p:txBody>
      </p:sp>
      <p:sp>
        <p:nvSpPr>
          <p:cNvPr id="41" name="CustomShape 3"/>
          <p:cNvSpPr/>
          <p:nvPr/>
        </p:nvSpPr>
        <p:spPr>
          <a:xfrm>
            <a:off x="5274000" y="3828239"/>
            <a:ext cx="4543290" cy="4936253"/>
          </a:xfrm>
          <a:prstGeom prst="rect">
            <a:avLst/>
          </a:prstGeom>
          <a:solidFill>
            <a:srgbClr val="E6E6E6"/>
          </a:solidFill>
          <a:ln>
            <a:solidFill>
              <a:srgbClr val="C5000B"/>
            </a:solidFill>
          </a:ln>
        </p:spPr>
      </p:sp>
      <p:sp>
        <p:nvSpPr>
          <p:cNvPr id="42" name="CustomShape 4"/>
          <p:cNvSpPr/>
          <p:nvPr/>
        </p:nvSpPr>
        <p:spPr>
          <a:xfrm>
            <a:off x="288571" y="9513731"/>
            <a:ext cx="4179600" cy="69935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r>
              <a:rPr lang="en-US" dirty="0" smtClean="0"/>
              <a:t>We aim to provide more realistic and detailed content by using </a:t>
            </a:r>
            <a:r>
              <a:rPr lang="en-US" dirty="0" err="1" smtClean="0"/>
              <a:t>qr</a:t>
            </a:r>
            <a:r>
              <a:rPr lang="en-US" dirty="0" smtClean="0"/>
              <a:t> codes in our catalog created with augmented reality. People can access all the information about our department in detail using</a:t>
            </a:r>
          </a:p>
          <a:p>
            <a:r>
              <a:rPr lang="en-US" dirty="0" smtClean="0"/>
              <a:t>our catalog. Our catalog aims to provide detailed information in many areas such as general publicity, laboratories, academic staff, curriculum, student community, students, news and communication. In order to present our department in a detailed and realistic way, we provide access to various media data such as photos, videos, maps, links by using </a:t>
            </a:r>
            <a:r>
              <a:rPr lang="en-US" dirty="0" err="1" smtClean="0"/>
              <a:t>qr</a:t>
            </a:r>
            <a:r>
              <a:rPr lang="en-US" dirty="0" smtClean="0"/>
              <a:t> code and </a:t>
            </a:r>
            <a:r>
              <a:rPr lang="en-US" dirty="0" err="1" smtClean="0"/>
              <a:t>scaning</a:t>
            </a:r>
            <a:r>
              <a:rPr lang="en-US" dirty="0" smtClean="0"/>
              <a:t> images.</a:t>
            </a:r>
          </a:p>
          <a:p>
            <a:r>
              <a:rPr lang="tr-TR" dirty="0" err="1" smtClean="0"/>
              <a:t>We</a:t>
            </a:r>
            <a:r>
              <a:rPr lang="tr-TR" dirty="0" smtClean="0"/>
              <a:t> </a:t>
            </a:r>
            <a:r>
              <a:rPr lang="tr-TR" dirty="0" err="1" smtClean="0"/>
              <a:t>use</a:t>
            </a:r>
            <a:r>
              <a:rPr lang="tr-TR" dirty="0" smtClean="0"/>
              <a:t> </a:t>
            </a:r>
            <a:r>
              <a:rPr lang="en-US" dirty="0" smtClean="0"/>
              <a:t>augmented reality technology</a:t>
            </a:r>
            <a:r>
              <a:rPr lang="tr-TR" dirty="0" smtClean="0"/>
              <a:t>,  in</a:t>
            </a:r>
            <a:r>
              <a:rPr lang="en-US" dirty="0" smtClean="0"/>
              <a:t> order to show people our labs in the most realistic way, we offer 360 degree visualization, video and photo data for academic staff, links for viewing the curriculum, maps </a:t>
            </a:r>
            <a:r>
              <a:rPr lang="en-US" dirty="0" err="1" smtClean="0"/>
              <a:t>etc</a:t>
            </a:r>
            <a:r>
              <a:rPr lang="tr-TR" dirty="0" smtClean="0"/>
              <a:t>.</a:t>
            </a:r>
            <a:endParaRPr dirty="0"/>
          </a:p>
        </p:txBody>
      </p:sp>
      <p:sp>
        <p:nvSpPr>
          <p:cNvPr id="43" name="CustomShape 5"/>
          <p:cNvSpPr/>
          <p:nvPr/>
        </p:nvSpPr>
        <p:spPr>
          <a:xfrm>
            <a:off x="308296" y="16684858"/>
            <a:ext cx="4169979" cy="4489217"/>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r>
              <a:rPr lang="en-US" dirty="0" smtClean="0">
                <a:solidFill>
                  <a:srgbClr val="000000"/>
                </a:solidFill>
                <a:latin typeface="Ubuntu"/>
                <a:ea typeface="Times New Roman" panose="02020603050405020304"/>
              </a:rPr>
              <a:t>In our project, we present our catalog to the user with augmented reality using the unity and </a:t>
            </a:r>
            <a:r>
              <a:rPr lang="en-US" dirty="0" err="1" smtClean="0">
                <a:solidFill>
                  <a:srgbClr val="000000"/>
                </a:solidFill>
                <a:latin typeface="Ubuntu"/>
                <a:ea typeface="Times New Roman" panose="02020603050405020304"/>
              </a:rPr>
              <a:t>vuforia</a:t>
            </a:r>
            <a:r>
              <a:rPr lang="en-US" dirty="0" smtClean="0">
                <a:solidFill>
                  <a:srgbClr val="000000"/>
                </a:solidFill>
                <a:latin typeface="Ubuntu"/>
                <a:ea typeface="Times New Roman" panose="02020603050405020304"/>
              </a:rPr>
              <a:t> library. We designed it as an application for easy use from phones and tablets. The pictures in the catalog can be accessed by using cameras from the phones with internet connection, and animations and videos. We chose to use QR code for the information we want to be presented. The assistant we designed as an animation provides general information about our school to the user..</a:t>
            </a:r>
            <a:endParaRPr dirty="0"/>
          </a:p>
        </p:txBody>
      </p:sp>
      <p:sp>
        <p:nvSpPr>
          <p:cNvPr id="45" name="CustomShape 7"/>
          <p:cNvSpPr/>
          <p:nvPr/>
        </p:nvSpPr>
        <p:spPr>
          <a:xfrm>
            <a:off x="10372725" y="3978275"/>
            <a:ext cx="4303395" cy="48234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r>
              <a:rPr lang="en-US" dirty="0" smtClean="0"/>
              <a:t>Augmented reality has become a technology we encounter in every aspect of our lives. QR code is a visual technology that helps people with easy information flow, facilitating transactions and fast access. By combining these two technologies, we aim to promote our department in the best way. We will create a smart booklet with the most detailed and realistic information about our school and our department will have. With the researches and articles we have made, we have learned how to use the methods and programs in our project.</a:t>
            </a:r>
            <a:endParaRPr dirty="0"/>
          </a:p>
        </p:txBody>
      </p:sp>
      <p:sp>
        <p:nvSpPr>
          <p:cNvPr id="46" name="CustomShape 8"/>
          <p:cNvSpPr/>
          <p:nvPr/>
        </p:nvSpPr>
        <p:spPr>
          <a:xfrm>
            <a:off x="10409126" y="9544368"/>
            <a:ext cx="4572000" cy="292544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smtClean="0">
                <a:solidFill>
                  <a:srgbClr val="000000"/>
                </a:solidFill>
                <a:latin typeface="Ubuntu"/>
                <a:ea typeface="Times New Roman" panose="02020603050405020304"/>
              </a:rPr>
              <a:t>We are happy to do our project with the advisor of  </a:t>
            </a:r>
            <a:r>
              <a:rPr lang="en-US" dirty="0" smtClean="0">
                <a:solidFill>
                  <a:srgbClr val="000000"/>
                </a:solidFill>
                <a:latin typeface="Ubuntu"/>
                <a:ea typeface="Times New Roman" panose="02020603050405020304"/>
              </a:rPr>
              <a:t>Dr</a:t>
            </a:r>
            <a:r>
              <a:rPr lang="en-US" dirty="0" smtClean="0">
                <a:solidFill>
                  <a:srgbClr val="000000"/>
                </a:solidFill>
                <a:latin typeface="Ubuntu"/>
                <a:ea typeface="Times New Roman" panose="02020603050405020304"/>
              </a:rPr>
              <a:t>. </a:t>
            </a:r>
            <a:r>
              <a:rPr lang="en-US" dirty="0" err="1" smtClean="0">
                <a:solidFill>
                  <a:srgbClr val="000000"/>
                </a:solidFill>
                <a:latin typeface="Ubuntu"/>
                <a:ea typeface="Times New Roman" panose="02020603050405020304"/>
              </a:rPr>
              <a:t>Faris</a:t>
            </a:r>
            <a:r>
              <a:rPr lang="en-US" dirty="0" smtClean="0">
                <a:solidFill>
                  <a:srgbClr val="000000"/>
                </a:solidFill>
                <a:latin typeface="Ubuntu"/>
                <a:ea typeface="Times New Roman" panose="02020603050405020304"/>
              </a:rPr>
              <a:t> </a:t>
            </a:r>
            <a:r>
              <a:rPr lang="en-US" dirty="0" err="1" smtClean="0">
                <a:solidFill>
                  <a:srgbClr val="000000"/>
                </a:solidFill>
                <a:latin typeface="Ubuntu"/>
                <a:ea typeface="Times New Roman" panose="02020603050405020304"/>
              </a:rPr>
              <a:t>Serdar</a:t>
            </a:r>
            <a:r>
              <a:rPr lang="en-US" dirty="0" smtClean="0">
                <a:solidFill>
                  <a:srgbClr val="000000"/>
                </a:solidFill>
                <a:latin typeface="Ubuntu"/>
                <a:ea typeface="Times New Roman" panose="02020603050405020304"/>
              </a:rPr>
              <a:t> TAŞEL</a:t>
            </a:r>
            <a:r>
              <a:rPr lang="tr-TR" dirty="0" smtClean="0">
                <a:solidFill>
                  <a:srgbClr val="000000"/>
                </a:solidFill>
                <a:latin typeface="Ubuntu"/>
                <a:ea typeface="Times New Roman" panose="02020603050405020304"/>
              </a:rPr>
              <a:t>.</a:t>
            </a:r>
            <a:r>
              <a:rPr lang="en-US" dirty="0" smtClean="0">
                <a:solidFill>
                  <a:srgbClr val="000000"/>
                </a:solidFill>
                <a:latin typeface="Ubuntu"/>
                <a:ea typeface="Times New Roman" panose="02020603050405020304"/>
              </a:rPr>
              <a:t>Thanks for the help we have received from him, we will improve ourselves and our project.</a:t>
            </a:r>
            <a:endParaRPr dirty="0"/>
          </a:p>
        </p:txBody>
      </p:sp>
      <p:sp>
        <p:nvSpPr>
          <p:cNvPr id="47" name="CustomShape 9"/>
          <p:cNvSpPr/>
          <p:nvPr/>
        </p:nvSpPr>
        <p:spPr>
          <a:xfrm>
            <a:off x="10372725" y="13648690"/>
            <a:ext cx="4572000" cy="7122160"/>
          </a:xfrm>
          <a:prstGeom prst="rect">
            <a:avLst/>
          </a:prstGeom>
          <a:solidFill>
            <a:srgbClr val="E6E6E6"/>
          </a:solidFill>
          <a:ln>
            <a:solidFill>
              <a:srgbClr val="C5000B"/>
            </a:solidFill>
          </a:ln>
        </p:spPr>
      </p:sp>
      <p:sp>
        <p:nvSpPr>
          <p:cNvPr id="51" name="CustomShape 11"/>
          <p:cNvSpPr/>
          <p:nvPr/>
        </p:nvSpPr>
        <p:spPr>
          <a:xfrm>
            <a:off x="4962780" y="9249205"/>
            <a:ext cx="5272380" cy="11521715"/>
          </a:xfrm>
          <a:prstGeom prst="rect">
            <a:avLst/>
          </a:prstGeom>
          <a:solidFill>
            <a:srgbClr val="E6E6E6"/>
          </a:solidFill>
          <a:ln>
            <a:solidFill>
              <a:srgbClr val="C5000B"/>
            </a:solidFill>
          </a:ln>
        </p:spPr>
      </p:sp>
      <p:sp>
        <p:nvSpPr>
          <p:cNvPr id="58" name="TextShape 18"/>
          <p:cNvSpPr txBox="1"/>
          <p:nvPr/>
        </p:nvSpPr>
        <p:spPr>
          <a:xfrm>
            <a:off x="5922855" y="8091525"/>
            <a:ext cx="3030120" cy="410760"/>
          </a:xfrm>
          <a:prstGeom prst="rect">
            <a:avLst/>
          </a:prstGeom>
        </p:spPr>
        <p:txBody>
          <a:bodyPr wrap="none" lIns="90000" tIns="45000" rIns="90000" bIns="45000"/>
          <a:lstStyle/>
          <a:p>
            <a:r>
              <a:rPr lang="en-US" b="1" dirty="0">
                <a:solidFill>
                  <a:srgbClr val="C5000B"/>
                </a:solidFill>
              </a:rPr>
              <a:t>Figure 1 </a:t>
            </a:r>
            <a:r>
              <a:rPr lang="en-US" b="1" dirty="0" smtClean="0">
                <a:solidFill>
                  <a:srgbClr val="C5000B"/>
                </a:solidFill>
              </a:rPr>
              <a:t>– </a:t>
            </a:r>
            <a:r>
              <a:rPr lang="tr-TR" b="1" dirty="0" smtClean="0">
                <a:solidFill>
                  <a:srgbClr val="C5000B"/>
                </a:solidFill>
              </a:rPr>
              <a:t>Activity </a:t>
            </a:r>
            <a:r>
              <a:rPr lang="tr-TR" b="1" dirty="0" err="1" smtClean="0">
                <a:solidFill>
                  <a:srgbClr val="C5000B"/>
                </a:solidFill>
              </a:rPr>
              <a:t>Diagram</a:t>
            </a:r>
            <a:endParaRPr dirty="0"/>
          </a:p>
        </p:txBody>
      </p:sp>
      <p:sp>
        <p:nvSpPr>
          <p:cNvPr id="93" name="TextShape 53"/>
          <p:cNvSpPr txBox="1"/>
          <p:nvPr/>
        </p:nvSpPr>
        <p:spPr>
          <a:xfrm>
            <a:off x="5740380" y="19951500"/>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pic>
        <p:nvPicPr>
          <p:cNvPr id="3" name="Resim 2"/>
          <p:cNvPicPr>
            <a:picLocks noChangeAspect="1"/>
          </p:cNvPicPr>
          <p:nvPr/>
        </p:nvPicPr>
        <p:blipFill rotWithShape="1">
          <a:blip r:embed="rId4" cstate="print">
            <a:extLst>
              <a:ext uri="{28A0092B-C50C-407E-A947-70E740481C1C}">
                <a14:useLocalDpi xmlns:a14="http://schemas.microsoft.com/office/drawing/2010/main" val="0"/>
              </a:ext>
            </a:extLst>
          </a:blip>
          <a:srcRect l="26320" t="7576" r="41950" b="48636"/>
          <a:stretch>
            <a:fillRect/>
          </a:stretch>
        </p:blipFill>
        <p:spPr>
          <a:xfrm>
            <a:off x="6659579" y="4053290"/>
            <a:ext cx="1951141" cy="3809996"/>
          </a:xfrm>
          <a:prstGeom prst="rect">
            <a:avLst/>
          </a:prstGeom>
        </p:spPr>
      </p:pic>
      <p:pic>
        <p:nvPicPr>
          <p:cNvPr id="4" name="Resim 3"/>
          <p:cNvPicPr>
            <a:picLocks noChangeAspect="1"/>
          </p:cNvPicPr>
          <p:nvPr/>
        </p:nvPicPr>
        <p:blipFill rotWithShape="1">
          <a:blip r:embed="rId5" cstate="print">
            <a:extLst>
              <a:ext uri="{28A0092B-C50C-407E-A947-70E740481C1C}">
                <a14:useLocalDpi xmlns:a14="http://schemas.microsoft.com/office/drawing/2010/main" val="0"/>
              </a:ext>
            </a:extLst>
          </a:blip>
          <a:srcRect l="11346" t="29243" r="60578" b="35455"/>
          <a:stretch>
            <a:fillRect/>
          </a:stretch>
        </p:blipFill>
        <p:spPr>
          <a:xfrm>
            <a:off x="5136746" y="9662900"/>
            <a:ext cx="2145223" cy="4229836"/>
          </a:xfrm>
          <a:prstGeom prst="rect">
            <a:avLst/>
          </a:prstGeom>
        </p:spPr>
      </p:pic>
      <p:pic>
        <p:nvPicPr>
          <p:cNvPr id="5" name="Resim 4"/>
          <p:cNvPicPr>
            <a:picLocks noChangeAspect="1"/>
          </p:cNvPicPr>
          <p:nvPr/>
        </p:nvPicPr>
        <p:blipFill rotWithShape="1">
          <a:blip r:embed="rId6" cstate="print">
            <a:extLst>
              <a:ext uri="{28A0092B-C50C-407E-A947-70E740481C1C}">
                <a14:useLocalDpi xmlns:a14="http://schemas.microsoft.com/office/drawing/2010/main" val="0"/>
              </a:ext>
            </a:extLst>
          </a:blip>
          <a:srcRect l="10966" t="8320" r="58241" b="56201"/>
          <a:stretch>
            <a:fillRect/>
          </a:stretch>
        </p:blipFill>
        <p:spPr>
          <a:xfrm>
            <a:off x="7693131" y="9745960"/>
            <a:ext cx="2206549" cy="4250056"/>
          </a:xfrm>
          <a:prstGeom prst="rect">
            <a:avLst/>
          </a:prstGeom>
        </p:spPr>
      </p:pic>
      <p:pic>
        <p:nvPicPr>
          <p:cNvPr id="7" name="Resim 6"/>
          <p:cNvPicPr>
            <a:picLocks noChangeAspect="1"/>
          </p:cNvPicPr>
          <p:nvPr/>
        </p:nvPicPr>
        <p:blipFill rotWithShape="1">
          <a:blip r:embed="rId7" cstate="print">
            <a:extLst>
              <a:ext uri="{28A0092B-C50C-407E-A947-70E740481C1C}">
                <a14:useLocalDpi xmlns:a14="http://schemas.microsoft.com/office/drawing/2010/main" val="0"/>
              </a:ext>
            </a:extLst>
          </a:blip>
          <a:srcRect b="14060"/>
          <a:stretch>
            <a:fillRect/>
          </a:stretch>
        </p:blipFill>
        <p:spPr>
          <a:xfrm>
            <a:off x="5130856" y="14738092"/>
            <a:ext cx="2226734" cy="3969732"/>
          </a:xfrm>
          <a:prstGeom prst="rect">
            <a:avLst/>
          </a:prstGeom>
        </p:spPr>
      </p:pic>
      <p:pic>
        <p:nvPicPr>
          <p:cNvPr id="9" name="Resim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8331" y="14738093"/>
            <a:ext cx="2192803" cy="3969732"/>
          </a:xfrm>
          <a:prstGeom prst="rect">
            <a:avLst/>
          </a:prstGeom>
        </p:spPr>
      </p:pic>
      <p:pic>
        <p:nvPicPr>
          <p:cNvPr id="2" name="Picture 1"/>
          <p:cNvPicPr>
            <a:picLocks noChangeAspect="1"/>
          </p:cNvPicPr>
          <p:nvPr/>
        </p:nvPicPr>
        <p:blipFill>
          <a:blip r:embed="rId9"/>
          <a:srcRect t="13520" r="-439" b="14823"/>
          <a:stretch>
            <a:fillRect/>
          </a:stretch>
        </p:blipFill>
        <p:spPr>
          <a:xfrm>
            <a:off x="10657205" y="14216380"/>
            <a:ext cx="4002405" cy="5552440"/>
          </a:xfrm>
          <a:prstGeom prst="rect">
            <a:avLst/>
          </a:prstGeom>
        </p:spPr>
      </p:pic>
      <p:sp>
        <p:nvSpPr>
          <p:cNvPr id="6" name="Text Box 5"/>
          <p:cNvSpPr txBox="1"/>
          <p:nvPr/>
        </p:nvSpPr>
        <p:spPr>
          <a:xfrm>
            <a:off x="11142980" y="20109180"/>
            <a:ext cx="3317240" cy="368300"/>
          </a:xfrm>
          <a:prstGeom prst="rect">
            <a:avLst/>
          </a:prstGeom>
          <a:noFill/>
        </p:spPr>
        <p:txBody>
          <a:bodyPr wrap="square" rtlCol="0" anchor="t">
            <a:spAutoFit/>
          </a:bodyPr>
          <a:lstStyle/>
          <a:p>
            <a:r>
              <a:rPr lang="en-US" b="1" dirty="0">
                <a:solidFill>
                  <a:srgbClr val="C5000B"/>
                </a:solidFill>
                <a:sym typeface="+mn-ea"/>
              </a:rPr>
              <a:t>Figure </a:t>
            </a:r>
            <a:r>
              <a:rPr lang="tr-TR" b="1" dirty="0">
                <a:solidFill>
                  <a:srgbClr val="C5000B"/>
                </a:solidFill>
                <a:sym typeface="+mn-ea"/>
              </a:rPr>
              <a:t>7</a:t>
            </a:r>
            <a:r>
              <a:rPr lang="en-US" b="1" dirty="0">
                <a:solidFill>
                  <a:srgbClr val="C5000B"/>
                </a:solidFill>
                <a:sym typeface="+mn-ea"/>
              </a:rPr>
              <a:t>– </a:t>
            </a:r>
            <a:r>
              <a:rPr lang="tr-TR" b="1">
                <a:solidFill>
                  <a:srgbClr val="C5000B"/>
                </a:solidFill>
                <a:sym typeface="+mn-ea"/>
              </a:rPr>
              <a:t>Project </a:t>
            </a:r>
            <a:r>
              <a:rPr lang="tr-TR" b="1" smtClean="0">
                <a:solidFill>
                  <a:srgbClr val="C5000B"/>
                </a:solidFill>
                <a:sym typeface="+mn-ea"/>
              </a:rPr>
              <a:t>Members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559</Words>
  <Application>Microsoft Office PowerPoint</Application>
  <PresentationFormat>Özel</PresentationFormat>
  <Paragraphs>23</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dc:creator>
  <cp:lastModifiedBy>ASUS</cp:lastModifiedBy>
  <cp:revision>19</cp:revision>
  <dcterms:created xsi:type="dcterms:W3CDTF">2020-05-29T19:00:53Z</dcterms:created>
  <dcterms:modified xsi:type="dcterms:W3CDTF">2020-05-29T19:47:40Z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