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70" r:id="rId6"/>
    <p:sldId id="261" r:id="rId7"/>
    <p:sldId id="264" r:id="rId8"/>
    <p:sldId id="266" r:id="rId9"/>
    <p:sldId id="267" r:id="rId10"/>
    <p:sldId id="272" r:id="rId11"/>
    <p:sldId id="271" r:id="rId12"/>
    <p:sldId id="268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ndara" panose="020E0502030303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83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d76e3d44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d76e3d445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6d76e3d445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d76e3d44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d76e3d445_0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6d76e3d445_0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d6f699b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d6f699ba4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6d6f699ba4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d6f699ba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d6f699ba4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6d6f699ba4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60SBFN5y70&amp;feature=youtu.b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-57300" y="289675"/>
            <a:ext cx="12306600" cy="26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tr-TR" sz="4000" b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SPAM SMS DETECTION </a:t>
            </a:r>
            <a:endParaRPr sz="4000" b="1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tr-TR" sz="4000" b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MOBILE APPLICATION </a:t>
            </a:r>
            <a:br>
              <a:rPr lang="tr-TR" sz="3200" b="1" u="sng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</a:br>
            <a:br>
              <a:rPr lang="tr-TR" sz="3200" b="1" u="sng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</a:br>
            <a:endParaRPr sz="3200" b="1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928200" y="2328125"/>
            <a:ext cx="10335600" cy="3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b="1" i="0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Students</a:t>
            </a:r>
            <a:endParaRPr sz="2800" b="1" i="0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Berkcan</a:t>
            </a:r>
            <a:r>
              <a:rPr lang="tr-TR" sz="24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ÇELİK</a:t>
            </a:r>
            <a:r>
              <a:rPr lang="tr-TR" sz="24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endParaRPr sz="24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Muazzez AYPEK</a:t>
            </a:r>
            <a:endParaRPr sz="2400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Sarper SİNANOĞLU</a:t>
            </a:r>
            <a:endParaRPr sz="2400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Emre GEDİKOĞLU</a:t>
            </a:r>
            <a:endParaRPr sz="18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412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b="1" i="0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Advisor</a:t>
            </a:r>
            <a:endParaRPr sz="2400" b="0" i="0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4127500" lvl="0" indent="0" algn="l" rtl="0"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tr-TR" sz="24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Assistant</a:t>
            </a:r>
            <a:r>
              <a:rPr lang="tr-TR" sz="24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Prof. Dr. </a:t>
            </a:r>
            <a:r>
              <a:rPr lang="tr-TR" sz="24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Instructor</a:t>
            </a:r>
            <a:r>
              <a:rPr lang="tr-TR" sz="24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Roya</a:t>
            </a:r>
            <a:r>
              <a:rPr lang="tr-TR" sz="24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CHOUPANI</a:t>
            </a:r>
            <a:endParaRPr dirty="0"/>
          </a:p>
          <a:p>
            <a:pPr marL="4127500" marR="0" lvl="0" indent="0" algn="l" rtl="0">
              <a:spcBef>
                <a:spcPts val="5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4127500" marR="0" lvl="0" indent="0" algn="l" rtl="0">
              <a:spcBef>
                <a:spcPts val="5"/>
              </a:spcBef>
              <a:spcAft>
                <a:spcPts val="0"/>
              </a:spcAft>
              <a:buNone/>
            </a:pPr>
            <a:r>
              <a:rPr lang="tr-TR" sz="2800" b="1" i="0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Co</a:t>
            </a:r>
            <a:r>
              <a:rPr lang="tr-TR" sz="2800" b="1" i="0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-</a:t>
            </a:r>
            <a:r>
              <a:rPr lang="tr-TR" sz="2800" b="1" i="0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Advisor</a:t>
            </a:r>
            <a:endParaRPr sz="2800" b="0" i="0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41275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tr-TR" sz="24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Dr. </a:t>
            </a:r>
            <a:r>
              <a:rPr lang="tr-TR" sz="24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Instructor</a:t>
            </a:r>
            <a:r>
              <a:rPr lang="tr-TR" sz="24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Faris</a:t>
            </a:r>
            <a:r>
              <a:rPr lang="tr-TR" sz="24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Serdar TAŞEL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>
                <a:solidFill>
                  <a:schemeClr val="tx1"/>
                </a:solidFill>
              </a:rPr>
              <a:t>Acknowledgements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We would like to thank our advisor Dr.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Instructor Roya CHOUPANI for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her valuable and continuous guidance throughout our project.</a:t>
            </a:r>
            <a:endParaRPr lang="tr-T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02416" cy="4351200"/>
          </a:xfrm>
        </p:spPr>
        <p:txBody>
          <a:bodyPr/>
          <a:lstStyle/>
          <a:p>
            <a:pPr>
              <a:buNone/>
            </a:pPr>
            <a:r>
              <a:rPr lang="tr-TR" dirty="0">
                <a:solidFill>
                  <a:schemeClr val="tx1"/>
                </a:solidFill>
                <a:hlinkClick r:id="rId2"/>
              </a:rPr>
              <a:t>https://www.youtube.com/watch?v=M60SBFN5y70&amp;feature=youtu.be</a:t>
            </a:r>
            <a:endParaRPr lang="tr-TR" dirty="0">
              <a:solidFill>
                <a:schemeClr val="tx1"/>
              </a:solidFill>
            </a:endParaRPr>
          </a:p>
          <a:p>
            <a:endParaRPr lang="tr-T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3832" y="4653136"/>
            <a:ext cx="3927051" cy="157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0" name="Picture 4" descr="https://media.discordapp.net/attachments/724587402852696067/724604647762821123/performing-twitter-sentiment-analysis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793067"/>
            <a:ext cx="7010400" cy="3848101"/>
          </a:xfrm>
          <a:prstGeom prst="rect">
            <a:avLst/>
          </a:prstGeom>
          <a:noFill/>
        </p:spPr>
      </p:pic>
      <p:pic>
        <p:nvPicPr>
          <p:cNvPr id="184" name="Google Shape;18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91524" y="908720"/>
            <a:ext cx="1009676" cy="936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tr-TR" sz="4000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</a:t>
            </a:r>
            <a:r>
              <a:rPr lang="en-US" sz="4000" b="1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ontents</a:t>
            </a:r>
            <a:endParaRPr sz="4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4294967295"/>
          </p:nvPr>
        </p:nvSpPr>
        <p:spPr>
          <a:xfrm>
            <a:off x="838200" y="16039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Char char="●"/>
            </a:pP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The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Problem</a:t>
            </a:r>
            <a:endParaRPr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9144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Char char="●"/>
            </a:pP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Solution</a:t>
            </a:r>
            <a:endParaRPr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9144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Char char="●"/>
            </a:pP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Which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method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did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we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use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?</a:t>
            </a:r>
            <a:endParaRPr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9144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Char char="●"/>
            </a:pP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How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was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the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data </a:t>
            </a: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that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we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worked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on?</a:t>
            </a:r>
            <a:endParaRPr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9144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Char char="●"/>
            </a:pP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Technologies</a:t>
            </a:r>
            <a:endParaRPr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9144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Char char="●"/>
            </a:pP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Working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principle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of </a:t>
            </a: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the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system</a:t>
            </a:r>
            <a:endParaRPr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9144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Char char="●"/>
            </a:pP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Conclusion</a:t>
            </a:r>
            <a:endParaRPr lang="tr-TR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914400" marR="5080" lvl="0" indent="-3429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2100"/>
              <a:buFont typeface="Noto Sans Symbols"/>
              <a:buChar char="●"/>
            </a:pPr>
            <a:r>
              <a:rPr lang="tr-TR" dirty="0" err="1">
                <a:solidFill>
                  <a:schemeClr val="tx1"/>
                </a:solidFill>
                <a:latin typeface="Candara" pitchFamily="34" charset="0"/>
              </a:rPr>
              <a:t>Acknowledgements</a:t>
            </a:r>
            <a:endParaRPr lang="tr-TR" dirty="0">
              <a:solidFill>
                <a:schemeClr val="tx1"/>
              </a:solidFill>
              <a:latin typeface="Candara" pitchFamily="34" charset="0"/>
            </a:endParaRPr>
          </a:p>
          <a:p>
            <a:pPr marL="914400" marR="5080" lvl="0" indent="-3429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2100"/>
              <a:buNone/>
            </a:pPr>
            <a:endParaRPr dirty="0"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838200" y="339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en-US" sz="4000" b="1" dirty="0">
                <a:solidFill>
                  <a:schemeClr val="dk1"/>
                </a:solidFill>
                <a:latin typeface="Candara"/>
                <a:sym typeface="Candara"/>
              </a:rPr>
              <a:t>The Problem</a:t>
            </a:r>
            <a:endParaRPr sz="4000" dirty="0">
              <a:solidFill>
                <a:schemeClr val="dk1"/>
              </a:solidFill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marR="5080" lv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2100"/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914400" marR="5080" lv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2100"/>
              <a:buFont typeface="Noto Sans Symbols"/>
              <a:buChar char="❖"/>
            </a:pPr>
            <a:r>
              <a:rPr lang="en-US" dirty="0">
                <a:solidFill>
                  <a:schemeClr val="tx1"/>
                </a:solidFill>
              </a:rPr>
              <a:t>Determine if the received </a:t>
            </a:r>
            <a:endParaRPr lang="tr-TR" dirty="0">
              <a:solidFill>
                <a:schemeClr val="tx1"/>
              </a:solidFill>
            </a:endParaRPr>
          </a:p>
          <a:p>
            <a:pPr marL="914400" marR="5080" lv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2100"/>
              <a:buNone/>
            </a:pPr>
            <a:r>
              <a:rPr lang="tr-TR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message is spam SMS</a:t>
            </a:r>
            <a:endParaRPr lang="tr-TR" dirty="0">
              <a:solidFill>
                <a:schemeClr val="tx1"/>
              </a:solidFill>
            </a:endParaRPr>
          </a:p>
          <a:p>
            <a:pPr marL="914400" marR="5080" lv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2100"/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3158977" y="6417699"/>
            <a:ext cx="1288736" cy="215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58125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2" descr="C:\Users\Berkcan\Desktop\WhatsApp Image 2020-06-22 at 14.47.18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68208" y="2204864"/>
            <a:ext cx="2857500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4000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</a:t>
            </a:r>
            <a:r>
              <a:rPr lang="en-US" sz="4000" b="1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olution</a:t>
            </a:r>
            <a:endParaRPr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tr-TR" b="1" dirty="0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R</a:t>
            </a:r>
            <a:r>
              <a:rPr lang="en-US" b="1" dirty="0" err="1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eact</a:t>
            </a:r>
            <a:r>
              <a:rPr lang="en-US" b="1" dirty="0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 Native </a:t>
            </a:r>
          </a:p>
          <a:p>
            <a:pPr>
              <a:buClr>
                <a:srgbClr val="FF0000"/>
              </a:buClr>
              <a:buNone/>
            </a:pPr>
            <a:r>
              <a:rPr lang="en-US" b="1" dirty="0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	</a:t>
            </a:r>
            <a:r>
              <a:rPr lang="en-US" sz="2200" dirty="0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React Native is a JavaScript based mobile application development tool</a:t>
            </a:r>
            <a:endParaRPr lang="tr-TR" b="1" dirty="0">
              <a:solidFill>
                <a:schemeClr val="tx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>
              <a:buClr>
                <a:srgbClr val="FF0000"/>
              </a:buClr>
              <a:buNone/>
            </a:pPr>
            <a:r>
              <a:rPr lang="tr-TR" b="1" dirty="0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	</a:t>
            </a:r>
          </a:p>
          <a:p>
            <a:pPr>
              <a:buClr>
                <a:srgbClr val="FF0000"/>
              </a:buClr>
              <a:buFont typeface="Wingdings" pitchFamily="2" charset="2"/>
              <a:buChar char="v"/>
            </a:pPr>
            <a:endParaRPr lang="tr-TR" b="1" dirty="0">
              <a:solidFill>
                <a:schemeClr val="tx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tr-TR" b="1" dirty="0" err="1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Na</a:t>
            </a:r>
            <a:r>
              <a:rPr lang="en-US" b="1" dirty="0" err="1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ïve</a:t>
            </a:r>
            <a:r>
              <a:rPr lang="tr-TR" b="1" dirty="0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tr-TR" b="1" dirty="0" err="1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Bayes</a:t>
            </a:r>
            <a:endParaRPr lang="tr-TR" b="1" dirty="0">
              <a:solidFill>
                <a:schemeClr val="tx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>
              <a:buClr>
                <a:srgbClr val="FF0000"/>
              </a:buClr>
              <a:buNone/>
            </a:pPr>
            <a:r>
              <a:rPr lang="tr-TR" b="1" dirty="0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	</a:t>
            </a:r>
            <a:r>
              <a:rPr lang="en-US" sz="2200" dirty="0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Naïve </a:t>
            </a:r>
            <a:r>
              <a:rPr lang="en-US" sz="2200" dirty="0" err="1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Bayes</a:t>
            </a:r>
            <a:r>
              <a:rPr lang="en-US" sz="2200" dirty="0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 is a supervised machine learning classification algorithm</a:t>
            </a:r>
            <a:endParaRPr lang="tr-TR" dirty="0">
              <a:solidFill>
                <a:schemeClr val="tx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>
              <a:buClr>
                <a:srgbClr val="FF0000"/>
              </a:buClr>
              <a:buNone/>
            </a:pPr>
            <a:r>
              <a:rPr lang="tr-TR" b="1" dirty="0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	</a:t>
            </a:r>
            <a:endParaRPr b="1" dirty="0">
              <a:solidFill>
                <a:schemeClr val="tx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tr-TR" sz="4000" b="1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Which</a:t>
            </a:r>
            <a:r>
              <a:rPr lang="tr-TR" sz="4000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4000" b="1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</a:t>
            </a:r>
            <a:r>
              <a:rPr lang="tr-TR" sz="4000" b="1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ethod</a:t>
            </a:r>
            <a:r>
              <a:rPr lang="tr-TR" sz="4000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4000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did w</a:t>
            </a:r>
            <a:r>
              <a:rPr lang="tr-TR" sz="4000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 </a:t>
            </a:r>
            <a:r>
              <a:rPr lang="en-US" sz="4000" b="1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u</a:t>
            </a:r>
            <a:r>
              <a:rPr lang="tr-TR" sz="4000" b="1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se</a:t>
            </a:r>
            <a:r>
              <a:rPr lang="tr-TR" sz="4000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?</a:t>
            </a:r>
            <a:endParaRPr sz="4000" b="1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4" name="Google Shape;174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83386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We used the Naive </a:t>
            </a:r>
            <a:r>
              <a:rPr lang="en-US" dirty="0" err="1">
                <a:solidFill>
                  <a:schemeClr val="tx1"/>
                </a:solidFill>
              </a:rPr>
              <a:t>Bayes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classification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method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find out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which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SMS’s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spam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which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SMS’s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are</a:t>
            </a:r>
            <a:r>
              <a:rPr lang="tr-TR" dirty="0">
                <a:solidFill>
                  <a:schemeClr val="tx1"/>
                </a:solidFill>
              </a:rPr>
              <a:t> ham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While using this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method,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we did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text analysis. So,</a:t>
            </a:r>
            <a:r>
              <a:rPr lang="tr-TR" dirty="0">
                <a:solidFill>
                  <a:schemeClr val="tx1"/>
                </a:solidFill>
              </a:rPr>
              <a:t> w</a:t>
            </a:r>
            <a:r>
              <a:rPr lang="en-US" dirty="0">
                <a:solidFill>
                  <a:schemeClr val="tx1"/>
                </a:solidFill>
              </a:rPr>
              <a:t>e analyzed text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messages based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on 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words we taught, and as a result, we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determined whether 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user’s</a:t>
            </a:r>
            <a:r>
              <a:rPr lang="tr-TR" dirty="0">
                <a:solidFill>
                  <a:schemeClr val="tx1"/>
                </a:solidFill>
              </a:rPr>
              <a:t> SMS</a:t>
            </a:r>
            <a:r>
              <a:rPr lang="en-US" dirty="0">
                <a:solidFill>
                  <a:schemeClr val="tx1"/>
                </a:solidFill>
              </a:rPr>
              <a:t> were spam.</a:t>
            </a:r>
            <a:endParaRPr dirty="0">
              <a:solidFill>
                <a:schemeClr val="tx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>
              <a:solidFill>
                <a:schemeClr val="tx1"/>
              </a:solidFill>
            </a:endParaRPr>
          </a:p>
        </p:txBody>
      </p:sp>
      <p:pic>
        <p:nvPicPr>
          <p:cNvPr id="3075" name="Picture 3" descr="C:\Users\Berkcan\Desktop\depositphotos_3446748-stock-illustration-thoughts-and-idea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2144" y="1628800"/>
            <a:ext cx="3141949" cy="39604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335360" y="365125"/>
            <a:ext cx="1130525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Candara" pitchFamily="34" charset="0"/>
              </a:rPr>
              <a:t>How was the data</a:t>
            </a:r>
            <a:r>
              <a:rPr lang="tr-TR" sz="4000" b="1" dirty="0">
                <a:solidFill>
                  <a:schemeClr val="tx1"/>
                </a:solidFill>
                <a:latin typeface="Candara" pitchFamily="34" charset="0"/>
              </a:rPr>
              <a:t> </a:t>
            </a:r>
            <a:r>
              <a:rPr lang="tr-TR" sz="4000" b="1" dirty="0" err="1">
                <a:solidFill>
                  <a:schemeClr val="tx1"/>
                </a:solidFill>
                <a:latin typeface="Candara" pitchFamily="34" charset="0"/>
              </a:rPr>
              <a:t>that</a:t>
            </a:r>
            <a:r>
              <a:rPr lang="tr-TR" sz="4000" b="1" dirty="0">
                <a:solidFill>
                  <a:schemeClr val="tx1"/>
                </a:solidFill>
                <a:latin typeface="Candara" pitchFamily="34" charset="0"/>
              </a:rPr>
              <a:t> </a:t>
            </a:r>
            <a:r>
              <a:rPr lang="tr-TR" sz="4000" b="1" dirty="0" err="1">
                <a:solidFill>
                  <a:schemeClr val="tx1"/>
                </a:solidFill>
                <a:latin typeface="Candara" pitchFamily="34" charset="0"/>
              </a:rPr>
              <a:t>we</a:t>
            </a:r>
            <a:r>
              <a:rPr lang="tr-TR" sz="4000" b="1" dirty="0">
                <a:solidFill>
                  <a:schemeClr val="tx1"/>
                </a:solidFill>
                <a:latin typeface="Candara" pitchFamily="34" charset="0"/>
              </a:rPr>
              <a:t> </a:t>
            </a:r>
            <a:r>
              <a:rPr lang="tr-TR" sz="4000" b="1" dirty="0" err="1">
                <a:solidFill>
                  <a:schemeClr val="tx1"/>
                </a:solidFill>
                <a:latin typeface="Candara" pitchFamily="34" charset="0"/>
              </a:rPr>
              <a:t>worked</a:t>
            </a:r>
            <a:r>
              <a:rPr lang="tr-TR" sz="4000" b="1" dirty="0">
                <a:solidFill>
                  <a:schemeClr val="tx1"/>
                </a:solidFill>
                <a:latin typeface="Candara" pitchFamily="34" charset="0"/>
              </a:rPr>
              <a:t> on?</a:t>
            </a:r>
            <a:endParaRPr sz="4000" b="1" dirty="0">
              <a:solidFill>
                <a:schemeClr val="tx1"/>
              </a:solidFill>
              <a:latin typeface="Candara" pitchFamily="34" charset="0"/>
              <a:ea typeface="Candara"/>
              <a:cs typeface="Candara"/>
              <a:sym typeface="Candara"/>
            </a:endParaRPr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551384" y="1825625"/>
            <a:ext cx="1080241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marR="5080" lvl="0" indent="-36195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2100"/>
              <a:buFont typeface="Noto Sans Symbols"/>
              <a:buChar char="❖"/>
            </a:pPr>
            <a:endParaRPr lang="tr-TR" dirty="0">
              <a:solidFill>
                <a:schemeClr val="dk1"/>
              </a:solidFill>
              <a:latin typeface="Calibri" pitchFamily="34" charset="0"/>
              <a:ea typeface="Candara"/>
              <a:cs typeface="Calibri" pitchFamily="34" charset="0"/>
              <a:sym typeface="Candara"/>
            </a:endParaRPr>
          </a:p>
          <a:p>
            <a:pPr marL="914400" marR="5080" lvl="0" indent="-36195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2100"/>
              <a:buFont typeface="Noto Sans Symbols"/>
              <a:buChar char="❖"/>
            </a:pPr>
            <a:r>
              <a:rPr lang="tr-TR" dirty="0" err="1">
                <a:solidFill>
                  <a:schemeClr val="dk1"/>
                </a:solidFill>
                <a:latin typeface="Calibri" pitchFamily="34" charset="0"/>
                <a:ea typeface="Candara"/>
                <a:cs typeface="Calibri" pitchFamily="34" charset="0"/>
                <a:sym typeface="Candara"/>
              </a:rPr>
              <a:t>Number</a:t>
            </a:r>
            <a:r>
              <a:rPr lang="tr-TR" dirty="0">
                <a:solidFill>
                  <a:schemeClr val="dk1"/>
                </a:solidFill>
                <a:latin typeface="Calibri" pitchFamily="34" charset="0"/>
                <a:ea typeface="Candara"/>
                <a:cs typeface="Calibri" pitchFamily="34" charset="0"/>
                <a:sym typeface="Candara"/>
              </a:rPr>
              <a:t> of SMS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ndara"/>
                <a:cs typeface="Calibri" pitchFamily="34" charset="0"/>
                <a:sym typeface="Candara"/>
              </a:rPr>
              <a:t>s</a:t>
            </a:r>
            <a:r>
              <a:rPr lang="tr-TR" dirty="0">
                <a:solidFill>
                  <a:schemeClr val="dk1"/>
                </a:solidFill>
                <a:latin typeface="Calibri" pitchFamily="34" charset="0"/>
                <a:ea typeface="Candara"/>
                <a:cs typeface="Calibri" pitchFamily="34" charset="0"/>
                <a:sym typeface="Candara"/>
              </a:rPr>
              <a:t> </a:t>
            </a:r>
            <a:r>
              <a:rPr lang="tr-TR" dirty="0" err="1">
                <a:solidFill>
                  <a:schemeClr val="dk1"/>
                </a:solidFill>
                <a:latin typeface="Calibri" pitchFamily="34" charset="0"/>
                <a:ea typeface="Candara"/>
                <a:cs typeface="Calibri" pitchFamily="34" charset="0"/>
                <a:sym typeface="Candara"/>
              </a:rPr>
              <a:t>taken</a:t>
            </a:r>
            <a:r>
              <a:rPr lang="tr-TR" dirty="0">
                <a:solidFill>
                  <a:schemeClr val="dk1"/>
                </a:solidFill>
                <a:latin typeface="Calibri" pitchFamily="34" charset="0"/>
                <a:ea typeface="Candara"/>
                <a:cs typeface="Calibri" pitchFamily="34" charset="0"/>
                <a:sym typeface="Candara"/>
              </a:rPr>
              <a:t> :  </a:t>
            </a:r>
            <a:r>
              <a:rPr lang="tr-T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5574</a:t>
            </a:r>
          </a:p>
          <a:p>
            <a:pPr marL="914400" marR="5080" lvl="0" indent="-36195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2100"/>
              <a:buFont typeface="Noto Sans Symbols"/>
              <a:buChar char="❖"/>
            </a:pPr>
            <a:endParaRPr lang="tr-TR" dirty="0">
              <a:solidFill>
                <a:schemeClr val="tx1"/>
              </a:solidFill>
              <a:latin typeface="Calibri" pitchFamily="34" charset="0"/>
              <a:ea typeface="Candara"/>
              <a:cs typeface="Calibri" pitchFamily="34" charset="0"/>
              <a:sym typeface="Candara"/>
            </a:endParaRPr>
          </a:p>
          <a:p>
            <a:pPr marL="914400" marR="5080" lvl="0" indent="-36195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2100"/>
              <a:buFont typeface="Noto Sans Symbols"/>
              <a:buChar char="❖"/>
            </a:pPr>
            <a:r>
              <a:rPr lang="tr-TR" dirty="0" err="1">
                <a:solidFill>
                  <a:schemeClr val="tx1"/>
                </a:solidFill>
                <a:latin typeface="Calibri" pitchFamily="34" charset="0"/>
                <a:ea typeface="Candara"/>
                <a:cs typeface="Calibri" pitchFamily="34" charset="0"/>
                <a:sym typeface="Candara"/>
              </a:rPr>
              <a:t>Number</a:t>
            </a:r>
            <a:r>
              <a:rPr lang="tr-TR" dirty="0">
                <a:solidFill>
                  <a:schemeClr val="tx1"/>
                </a:solidFill>
                <a:latin typeface="Calibri" pitchFamily="34" charset="0"/>
                <a:ea typeface="Candara"/>
                <a:cs typeface="Calibri" pitchFamily="34" charset="0"/>
                <a:sym typeface="Candara"/>
              </a:rPr>
              <a:t> of </a:t>
            </a:r>
            <a:r>
              <a:rPr lang="tr-TR" dirty="0" err="1">
                <a:solidFill>
                  <a:schemeClr val="tx1"/>
                </a:solidFill>
                <a:latin typeface="Calibri" pitchFamily="34" charset="0"/>
                <a:ea typeface="Candara"/>
                <a:cs typeface="Calibri" pitchFamily="34" charset="0"/>
                <a:sym typeface="Candara"/>
              </a:rPr>
              <a:t>Spam</a:t>
            </a:r>
            <a:r>
              <a:rPr lang="tr-TR" dirty="0">
                <a:solidFill>
                  <a:schemeClr val="tx1"/>
                </a:solidFill>
                <a:latin typeface="Calibri" pitchFamily="34" charset="0"/>
                <a:ea typeface="Candara"/>
                <a:cs typeface="Calibri" pitchFamily="34" charset="0"/>
                <a:sym typeface="Candara"/>
              </a:rPr>
              <a:t> SMS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ea typeface="Candara"/>
                <a:cs typeface="Calibri" pitchFamily="34" charset="0"/>
                <a:sym typeface="Candara"/>
              </a:rPr>
              <a:t>s</a:t>
            </a:r>
            <a:r>
              <a:rPr lang="tr-TR" dirty="0">
                <a:solidFill>
                  <a:schemeClr val="tx1"/>
                </a:solidFill>
                <a:latin typeface="Calibri" pitchFamily="34" charset="0"/>
                <a:ea typeface="Candara"/>
                <a:cs typeface="Calibri" pitchFamily="34" charset="0"/>
                <a:sym typeface="Candara"/>
              </a:rPr>
              <a:t> :  749</a:t>
            </a:r>
          </a:p>
          <a:p>
            <a:pPr marL="914400" marR="5080" lvl="0" indent="-36195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2100"/>
              <a:buFont typeface="Noto Sans Symbols"/>
              <a:buChar char="❖"/>
            </a:pPr>
            <a:endParaRPr lang="tr-TR" dirty="0">
              <a:solidFill>
                <a:schemeClr val="tx1"/>
              </a:solidFill>
              <a:latin typeface="Calibri" pitchFamily="34" charset="0"/>
              <a:ea typeface="Candara"/>
              <a:cs typeface="Calibri" pitchFamily="34" charset="0"/>
              <a:sym typeface="Candara"/>
            </a:endParaRPr>
          </a:p>
          <a:p>
            <a:pPr marL="914400" marR="5080" lvl="0" indent="-36195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2100"/>
              <a:buFont typeface="Noto Sans Symbols"/>
              <a:buChar char="❖"/>
            </a:pPr>
            <a:r>
              <a:rPr lang="tr-TR" dirty="0" err="1">
                <a:solidFill>
                  <a:schemeClr val="tx1"/>
                </a:solidFill>
                <a:latin typeface="Calibri" pitchFamily="34" charset="0"/>
                <a:ea typeface="Candara"/>
                <a:cs typeface="Calibri" pitchFamily="34" charset="0"/>
                <a:sym typeface="Candara"/>
              </a:rPr>
              <a:t>Number</a:t>
            </a:r>
            <a:r>
              <a:rPr lang="tr-TR" dirty="0">
                <a:solidFill>
                  <a:schemeClr val="tx1"/>
                </a:solidFill>
                <a:latin typeface="Calibri" pitchFamily="34" charset="0"/>
                <a:ea typeface="Candara"/>
                <a:cs typeface="Calibri" pitchFamily="34" charset="0"/>
                <a:sym typeface="Candara"/>
              </a:rPr>
              <a:t> of Ham SMS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ea typeface="Candara"/>
                <a:cs typeface="Calibri" pitchFamily="34" charset="0"/>
                <a:sym typeface="Candara"/>
              </a:rPr>
              <a:t>s</a:t>
            </a:r>
            <a:r>
              <a:rPr lang="tr-TR">
                <a:solidFill>
                  <a:schemeClr val="tx1"/>
                </a:solidFill>
                <a:latin typeface="Calibri" pitchFamily="34" charset="0"/>
                <a:ea typeface="Candara"/>
                <a:cs typeface="Calibri" pitchFamily="34" charset="0"/>
                <a:sym typeface="Candara"/>
              </a:rPr>
              <a:t> :  </a:t>
            </a:r>
            <a:r>
              <a:rPr lang="tr-TR" dirty="0">
                <a:solidFill>
                  <a:schemeClr val="tx1"/>
                </a:solidFill>
                <a:latin typeface="Calibri" pitchFamily="34" charset="0"/>
                <a:ea typeface="Candara"/>
                <a:cs typeface="Calibri" pitchFamily="34" charset="0"/>
                <a:sym typeface="Candara"/>
              </a:rPr>
              <a:t>4825</a:t>
            </a:r>
          </a:p>
          <a:p>
            <a:pPr marL="914400" marR="5080" lvl="0" indent="-36195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2100"/>
              <a:buFont typeface="Noto Sans Symbols"/>
              <a:buChar char="❖"/>
            </a:pPr>
            <a:endParaRPr lang="tr-TR" dirty="0">
              <a:solidFill>
                <a:schemeClr val="tx1"/>
              </a:solidFill>
              <a:latin typeface="Calibri" pitchFamily="34" charset="0"/>
              <a:ea typeface="Candara"/>
              <a:cs typeface="Calibri" pitchFamily="34" charset="0"/>
              <a:sym typeface="Candara"/>
            </a:endParaRPr>
          </a:p>
          <a:p>
            <a:pPr marL="914400" marR="5080" lvl="0" indent="-36195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2100"/>
              <a:buFont typeface="Noto Sans Symbols"/>
              <a:buChar char="❖"/>
            </a:pPr>
            <a:endParaRPr lang="tr-TR" dirty="0">
              <a:solidFill>
                <a:schemeClr val="tx1"/>
              </a:solidFill>
              <a:latin typeface="Calibri" pitchFamily="34" charset="0"/>
              <a:ea typeface="Candara"/>
              <a:cs typeface="Calibri" pitchFamily="34" charset="0"/>
              <a:sym typeface="Candara"/>
            </a:endParaRPr>
          </a:p>
          <a:p>
            <a:pPr marL="914400" marR="5080" lvl="0" indent="-36195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2100"/>
              <a:buFont typeface="Noto Sans Symbols"/>
              <a:buChar char="❖"/>
            </a:pPr>
            <a:endParaRPr lang="tr-TR" dirty="0">
              <a:solidFill>
                <a:schemeClr val="tx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914400" marR="5080" lvl="0" indent="-36195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2100"/>
              <a:buFont typeface="Noto Sans Symbols"/>
              <a:buChar char="❖"/>
            </a:pPr>
            <a:endParaRPr dirty="0">
              <a:solidFill>
                <a:schemeClr val="tx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51" name="Picture 3" descr="C:\Users\Berkcan\Desktop\9402d6_3f5d446b0f624cf4af6e5104f0fefe71mv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28048" y="1916832"/>
            <a:ext cx="5027467" cy="34563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tr-TR" sz="4000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</a:t>
            </a:r>
            <a:r>
              <a:rPr lang="en-US" sz="4000" b="1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echnologies</a:t>
            </a:r>
            <a:endParaRPr b="1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508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Char char="❖"/>
            </a:pP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Technologies Used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:</a:t>
            </a:r>
            <a:endParaRPr lang="en-US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71500" marR="508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None/>
            </a:pPr>
            <a:endParaRPr dirty="0"/>
          </a:p>
          <a:p>
            <a:pPr marL="914400" marR="508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Char char="●"/>
            </a:pP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Python</a:t>
            </a:r>
            <a:endParaRPr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914400" marR="508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Char char="●"/>
            </a:pP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React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Native</a:t>
            </a:r>
            <a:endParaRPr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914400" marR="508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Char char="●"/>
            </a:pP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MySQL</a:t>
            </a:r>
            <a:endParaRPr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6389" y="2573995"/>
            <a:ext cx="1853836" cy="95627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45" name="Google Shape;14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08612" y="3790078"/>
            <a:ext cx="1712594" cy="171259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46" name="Google Shape;14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2475" y="4124997"/>
            <a:ext cx="1853826" cy="1042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6360" y="4293096"/>
            <a:ext cx="1368152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6360" y="1916832"/>
            <a:ext cx="1368153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C:\Users\Berkcan\Desktop\Ek Açıklama 2020-06-22 153527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480376" y="2276872"/>
            <a:ext cx="1080120" cy="1440160"/>
          </a:xfrm>
          <a:prstGeom prst="rect">
            <a:avLst/>
          </a:prstGeom>
          <a:noFill/>
        </p:spPr>
      </p:pic>
      <p:pic>
        <p:nvPicPr>
          <p:cNvPr id="1030" name="Picture 6" descr="C:\Users\Berkcan\Desktop\image5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83832" y="3068960"/>
            <a:ext cx="2448272" cy="2149455"/>
          </a:xfrm>
          <a:prstGeom prst="rect">
            <a:avLst/>
          </a:prstGeom>
          <a:noFill/>
        </p:spPr>
      </p:pic>
      <p:sp>
        <p:nvSpPr>
          <p:cNvPr id="42" name="41 Metin kutusu"/>
          <p:cNvSpPr txBox="1"/>
          <p:nvPr/>
        </p:nvSpPr>
        <p:spPr>
          <a:xfrm>
            <a:off x="4583832" y="5301208"/>
            <a:ext cx="2395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    </a:t>
            </a:r>
            <a:r>
              <a:rPr lang="tr-TR" dirty="0" err="1"/>
              <a:t>Spam</a:t>
            </a:r>
            <a:r>
              <a:rPr lang="tr-TR" dirty="0"/>
              <a:t> SMS </a:t>
            </a:r>
            <a:r>
              <a:rPr lang="tr-TR" dirty="0" err="1"/>
              <a:t>Detection</a:t>
            </a:r>
            <a:r>
              <a:rPr lang="tr-TR" dirty="0"/>
              <a:t> </a:t>
            </a:r>
          </a:p>
          <a:p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Naive</a:t>
            </a:r>
            <a:r>
              <a:rPr lang="tr-TR" dirty="0"/>
              <a:t> </a:t>
            </a:r>
            <a:r>
              <a:rPr lang="tr-TR" dirty="0" err="1"/>
              <a:t>Bayes</a:t>
            </a:r>
            <a:r>
              <a:rPr lang="tr-TR" dirty="0"/>
              <a:t> </a:t>
            </a:r>
            <a:r>
              <a:rPr lang="tr-TR" dirty="0" err="1"/>
              <a:t>Method</a:t>
            </a:r>
            <a:endParaRPr lang="tr-TR" dirty="0"/>
          </a:p>
        </p:txBody>
      </p:sp>
      <p:pic>
        <p:nvPicPr>
          <p:cNvPr id="1031" name="Picture 7" descr="C:\Users\Berkcan\Desktop\Ek Açıklama 2020-06-22 155450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480376" y="4653136"/>
            <a:ext cx="1080119" cy="1440160"/>
          </a:xfrm>
          <a:prstGeom prst="rect">
            <a:avLst/>
          </a:prstGeom>
          <a:noFill/>
        </p:spPr>
      </p:pic>
      <p:sp>
        <p:nvSpPr>
          <p:cNvPr id="46" name="45 Başlık"/>
          <p:cNvSpPr>
            <a:spLocks noGrp="1"/>
          </p:cNvSpPr>
          <p:nvPr>
            <p:ph type="title"/>
          </p:nvPr>
        </p:nvSpPr>
        <p:spPr>
          <a:xfrm>
            <a:off x="767408" y="404664"/>
            <a:ext cx="10515600" cy="1325700"/>
          </a:xfrm>
        </p:spPr>
        <p:txBody>
          <a:bodyPr/>
          <a:lstStyle/>
          <a:p>
            <a:pPr algn="ctr"/>
            <a:r>
              <a:rPr lang="tr-TR" b="1" dirty="0" err="1">
                <a:solidFill>
                  <a:schemeClr val="tx1"/>
                </a:solidFill>
              </a:rPr>
              <a:t>Working</a:t>
            </a:r>
            <a:r>
              <a:rPr lang="tr-TR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p</a:t>
            </a:r>
            <a:r>
              <a:rPr lang="tr-TR" b="1" dirty="0" err="1">
                <a:solidFill>
                  <a:schemeClr val="tx1"/>
                </a:solidFill>
              </a:rPr>
              <a:t>rinciple</a:t>
            </a:r>
            <a:r>
              <a:rPr lang="tr-TR" b="1" dirty="0">
                <a:solidFill>
                  <a:schemeClr val="tx1"/>
                </a:solidFill>
              </a:rPr>
              <a:t> of </a:t>
            </a:r>
            <a:r>
              <a:rPr lang="en-US" b="1" dirty="0">
                <a:solidFill>
                  <a:schemeClr val="tx1"/>
                </a:solidFill>
              </a:rPr>
              <a:t>the s</a:t>
            </a:r>
            <a:r>
              <a:rPr lang="tr-TR" b="1" dirty="0" err="1">
                <a:solidFill>
                  <a:schemeClr val="tx1"/>
                </a:solidFill>
              </a:rPr>
              <a:t>ystem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endParaRPr lang="tr-TR" b="1" dirty="0">
              <a:solidFill>
                <a:schemeClr val="tx1"/>
              </a:solidFill>
            </a:endParaRPr>
          </a:p>
        </p:txBody>
      </p:sp>
      <p:pic>
        <p:nvPicPr>
          <p:cNvPr id="1032" name="Picture 8" descr="C:\Users\Berkcan\Desktop\smartphone-with-new-message-concept-hand-holding-vector-13802813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1384" y="3068960"/>
            <a:ext cx="2448272" cy="2160240"/>
          </a:xfrm>
          <a:prstGeom prst="rect">
            <a:avLst/>
          </a:prstGeom>
          <a:noFill/>
        </p:spPr>
      </p:pic>
      <p:sp>
        <p:nvSpPr>
          <p:cNvPr id="60" name="59 Metin kutusu"/>
          <p:cNvSpPr txBox="1"/>
          <p:nvPr/>
        </p:nvSpPr>
        <p:spPr>
          <a:xfrm>
            <a:off x="1127448" y="5373216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Incoming</a:t>
            </a:r>
            <a:r>
              <a:rPr lang="tr-TR" dirty="0"/>
              <a:t> SMS</a:t>
            </a:r>
          </a:p>
        </p:txBody>
      </p:sp>
      <p:cxnSp>
        <p:nvCxnSpPr>
          <p:cNvPr id="62" name="61 Eğri Bağlayıcı"/>
          <p:cNvCxnSpPr>
            <a:stCxn id="1030" idx="3"/>
            <a:endCxn id="168" idx="1"/>
          </p:cNvCxnSpPr>
          <p:nvPr/>
        </p:nvCxnSpPr>
        <p:spPr>
          <a:xfrm flipV="1">
            <a:off x="7032104" y="2996952"/>
            <a:ext cx="2304256" cy="1146736"/>
          </a:xfrm>
          <a:prstGeom prst="curvedConnector3">
            <a:avLst>
              <a:gd name="adj1" fmla="val 50000"/>
            </a:avLst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Eğri Bağlayıcı"/>
          <p:cNvCxnSpPr>
            <a:stCxn id="1030" idx="3"/>
            <a:endCxn id="164" idx="1"/>
          </p:cNvCxnSpPr>
          <p:nvPr/>
        </p:nvCxnSpPr>
        <p:spPr>
          <a:xfrm>
            <a:off x="7032104" y="4143688"/>
            <a:ext cx="2304256" cy="1229528"/>
          </a:xfrm>
          <a:prstGeom prst="curvedConnector3">
            <a:avLst>
              <a:gd name="adj1" fmla="val 50000"/>
            </a:avLst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Metin kutusu"/>
          <p:cNvSpPr txBox="1"/>
          <p:nvPr/>
        </p:nvSpPr>
        <p:spPr>
          <a:xfrm>
            <a:off x="7680176" y="2348880"/>
            <a:ext cx="1127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</a:t>
            </a:r>
            <a:r>
              <a:rPr lang="tr-TR" dirty="0"/>
              <a:t> SMS</a:t>
            </a:r>
            <a:r>
              <a:rPr lang="en-US" dirty="0"/>
              <a:t>s</a:t>
            </a:r>
            <a:endParaRPr lang="tr-TR" dirty="0"/>
          </a:p>
          <a:p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inbox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68" name="67 Metin kutusu"/>
          <p:cNvSpPr txBox="1"/>
          <p:nvPr/>
        </p:nvSpPr>
        <p:spPr>
          <a:xfrm>
            <a:off x="7752184" y="5301208"/>
            <a:ext cx="10716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Spam</a:t>
            </a:r>
            <a:r>
              <a:rPr lang="tr-TR" dirty="0"/>
              <a:t> SMS</a:t>
            </a:r>
            <a:r>
              <a:rPr lang="en-US" dirty="0"/>
              <a:t>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en-US" dirty="0"/>
              <a:t>your </a:t>
            </a:r>
            <a:r>
              <a:rPr lang="tr-TR" dirty="0" err="1"/>
              <a:t>Spam</a:t>
            </a:r>
            <a:r>
              <a:rPr lang="tr-TR" dirty="0"/>
              <a:t> </a:t>
            </a:r>
            <a:r>
              <a:rPr lang="en-US" dirty="0"/>
              <a:t>Box.</a:t>
            </a:r>
            <a:endParaRPr lang="tr-TR" dirty="0"/>
          </a:p>
        </p:txBody>
      </p:sp>
      <p:cxnSp>
        <p:nvCxnSpPr>
          <p:cNvPr id="70" name="69 Eğri Bağlayıcı"/>
          <p:cNvCxnSpPr/>
          <p:nvPr/>
        </p:nvCxnSpPr>
        <p:spPr>
          <a:xfrm>
            <a:off x="2135560" y="4005064"/>
            <a:ext cx="2448272" cy="792088"/>
          </a:xfrm>
          <a:prstGeom prst="curvedConnector3">
            <a:avLst>
              <a:gd name="adj1" fmla="val 50000"/>
            </a:avLst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lang="tr-TR" sz="4000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</a:t>
            </a:r>
            <a:r>
              <a:rPr lang="en-US" sz="4000" b="1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onclusion</a:t>
            </a:r>
            <a:endParaRPr sz="4000" b="1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4" name="Google Shape;174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Candara"/>
              <a:buChar char="❖"/>
            </a:pP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Spam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SMS </a:t>
            </a: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detection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proves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to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be a </a:t>
            </a: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significant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topic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for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the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telecommunication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world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in </a:t>
            </a: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the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modern </a:t>
            </a: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day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.</a:t>
            </a:r>
            <a:endParaRPr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9144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Candara"/>
              <a:buChar char="❖"/>
            </a:pP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With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project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we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aimed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to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efficiently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utilize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machine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learning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for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the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spam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detection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tr-TR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task</a:t>
            </a:r>
            <a:r>
              <a:rPr lang="tr-TR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.</a:t>
            </a:r>
            <a:endParaRPr lang="en-US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9144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None/>
            </a:pPr>
            <a:endParaRPr lang="en-US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9144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Candara"/>
              <a:buChar char="❖"/>
            </a:pP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 the future, we hope to further concentrate on the topic and come up with even brighter solutions which are responsive to the conflicts of the modern day telecommunication world.</a:t>
            </a:r>
            <a:endParaRPr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eması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357</Words>
  <Application>Microsoft Office PowerPoint</Application>
  <PresentationFormat>Geniş ekran</PresentationFormat>
  <Paragraphs>74</Paragraphs>
  <Slides>12</Slides>
  <Notes>10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8" baseType="lpstr">
      <vt:lpstr>Candara</vt:lpstr>
      <vt:lpstr>Arial</vt:lpstr>
      <vt:lpstr>Wingdings</vt:lpstr>
      <vt:lpstr>Noto Sans Symbols</vt:lpstr>
      <vt:lpstr>Calibri</vt:lpstr>
      <vt:lpstr>Office Theme</vt:lpstr>
      <vt:lpstr>SPAM SMS DETECTION  MOBILE APPLICATION   </vt:lpstr>
      <vt:lpstr>Contents </vt:lpstr>
      <vt:lpstr>The Problem</vt:lpstr>
      <vt:lpstr>Solution</vt:lpstr>
      <vt:lpstr>Which method did we use?</vt:lpstr>
      <vt:lpstr>How was the data that we worked on?</vt:lpstr>
      <vt:lpstr>Technologies</vt:lpstr>
      <vt:lpstr>Working principle of the system:</vt:lpstr>
      <vt:lpstr>Conclusion</vt:lpstr>
      <vt:lpstr>Acknowledgements</vt:lpstr>
      <vt:lpstr>DEMO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SMS DETECTION  MOBILE APPLICATION</dc:title>
  <dc:creator>berkcan çelik</dc:creator>
  <cp:lastModifiedBy>emre gedikoğlu</cp:lastModifiedBy>
  <cp:revision>36</cp:revision>
  <dcterms:modified xsi:type="dcterms:W3CDTF">2020-06-25T22:10:55Z</dcterms:modified>
</cp:coreProperties>
</file>