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anda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ndar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andar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andara-bold.fntdata"/><Relationship Id="rId6" Type="http://schemas.openxmlformats.org/officeDocument/2006/relationships/slide" Target="slides/slide2.xml"/><Relationship Id="rId18" Type="http://schemas.openxmlformats.org/officeDocument/2006/relationships/font" Target="fonts/Candar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d6f699ba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d6f699ba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6d6f699ba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d76e3d44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d76e3d445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6d76e3d445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d76e3d445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6d76e3d445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d76e3d445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d6f699ba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6f699ba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6d6f699ba4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6f699ba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6f699ba4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6d6f699ba4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lnızca Başlık"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Dikey Metin"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3" name="Google Shape;23;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ş"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Slaydı" type="titl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2400"/>
              <a:buNone/>
              <a:defRPr sz="2400"/>
            </a:lvl1pPr>
            <a:lvl2pPr lvl="1" rtl="0" algn="ctr">
              <a:lnSpc>
                <a:spcPct val="90000"/>
              </a:lnSpc>
              <a:spcBef>
                <a:spcPts val="500"/>
              </a:spcBef>
              <a:spcAft>
                <a:spcPts val="0"/>
              </a:spcAft>
              <a:buClr>
                <a:schemeClr val="lt1"/>
              </a:buClr>
              <a:buSzPts val="2000"/>
              <a:buNone/>
              <a:defRPr sz="2000"/>
            </a:lvl2pPr>
            <a:lvl3pPr lvl="2" rtl="0" algn="ctr">
              <a:lnSpc>
                <a:spcPct val="90000"/>
              </a:lnSpc>
              <a:spcBef>
                <a:spcPts val="500"/>
              </a:spcBef>
              <a:spcAft>
                <a:spcPts val="0"/>
              </a:spcAft>
              <a:buClr>
                <a:schemeClr val="lt1"/>
              </a:buClr>
              <a:buSzPts val="1800"/>
              <a:buNone/>
              <a:defRPr sz="1800"/>
            </a:lvl3pPr>
            <a:lvl4pPr lvl="3" rtl="0" algn="ctr">
              <a:lnSpc>
                <a:spcPct val="90000"/>
              </a:lnSpc>
              <a:spcBef>
                <a:spcPts val="500"/>
              </a:spcBef>
              <a:spcAft>
                <a:spcPts val="0"/>
              </a:spcAft>
              <a:buClr>
                <a:schemeClr val="lt1"/>
              </a:buClr>
              <a:buSzPts val="1600"/>
              <a:buNone/>
              <a:defRPr sz="1600"/>
            </a:lvl4pPr>
            <a:lvl5pPr lvl="4" rtl="0" algn="ctr">
              <a:lnSpc>
                <a:spcPct val="90000"/>
              </a:lnSpc>
              <a:spcBef>
                <a:spcPts val="500"/>
              </a:spcBef>
              <a:spcAft>
                <a:spcPts val="0"/>
              </a:spcAft>
              <a:buClr>
                <a:schemeClr val="lt1"/>
              </a:buClr>
              <a:buSzPts val="1600"/>
              <a:buNone/>
              <a:defRPr sz="1600"/>
            </a:lvl5pPr>
            <a:lvl6pPr lvl="5" rtl="0" algn="ctr">
              <a:lnSpc>
                <a:spcPct val="90000"/>
              </a:lnSpc>
              <a:spcBef>
                <a:spcPts val="500"/>
              </a:spcBef>
              <a:spcAft>
                <a:spcPts val="0"/>
              </a:spcAft>
              <a:buClr>
                <a:schemeClr val="lt1"/>
              </a:buClr>
              <a:buSzPts val="1600"/>
              <a:buNone/>
              <a:defRPr sz="1600"/>
            </a:lvl6pPr>
            <a:lvl7pPr lvl="6" rtl="0" algn="ctr">
              <a:lnSpc>
                <a:spcPct val="90000"/>
              </a:lnSpc>
              <a:spcBef>
                <a:spcPts val="500"/>
              </a:spcBef>
              <a:spcAft>
                <a:spcPts val="0"/>
              </a:spcAft>
              <a:buClr>
                <a:schemeClr val="lt1"/>
              </a:buClr>
              <a:buSzPts val="1600"/>
              <a:buNone/>
              <a:defRPr sz="1600"/>
            </a:lvl7pPr>
            <a:lvl8pPr lvl="7" rtl="0" algn="ctr">
              <a:lnSpc>
                <a:spcPct val="90000"/>
              </a:lnSpc>
              <a:spcBef>
                <a:spcPts val="500"/>
              </a:spcBef>
              <a:spcAft>
                <a:spcPts val="0"/>
              </a:spcAft>
              <a:buClr>
                <a:schemeClr val="lt1"/>
              </a:buClr>
              <a:buSzPts val="1600"/>
              <a:buNone/>
              <a:defRPr sz="1600"/>
            </a:lvl8pPr>
            <a:lvl9pPr lvl="8" rtl="0" algn="ctr">
              <a:lnSpc>
                <a:spcPct val="90000"/>
              </a:lnSpc>
              <a:spcBef>
                <a:spcPts val="500"/>
              </a:spcBef>
              <a:spcAft>
                <a:spcPts val="0"/>
              </a:spcAft>
              <a:buClr>
                <a:schemeClr val="lt1"/>
              </a:buClr>
              <a:buSzPts val="1600"/>
              <a:buNone/>
              <a:defRPr sz="1600"/>
            </a:lvl9pPr>
          </a:lstStyle>
          <a:p/>
        </p:txBody>
      </p:sp>
      <p:sp>
        <p:nvSpPr>
          <p:cNvPr id="33" name="Google Shape;3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ölüm Üst Bilgisi"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sz="2400">
                <a:solidFill>
                  <a:schemeClr val="lt1"/>
                </a:solidFill>
              </a:defRPr>
            </a:lvl1pPr>
            <a:lvl2pPr indent="-228600" lvl="1" marL="914400" rtl="0" algn="l">
              <a:lnSpc>
                <a:spcPct val="90000"/>
              </a:lnSpc>
              <a:spcBef>
                <a:spcPts val="500"/>
              </a:spcBef>
              <a:spcAft>
                <a:spcPts val="0"/>
              </a:spcAft>
              <a:buClr>
                <a:schemeClr val="lt1"/>
              </a:buClr>
              <a:buSzPts val="2000"/>
              <a:buNone/>
              <a:defRPr sz="2000">
                <a:solidFill>
                  <a:schemeClr val="lt1"/>
                </a:solidFill>
              </a:defRPr>
            </a:lvl2pPr>
            <a:lvl3pPr indent="-228600" lvl="2" marL="1371600" rtl="0" algn="l">
              <a:lnSpc>
                <a:spcPct val="90000"/>
              </a:lnSpc>
              <a:spcBef>
                <a:spcPts val="500"/>
              </a:spcBef>
              <a:spcAft>
                <a:spcPts val="0"/>
              </a:spcAft>
              <a:buClr>
                <a:schemeClr val="lt1"/>
              </a:buClr>
              <a:buSzPts val="1800"/>
              <a:buNone/>
              <a:defRPr sz="1800">
                <a:solidFill>
                  <a:schemeClr val="lt1"/>
                </a:solidFill>
              </a:defRPr>
            </a:lvl3pPr>
            <a:lvl4pPr indent="-228600" lvl="3" marL="1828800" rtl="0" algn="l">
              <a:lnSpc>
                <a:spcPct val="90000"/>
              </a:lnSpc>
              <a:spcBef>
                <a:spcPts val="500"/>
              </a:spcBef>
              <a:spcAft>
                <a:spcPts val="0"/>
              </a:spcAft>
              <a:buClr>
                <a:schemeClr val="lt1"/>
              </a:buClr>
              <a:buSzPts val="1600"/>
              <a:buNone/>
              <a:defRPr sz="1600">
                <a:solidFill>
                  <a:schemeClr val="lt1"/>
                </a:solidFill>
              </a:defRPr>
            </a:lvl4pPr>
            <a:lvl5pPr indent="-228600" lvl="4" marL="2286000" rtl="0" algn="l">
              <a:lnSpc>
                <a:spcPct val="90000"/>
              </a:lnSpc>
              <a:spcBef>
                <a:spcPts val="500"/>
              </a:spcBef>
              <a:spcAft>
                <a:spcPts val="0"/>
              </a:spcAft>
              <a:buClr>
                <a:schemeClr val="lt1"/>
              </a:buClr>
              <a:buSzPts val="1600"/>
              <a:buNone/>
              <a:defRPr sz="1600">
                <a:solidFill>
                  <a:schemeClr val="lt1"/>
                </a:solidFill>
              </a:defRPr>
            </a:lvl5pPr>
            <a:lvl6pPr indent="-228600" lvl="5" marL="2743200" rtl="0" algn="l">
              <a:lnSpc>
                <a:spcPct val="90000"/>
              </a:lnSpc>
              <a:spcBef>
                <a:spcPts val="500"/>
              </a:spcBef>
              <a:spcAft>
                <a:spcPts val="0"/>
              </a:spcAft>
              <a:buClr>
                <a:schemeClr val="lt1"/>
              </a:buClr>
              <a:buSzPts val="1600"/>
              <a:buNone/>
              <a:defRPr sz="1600">
                <a:solidFill>
                  <a:schemeClr val="lt1"/>
                </a:solidFill>
              </a:defRPr>
            </a:lvl6pPr>
            <a:lvl7pPr indent="-228600" lvl="6" marL="3200400" rtl="0" algn="l">
              <a:lnSpc>
                <a:spcPct val="90000"/>
              </a:lnSpc>
              <a:spcBef>
                <a:spcPts val="500"/>
              </a:spcBef>
              <a:spcAft>
                <a:spcPts val="0"/>
              </a:spcAft>
              <a:buClr>
                <a:schemeClr val="lt1"/>
              </a:buClr>
              <a:buSzPts val="1600"/>
              <a:buNone/>
              <a:defRPr sz="1600">
                <a:solidFill>
                  <a:schemeClr val="lt1"/>
                </a:solidFill>
              </a:defRPr>
            </a:lvl7pPr>
            <a:lvl8pPr indent="-228600" lvl="7" marL="3657600" rtl="0" algn="l">
              <a:lnSpc>
                <a:spcPct val="90000"/>
              </a:lnSpc>
              <a:spcBef>
                <a:spcPts val="500"/>
              </a:spcBef>
              <a:spcAft>
                <a:spcPts val="0"/>
              </a:spcAft>
              <a:buClr>
                <a:schemeClr val="lt1"/>
              </a:buClr>
              <a:buSzPts val="1600"/>
              <a:buNone/>
              <a:defRPr sz="1600">
                <a:solidFill>
                  <a:schemeClr val="lt1"/>
                </a:solidFill>
              </a:defRPr>
            </a:lvl8pPr>
            <a:lvl9pPr indent="-228600" lvl="8" marL="4114800" rtl="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ki İçerik"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45" name="Google Shape;45;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rşılaştırma"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52" name="Google Shape;52;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53" name="Google Shape;53;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54" name="Google Shape;54;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İçerik"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lt1"/>
              </a:buClr>
              <a:buSzPts val="3200"/>
              <a:buChar char="•"/>
              <a:defRPr sz="3200"/>
            </a:lvl1pPr>
            <a:lvl2pPr indent="-406400" lvl="1" marL="914400" rtl="0" algn="l">
              <a:lnSpc>
                <a:spcPct val="90000"/>
              </a:lnSpc>
              <a:spcBef>
                <a:spcPts val="500"/>
              </a:spcBef>
              <a:spcAft>
                <a:spcPts val="0"/>
              </a:spcAft>
              <a:buClr>
                <a:schemeClr val="lt1"/>
              </a:buClr>
              <a:buSzPts val="2800"/>
              <a:buChar char="•"/>
              <a:defRPr sz="2800"/>
            </a:lvl2pPr>
            <a:lvl3pPr indent="-381000" lvl="2" marL="1371600" rtl="0" algn="l">
              <a:lnSpc>
                <a:spcPct val="90000"/>
              </a:lnSpc>
              <a:spcBef>
                <a:spcPts val="500"/>
              </a:spcBef>
              <a:spcAft>
                <a:spcPts val="0"/>
              </a:spcAft>
              <a:buClr>
                <a:schemeClr val="lt1"/>
              </a:buClr>
              <a:buSzPts val="2400"/>
              <a:buChar char="•"/>
              <a:defRPr sz="2400"/>
            </a:lvl3pPr>
            <a:lvl4pPr indent="-355600" lvl="3" marL="1828800" rtl="0" algn="l">
              <a:lnSpc>
                <a:spcPct val="90000"/>
              </a:lnSpc>
              <a:spcBef>
                <a:spcPts val="500"/>
              </a:spcBef>
              <a:spcAft>
                <a:spcPts val="0"/>
              </a:spcAft>
              <a:buClr>
                <a:schemeClr val="lt1"/>
              </a:buClr>
              <a:buSzPts val="2000"/>
              <a:buChar char="•"/>
              <a:defRPr sz="2000"/>
            </a:lvl4pPr>
            <a:lvl5pPr indent="-355600" lvl="4" marL="2286000" rtl="0" algn="l">
              <a:lnSpc>
                <a:spcPct val="90000"/>
              </a:lnSpc>
              <a:spcBef>
                <a:spcPts val="500"/>
              </a:spcBef>
              <a:spcAft>
                <a:spcPts val="0"/>
              </a:spcAft>
              <a:buClr>
                <a:schemeClr val="lt1"/>
              </a:buClr>
              <a:buSzPts val="2000"/>
              <a:buChar char="•"/>
              <a:defRPr sz="2000"/>
            </a:lvl5pPr>
            <a:lvl6pPr indent="-355600" lvl="5" marL="2743200" rtl="0" algn="l">
              <a:lnSpc>
                <a:spcPct val="90000"/>
              </a:lnSpc>
              <a:spcBef>
                <a:spcPts val="500"/>
              </a:spcBef>
              <a:spcAft>
                <a:spcPts val="0"/>
              </a:spcAft>
              <a:buClr>
                <a:schemeClr val="lt1"/>
              </a:buClr>
              <a:buSzPts val="2000"/>
              <a:buChar char="•"/>
              <a:defRPr sz="2000"/>
            </a:lvl6pPr>
            <a:lvl7pPr indent="-355600" lvl="6" marL="3200400" rtl="0" algn="l">
              <a:lnSpc>
                <a:spcPct val="90000"/>
              </a:lnSpc>
              <a:spcBef>
                <a:spcPts val="500"/>
              </a:spcBef>
              <a:spcAft>
                <a:spcPts val="0"/>
              </a:spcAft>
              <a:buClr>
                <a:schemeClr val="lt1"/>
              </a:buClr>
              <a:buSzPts val="2000"/>
              <a:buChar char="•"/>
              <a:defRPr sz="2000"/>
            </a:lvl7pPr>
            <a:lvl8pPr indent="-355600" lvl="7" marL="3657600" rtl="0" algn="l">
              <a:lnSpc>
                <a:spcPct val="90000"/>
              </a:lnSpc>
              <a:spcBef>
                <a:spcPts val="500"/>
              </a:spcBef>
              <a:spcAft>
                <a:spcPts val="0"/>
              </a:spcAft>
              <a:buClr>
                <a:schemeClr val="lt1"/>
              </a:buClr>
              <a:buSzPts val="2000"/>
              <a:buChar char="•"/>
              <a:defRPr sz="2000"/>
            </a:lvl8pPr>
            <a:lvl9pPr indent="-355600" lvl="8" marL="4114800" rtl="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Resi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11000"/>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gif"/><Relationship Id="rId4" Type="http://schemas.openxmlformats.org/officeDocument/2006/relationships/image" Target="../media/image10.gif"/><Relationship Id="rId5" Type="http://schemas.openxmlformats.org/officeDocument/2006/relationships/image" Target="../media/image1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8.jpg"/><Relationship Id="rId6" Type="http://schemas.openxmlformats.org/officeDocument/2006/relationships/image" Target="../media/image3.jpg"/><Relationship Id="rId7" Type="http://schemas.openxmlformats.org/officeDocument/2006/relationships/image" Target="../media/image11.jpg"/><Relationship Id="rId8"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7" name="Shape 87"/>
        <p:cNvGrpSpPr/>
        <p:nvPr/>
      </p:nvGrpSpPr>
      <p:grpSpPr>
        <a:xfrm>
          <a:off x="0" y="0"/>
          <a:ext cx="0" cy="0"/>
          <a:chOff x="0" y="0"/>
          <a:chExt cx="0" cy="0"/>
        </a:xfrm>
      </p:grpSpPr>
      <p:sp>
        <p:nvSpPr>
          <p:cNvPr id="88" name="Google Shape;88;p13"/>
          <p:cNvSpPr txBox="1"/>
          <p:nvPr>
            <p:ph type="title"/>
          </p:nvPr>
        </p:nvSpPr>
        <p:spPr>
          <a:xfrm>
            <a:off x="-57300" y="289675"/>
            <a:ext cx="12306600" cy="260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SPAM SMS DETECTION </a:t>
            </a:r>
            <a:endParaRPr b="1" sz="4000">
              <a:solidFill>
                <a:schemeClr val="dk1"/>
              </a:solidFill>
              <a:latin typeface="Candara"/>
              <a:ea typeface="Candara"/>
              <a:cs typeface="Candara"/>
              <a:sym typeface="Candara"/>
            </a:endParaRPr>
          </a:p>
          <a:p>
            <a:pPr indent="0" lvl="0" marL="0" rtl="0" algn="ctr">
              <a:lnSpc>
                <a:spcPct val="10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MOBILE APPLICATION </a:t>
            </a:r>
            <a:br>
              <a:rPr b="1" lang="tr-TR" sz="3200" u="sng">
                <a:solidFill>
                  <a:schemeClr val="dk1"/>
                </a:solidFill>
                <a:latin typeface="Candara"/>
                <a:ea typeface="Candara"/>
                <a:cs typeface="Candara"/>
                <a:sym typeface="Candara"/>
              </a:rPr>
            </a:br>
            <a:br>
              <a:rPr b="1" lang="tr-TR" sz="3200" u="sng">
                <a:solidFill>
                  <a:schemeClr val="dk1"/>
                </a:solidFill>
                <a:latin typeface="Candara"/>
                <a:ea typeface="Candara"/>
                <a:cs typeface="Candara"/>
                <a:sym typeface="Candara"/>
              </a:rPr>
            </a:br>
            <a:endParaRPr b="1" sz="3200">
              <a:solidFill>
                <a:schemeClr val="dk1"/>
              </a:solidFill>
              <a:latin typeface="Candara"/>
              <a:ea typeface="Candara"/>
              <a:cs typeface="Candara"/>
              <a:sym typeface="Candara"/>
            </a:endParaRPr>
          </a:p>
        </p:txBody>
      </p:sp>
      <p:sp>
        <p:nvSpPr>
          <p:cNvPr id="89" name="Google Shape;89;p13"/>
          <p:cNvSpPr txBox="1"/>
          <p:nvPr/>
        </p:nvSpPr>
        <p:spPr>
          <a:xfrm>
            <a:off x="928200" y="2328125"/>
            <a:ext cx="10335600" cy="39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tr-TR" sz="2800" cap="none" strike="noStrike">
                <a:solidFill>
                  <a:schemeClr val="dk1"/>
                </a:solidFill>
                <a:latin typeface="Candara"/>
                <a:ea typeface="Candara"/>
                <a:cs typeface="Candara"/>
                <a:sym typeface="Candara"/>
              </a:rPr>
              <a:t>Students</a:t>
            </a:r>
            <a:endParaRPr b="1" i="0" sz="2800" cap="none" strike="noStrike">
              <a:solidFill>
                <a:schemeClr val="dk1"/>
              </a:solidFill>
              <a:latin typeface="Candara"/>
              <a:ea typeface="Candara"/>
              <a:cs typeface="Candara"/>
              <a:sym typeface="Candara"/>
            </a:endParaRPr>
          </a:p>
          <a:p>
            <a:pPr indent="0" lvl="0" marL="12700" marR="0" rtl="0" algn="l">
              <a:lnSpc>
                <a:spcPct val="100000"/>
              </a:lnSpc>
              <a:spcBef>
                <a:spcPts val="0"/>
              </a:spcBef>
              <a:spcAft>
                <a:spcPts val="0"/>
              </a:spcAft>
              <a:buNone/>
            </a:pPr>
            <a:r>
              <a:rPr lang="tr-TR" sz="2400">
                <a:solidFill>
                  <a:schemeClr val="dk1"/>
                </a:solidFill>
                <a:latin typeface="Candara"/>
                <a:ea typeface="Candara"/>
                <a:cs typeface="Candara"/>
                <a:sym typeface="Candara"/>
              </a:rPr>
              <a:t>Berkcan ÇELİK</a:t>
            </a:r>
            <a:r>
              <a:rPr b="0" i="0" lang="tr-TR" sz="2400" u="none" cap="none" strike="noStrike">
                <a:solidFill>
                  <a:schemeClr val="dk1"/>
                </a:solidFill>
                <a:latin typeface="Candara"/>
                <a:ea typeface="Candara"/>
                <a:cs typeface="Candara"/>
                <a:sym typeface="Candara"/>
              </a:rPr>
              <a:t> </a:t>
            </a:r>
            <a:endParaRPr b="0" i="0" sz="2400" u="none" cap="none" strike="noStrike">
              <a:solidFill>
                <a:schemeClr val="dk1"/>
              </a:solidFill>
              <a:latin typeface="Candara"/>
              <a:ea typeface="Candara"/>
              <a:cs typeface="Candara"/>
              <a:sym typeface="Candara"/>
            </a:endParaRPr>
          </a:p>
          <a:p>
            <a:pPr indent="0" lvl="0" marL="12700" marR="0" rtl="0" algn="l">
              <a:lnSpc>
                <a:spcPct val="100000"/>
              </a:lnSpc>
              <a:spcBef>
                <a:spcPts val="0"/>
              </a:spcBef>
              <a:spcAft>
                <a:spcPts val="0"/>
              </a:spcAft>
              <a:buNone/>
            </a:pPr>
            <a:r>
              <a:rPr lang="tr-TR" sz="2400">
                <a:solidFill>
                  <a:schemeClr val="dk1"/>
                </a:solidFill>
                <a:latin typeface="Candara"/>
                <a:ea typeface="Candara"/>
                <a:cs typeface="Candara"/>
                <a:sym typeface="Candara"/>
              </a:rPr>
              <a:t>Muazzez AYPEK</a:t>
            </a:r>
            <a:endParaRPr sz="2400">
              <a:solidFill>
                <a:schemeClr val="dk1"/>
              </a:solidFill>
              <a:latin typeface="Candara"/>
              <a:ea typeface="Candara"/>
              <a:cs typeface="Candara"/>
              <a:sym typeface="Candara"/>
            </a:endParaRPr>
          </a:p>
          <a:p>
            <a:pPr indent="0" lvl="0" marL="12700" marR="0" rtl="0" algn="l">
              <a:lnSpc>
                <a:spcPct val="100000"/>
              </a:lnSpc>
              <a:spcBef>
                <a:spcPts val="0"/>
              </a:spcBef>
              <a:spcAft>
                <a:spcPts val="0"/>
              </a:spcAft>
              <a:buNone/>
            </a:pPr>
            <a:r>
              <a:rPr lang="tr-TR" sz="2400">
                <a:solidFill>
                  <a:schemeClr val="dk1"/>
                </a:solidFill>
                <a:latin typeface="Candara"/>
                <a:ea typeface="Candara"/>
                <a:cs typeface="Candara"/>
                <a:sym typeface="Candara"/>
              </a:rPr>
              <a:t>Sarper SİNANOĞLU</a:t>
            </a:r>
            <a:endParaRPr sz="2400">
              <a:solidFill>
                <a:schemeClr val="dk1"/>
              </a:solidFill>
              <a:latin typeface="Candara"/>
              <a:ea typeface="Candara"/>
              <a:cs typeface="Candara"/>
              <a:sym typeface="Candara"/>
            </a:endParaRPr>
          </a:p>
          <a:p>
            <a:pPr indent="0" lvl="0" marL="12700" marR="0" rtl="0" algn="l">
              <a:lnSpc>
                <a:spcPct val="100000"/>
              </a:lnSpc>
              <a:spcBef>
                <a:spcPts val="0"/>
              </a:spcBef>
              <a:spcAft>
                <a:spcPts val="0"/>
              </a:spcAft>
              <a:buNone/>
            </a:pPr>
            <a:r>
              <a:rPr lang="tr-TR" sz="2400">
                <a:solidFill>
                  <a:schemeClr val="dk1"/>
                </a:solidFill>
                <a:latin typeface="Candara"/>
                <a:ea typeface="Candara"/>
                <a:cs typeface="Candara"/>
                <a:sym typeface="Candara"/>
              </a:rPr>
              <a:t>Emre GEDİKOĞLU</a:t>
            </a:r>
            <a:endParaRPr b="0" i="0" sz="1800" u="none" cap="none" strike="noStrike">
              <a:solidFill>
                <a:schemeClr val="dk1"/>
              </a:solidFill>
              <a:latin typeface="Candara"/>
              <a:ea typeface="Candara"/>
              <a:cs typeface="Candara"/>
              <a:sym typeface="Candara"/>
            </a:endParaRPr>
          </a:p>
          <a:p>
            <a:pPr indent="0" lvl="0" marL="4127500" marR="0" rtl="0" algn="l">
              <a:lnSpc>
                <a:spcPct val="100000"/>
              </a:lnSpc>
              <a:spcBef>
                <a:spcPts val="0"/>
              </a:spcBef>
              <a:spcAft>
                <a:spcPts val="0"/>
              </a:spcAft>
              <a:buNone/>
            </a:pPr>
            <a:r>
              <a:rPr b="1" i="0" lang="tr-TR" sz="2800" cap="none" strike="noStrike">
                <a:solidFill>
                  <a:schemeClr val="dk1"/>
                </a:solidFill>
                <a:latin typeface="Candara"/>
                <a:ea typeface="Candara"/>
                <a:cs typeface="Candara"/>
                <a:sym typeface="Candara"/>
              </a:rPr>
              <a:t>Advisor</a:t>
            </a:r>
            <a:endParaRPr b="0" i="0" sz="2400" cap="none" strike="noStrike">
              <a:solidFill>
                <a:schemeClr val="dk1"/>
              </a:solidFill>
              <a:latin typeface="Candara"/>
              <a:ea typeface="Candara"/>
              <a:cs typeface="Candara"/>
              <a:sym typeface="Candara"/>
            </a:endParaRPr>
          </a:p>
          <a:p>
            <a:pPr indent="0" lvl="0" marL="4127500" rtl="0" algn="l">
              <a:spcBef>
                <a:spcPts val="5"/>
              </a:spcBef>
              <a:spcAft>
                <a:spcPts val="0"/>
              </a:spcAft>
              <a:buClr>
                <a:schemeClr val="dk1"/>
              </a:buClr>
              <a:buFont typeface="Arial"/>
              <a:buNone/>
            </a:pPr>
            <a:r>
              <a:rPr lang="tr-TR" sz="2400">
                <a:solidFill>
                  <a:schemeClr val="dk1"/>
                </a:solidFill>
                <a:latin typeface="Candara"/>
                <a:ea typeface="Candara"/>
                <a:cs typeface="Candara"/>
                <a:sym typeface="Candara"/>
              </a:rPr>
              <a:t>Assistant Prof. </a:t>
            </a:r>
            <a:r>
              <a:rPr lang="tr-TR" sz="2400">
                <a:solidFill>
                  <a:schemeClr val="dk1"/>
                </a:solidFill>
                <a:latin typeface="Candara"/>
                <a:ea typeface="Candara"/>
                <a:cs typeface="Candara"/>
                <a:sym typeface="Candara"/>
              </a:rPr>
              <a:t>Dr. Instructor Roya CHOUPANI</a:t>
            </a:r>
            <a:endParaRPr/>
          </a:p>
          <a:p>
            <a:pPr indent="0" lvl="0" marL="4127500" marR="0" rtl="0" algn="l">
              <a:spcBef>
                <a:spcPts val="5"/>
              </a:spcBef>
              <a:spcAft>
                <a:spcPts val="0"/>
              </a:spcAft>
              <a:buNone/>
            </a:pPr>
            <a:r>
              <a:t/>
            </a:r>
            <a:endParaRPr b="1" i="0" sz="1800" u="none" cap="none" strike="noStrike">
              <a:solidFill>
                <a:schemeClr val="dk1"/>
              </a:solidFill>
              <a:latin typeface="Candara"/>
              <a:ea typeface="Candara"/>
              <a:cs typeface="Candara"/>
              <a:sym typeface="Candara"/>
            </a:endParaRPr>
          </a:p>
          <a:p>
            <a:pPr indent="0" lvl="0" marL="4127500" marR="0" rtl="0" algn="l">
              <a:spcBef>
                <a:spcPts val="5"/>
              </a:spcBef>
              <a:spcAft>
                <a:spcPts val="0"/>
              </a:spcAft>
              <a:buNone/>
            </a:pPr>
            <a:r>
              <a:rPr b="1" i="0" lang="tr-TR" sz="2800" cap="none" strike="noStrike">
                <a:solidFill>
                  <a:schemeClr val="dk1"/>
                </a:solidFill>
                <a:latin typeface="Candara"/>
                <a:ea typeface="Candara"/>
                <a:cs typeface="Candara"/>
                <a:sym typeface="Candara"/>
              </a:rPr>
              <a:t>Co-Advisor</a:t>
            </a:r>
            <a:endParaRPr b="0" i="0" sz="2800" cap="none" strike="noStrike">
              <a:solidFill>
                <a:schemeClr val="dk1"/>
              </a:solidFill>
              <a:latin typeface="Candara"/>
              <a:ea typeface="Candara"/>
              <a:cs typeface="Candara"/>
              <a:sym typeface="Candara"/>
            </a:endParaRPr>
          </a:p>
          <a:p>
            <a:pPr indent="0" lvl="0" marL="4127500" marR="0" rtl="0" algn="l">
              <a:lnSpc>
                <a:spcPct val="100000"/>
              </a:lnSpc>
              <a:spcBef>
                <a:spcPts val="5"/>
              </a:spcBef>
              <a:spcAft>
                <a:spcPts val="0"/>
              </a:spcAft>
              <a:buNone/>
            </a:pPr>
            <a:r>
              <a:rPr b="0" i="0" lang="tr-TR" sz="2400" u="none" cap="none" strike="noStrike">
                <a:solidFill>
                  <a:schemeClr val="dk1"/>
                </a:solidFill>
                <a:latin typeface="Candara"/>
                <a:ea typeface="Candara"/>
                <a:cs typeface="Candara"/>
                <a:sym typeface="Candara"/>
              </a:rPr>
              <a:t>Dr. Instructor </a:t>
            </a:r>
            <a:r>
              <a:rPr lang="tr-TR" sz="2400">
                <a:solidFill>
                  <a:schemeClr val="dk1"/>
                </a:solidFill>
                <a:latin typeface="Candara"/>
                <a:ea typeface="Candara"/>
                <a:cs typeface="Candara"/>
                <a:sym typeface="Candara"/>
              </a:rPr>
              <a:t>Faris Serdar TAŞEL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WHAT HAPPENS AFTER SPAM DETECTION?</a:t>
            </a:r>
            <a:endParaRPr b="1" sz="4000">
              <a:latin typeface="Candara"/>
              <a:ea typeface="Candara"/>
              <a:cs typeface="Candara"/>
              <a:sym typeface="Candara"/>
            </a:endParaRPr>
          </a:p>
        </p:txBody>
      </p:sp>
      <p:pic>
        <p:nvPicPr>
          <p:cNvPr id="152" name="Google Shape;152;p22"/>
          <p:cNvPicPr preferRelativeResize="0"/>
          <p:nvPr/>
        </p:nvPicPr>
        <p:blipFill>
          <a:blip r:embed="rId3">
            <a:alphaModFix/>
          </a:blip>
          <a:stretch>
            <a:fillRect/>
          </a:stretch>
        </p:blipFill>
        <p:spPr>
          <a:xfrm>
            <a:off x="576750" y="1485100"/>
            <a:ext cx="2993374" cy="2445800"/>
          </a:xfrm>
          <a:prstGeom prst="rect">
            <a:avLst/>
          </a:prstGeom>
          <a:noFill/>
          <a:ln>
            <a:noFill/>
          </a:ln>
        </p:spPr>
      </p:pic>
      <p:cxnSp>
        <p:nvCxnSpPr>
          <p:cNvPr id="153" name="Google Shape;153;p22"/>
          <p:cNvCxnSpPr>
            <a:stCxn id="152" idx="2"/>
            <a:endCxn id="154" idx="1"/>
          </p:cNvCxnSpPr>
          <p:nvPr/>
        </p:nvCxnSpPr>
        <p:spPr>
          <a:xfrm flipH="1" rot="-5400000">
            <a:off x="2765387" y="3238950"/>
            <a:ext cx="1104900" cy="2488800"/>
          </a:xfrm>
          <a:prstGeom prst="bentConnector2">
            <a:avLst/>
          </a:prstGeom>
          <a:noFill/>
          <a:ln cap="flat" cmpd="sng" w="38100">
            <a:solidFill>
              <a:srgbClr val="000000"/>
            </a:solidFill>
            <a:prstDash val="solid"/>
            <a:round/>
            <a:headEnd len="med" w="med" type="none"/>
            <a:tailEnd len="med" w="med" type="triangle"/>
          </a:ln>
        </p:spPr>
      </p:cxnSp>
      <p:pic>
        <p:nvPicPr>
          <p:cNvPr id="154" name="Google Shape;154;p22"/>
          <p:cNvPicPr preferRelativeResize="0"/>
          <p:nvPr/>
        </p:nvPicPr>
        <p:blipFill>
          <a:blip r:embed="rId4">
            <a:alphaModFix/>
          </a:blip>
          <a:stretch>
            <a:fillRect/>
          </a:stretch>
        </p:blipFill>
        <p:spPr>
          <a:xfrm>
            <a:off x="4562225" y="3812875"/>
            <a:ext cx="3261074" cy="2445800"/>
          </a:xfrm>
          <a:prstGeom prst="rect">
            <a:avLst/>
          </a:prstGeom>
          <a:noFill/>
          <a:ln>
            <a:noFill/>
          </a:ln>
        </p:spPr>
      </p:pic>
      <p:pic>
        <p:nvPicPr>
          <p:cNvPr id="155" name="Google Shape;155;p22"/>
          <p:cNvPicPr preferRelativeResize="0"/>
          <p:nvPr/>
        </p:nvPicPr>
        <p:blipFill>
          <a:blip r:embed="rId5">
            <a:alphaModFix/>
          </a:blip>
          <a:stretch>
            <a:fillRect/>
          </a:stretch>
        </p:blipFill>
        <p:spPr>
          <a:xfrm>
            <a:off x="8638800" y="1485100"/>
            <a:ext cx="2993375" cy="2445800"/>
          </a:xfrm>
          <a:prstGeom prst="rect">
            <a:avLst/>
          </a:prstGeom>
          <a:noFill/>
          <a:ln>
            <a:noFill/>
          </a:ln>
        </p:spPr>
      </p:pic>
      <p:cxnSp>
        <p:nvCxnSpPr>
          <p:cNvPr id="156" name="Google Shape;156;p22"/>
          <p:cNvCxnSpPr>
            <a:stCxn id="154" idx="3"/>
            <a:endCxn id="155" idx="2"/>
          </p:cNvCxnSpPr>
          <p:nvPr/>
        </p:nvCxnSpPr>
        <p:spPr>
          <a:xfrm flipH="1" rot="10800000">
            <a:off x="7823299" y="3930875"/>
            <a:ext cx="2312100" cy="1104900"/>
          </a:xfrm>
          <a:prstGeom prst="bentConnector2">
            <a:avLst/>
          </a:prstGeom>
          <a:noFill/>
          <a:ln cap="flat" cmpd="sng" w="38100">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tr-TR" sz="4000">
                <a:solidFill>
                  <a:schemeClr val="dk1"/>
                </a:solidFill>
                <a:latin typeface="Candara"/>
                <a:ea typeface="Candara"/>
                <a:cs typeface="Candara"/>
                <a:sym typeface="Candara"/>
              </a:rPr>
              <a:t>USER INTERFACE SKETCH</a:t>
            </a:r>
            <a:endParaRPr/>
          </a:p>
        </p:txBody>
      </p:sp>
      <p:pic>
        <p:nvPicPr>
          <p:cNvPr id="163" name="Google Shape;163;p23"/>
          <p:cNvPicPr preferRelativeResize="0"/>
          <p:nvPr/>
        </p:nvPicPr>
        <p:blipFill>
          <a:blip r:embed="rId3">
            <a:alphaModFix/>
          </a:blip>
          <a:stretch>
            <a:fillRect/>
          </a:stretch>
        </p:blipFill>
        <p:spPr>
          <a:xfrm>
            <a:off x="4816998" y="1450375"/>
            <a:ext cx="2558025" cy="4865751"/>
          </a:xfrm>
          <a:prstGeom prst="rect">
            <a:avLst/>
          </a:prstGeom>
          <a:noFill/>
          <a:ln>
            <a:noFill/>
          </a:ln>
        </p:spPr>
      </p:pic>
      <p:pic>
        <p:nvPicPr>
          <p:cNvPr id="164" name="Google Shape;164;p23"/>
          <p:cNvPicPr preferRelativeResize="0"/>
          <p:nvPr/>
        </p:nvPicPr>
        <p:blipFill>
          <a:blip r:embed="rId4">
            <a:alphaModFix/>
          </a:blip>
          <a:stretch>
            <a:fillRect/>
          </a:stretch>
        </p:blipFill>
        <p:spPr>
          <a:xfrm>
            <a:off x="4872887" y="1551409"/>
            <a:ext cx="2446250" cy="4663691"/>
          </a:xfrm>
          <a:prstGeom prst="rect">
            <a:avLst/>
          </a:prstGeom>
          <a:noFill/>
          <a:ln>
            <a:noFill/>
          </a:ln>
        </p:spPr>
      </p:pic>
      <p:pic>
        <p:nvPicPr>
          <p:cNvPr id="165" name="Google Shape;165;p23"/>
          <p:cNvPicPr preferRelativeResize="0"/>
          <p:nvPr/>
        </p:nvPicPr>
        <p:blipFill>
          <a:blip r:embed="rId5">
            <a:alphaModFix/>
          </a:blip>
          <a:stretch>
            <a:fillRect/>
          </a:stretch>
        </p:blipFill>
        <p:spPr>
          <a:xfrm>
            <a:off x="4816988" y="1522200"/>
            <a:ext cx="2558025" cy="4722088"/>
          </a:xfrm>
          <a:prstGeom prst="rect">
            <a:avLst/>
          </a:prstGeom>
          <a:noFill/>
          <a:ln>
            <a:noFill/>
          </a:ln>
        </p:spPr>
      </p:pic>
      <p:pic>
        <p:nvPicPr>
          <p:cNvPr id="166" name="Google Shape;166;p23"/>
          <p:cNvPicPr preferRelativeResize="0"/>
          <p:nvPr/>
        </p:nvPicPr>
        <p:blipFill>
          <a:blip r:embed="rId6">
            <a:alphaModFix/>
          </a:blip>
          <a:stretch>
            <a:fillRect/>
          </a:stretch>
        </p:blipFill>
        <p:spPr>
          <a:xfrm>
            <a:off x="4817000" y="1436612"/>
            <a:ext cx="2558025" cy="4893264"/>
          </a:xfrm>
          <a:prstGeom prst="rect">
            <a:avLst/>
          </a:prstGeom>
          <a:noFill/>
          <a:ln>
            <a:noFill/>
          </a:ln>
        </p:spPr>
      </p:pic>
      <p:pic>
        <p:nvPicPr>
          <p:cNvPr id="167" name="Google Shape;167;p23"/>
          <p:cNvPicPr preferRelativeResize="0"/>
          <p:nvPr/>
        </p:nvPicPr>
        <p:blipFill>
          <a:blip r:embed="rId7">
            <a:alphaModFix/>
          </a:blip>
          <a:stretch>
            <a:fillRect/>
          </a:stretch>
        </p:blipFill>
        <p:spPr>
          <a:xfrm>
            <a:off x="4753113" y="1439062"/>
            <a:ext cx="2685750" cy="5124350"/>
          </a:xfrm>
          <a:prstGeom prst="rect">
            <a:avLst/>
          </a:prstGeom>
          <a:noFill/>
          <a:ln>
            <a:noFill/>
          </a:ln>
        </p:spPr>
      </p:pic>
      <p:pic>
        <p:nvPicPr>
          <p:cNvPr id="168" name="Google Shape;168;p23"/>
          <p:cNvPicPr preferRelativeResize="0"/>
          <p:nvPr/>
        </p:nvPicPr>
        <p:blipFill>
          <a:blip r:embed="rId8">
            <a:alphaModFix/>
          </a:blip>
          <a:stretch>
            <a:fillRect/>
          </a:stretch>
        </p:blipFill>
        <p:spPr>
          <a:xfrm>
            <a:off x="4737487" y="1396350"/>
            <a:ext cx="2717070" cy="5209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CONCLUSION</a:t>
            </a:r>
            <a:endParaRPr b="1" sz="4000">
              <a:solidFill>
                <a:schemeClr val="dk1"/>
              </a:solidFill>
              <a:latin typeface="Candara"/>
              <a:ea typeface="Candara"/>
              <a:cs typeface="Candara"/>
              <a:sym typeface="Candara"/>
            </a:endParaRPr>
          </a:p>
        </p:txBody>
      </p:sp>
      <p:sp>
        <p:nvSpPr>
          <p:cNvPr id="174" name="Google Shape;17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Candara"/>
              <a:buChar char="❖"/>
            </a:pPr>
            <a:r>
              <a:rPr lang="tr-TR">
                <a:solidFill>
                  <a:schemeClr val="dk1"/>
                </a:solidFill>
                <a:latin typeface="Candara"/>
                <a:ea typeface="Candara"/>
                <a:cs typeface="Candara"/>
                <a:sym typeface="Candara"/>
              </a:rPr>
              <a:t>Spam SMS detection proves to be a significant topic for the telecommunication world in the modern day.</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Candara"/>
              <a:buChar char="❖"/>
            </a:pPr>
            <a:r>
              <a:rPr lang="tr-TR">
                <a:solidFill>
                  <a:schemeClr val="dk1"/>
                </a:solidFill>
                <a:latin typeface="Candara"/>
                <a:ea typeface="Candara"/>
                <a:cs typeface="Candara"/>
                <a:sym typeface="Candara"/>
              </a:rPr>
              <a:t>With this project, we aim to efficiently utilize machine learning for the spam detection task.</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Candara"/>
              <a:buChar char="❖"/>
            </a:pPr>
            <a:r>
              <a:rPr lang="tr-TR">
                <a:solidFill>
                  <a:schemeClr val="dk1"/>
                </a:solidFill>
                <a:latin typeface="Candara"/>
                <a:ea typeface="Candara"/>
                <a:cs typeface="Candara"/>
                <a:sym typeface="Candara"/>
              </a:rPr>
              <a:t>Our project is still under development...</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50800" lvl="0" marL="22860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9" name="Shape 179"/>
        <p:cNvGrpSpPr/>
        <p:nvPr/>
      </p:nvGrpSpPr>
      <p:grpSpPr>
        <a:xfrm>
          <a:off x="0" y="0"/>
          <a:ext cx="0" cy="0"/>
          <a:chOff x="0" y="0"/>
          <a:chExt cx="0" cy="0"/>
        </a:xfrm>
      </p:grpSpPr>
      <p:sp>
        <p:nvSpPr>
          <p:cNvPr id="180" name="Google Shape;180;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2" name="Google Shape;182;p25"/>
          <p:cNvPicPr preferRelativeResize="0"/>
          <p:nvPr/>
        </p:nvPicPr>
        <p:blipFill>
          <a:blip r:embed="rId3">
            <a:alphaModFix/>
          </a:blip>
          <a:stretch>
            <a:fillRect/>
          </a:stretch>
        </p:blipFill>
        <p:spPr>
          <a:xfrm>
            <a:off x="3267075" y="1128713"/>
            <a:ext cx="5657850" cy="4600575"/>
          </a:xfrm>
          <a:prstGeom prst="rect">
            <a:avLst/>
          </a:prstGeom>
          <a:noFill/>
          <a:ln>
            <a:noFill/>
          </a:ln>
        </p:spPr>
      </p:pic>
      <p:pic>
        <p:nvPicPr>
          <p:cNvPr id="183" name="Google Shape;183;p25"/>
          <p:cNvPicPr preferRelativeResize="0"/>
          <p:nvPr/>
        </p:nvPicPr>
        <p:blipFill>
          <a:blip r:embed="rId4">
            <a:alphaModFix/>
          </a:blip>
          <a:stretch>
            <a:fillRect/>
          </a:stretch>
        </p:blipFill>
        <p:spPr>
          <a:xfrm>
            <a:off x="4123675" y="2405025"/>
            <a:ext cx="3927051" cy="1570850"/>
          </a:xfrm>
          <a:prstGeom prst="rect">
            <a:avLst/>
          </a:prstGeom>
          <a:noFill/>
          <a:ln>
            <a:noFill/>
          </a:ln>
        </p:spPr>
      </p:pic>
      <p:pic>
        <p:nvPicPr>
          <p:cNvPr id="184" name="Google Shape;184;p25"/>
          <p:cNvPicPr preferRelativeResize="0"/>
          <p:nvPr/>
        </p:nvPicPr>
        <p:blipFill>
          <a:blip r:embed="rId5">
            <a:alphaModFix/>
          </a:blip>
          <a:stretch>
            <a:fillRect/>
          </a:stretch>
        </p:blipFill>
        <p:spPr>
          <a:xfrm>
            <a:off x="5898350" y="3463275"/>
            <a:ext cx="1225700" cy="107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457200" lvl="0" marL="0" rtl="0" algn="l">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CONTENTS</a:t>
            </a:r>
            <a:endParaRPr sz="40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96" name="Google Shape;96;p14"/>
          <p:cNvSpPr txBox="1"/>
          <p:nvPr>
            <p:ph idx="4294967295" type="body"/>
          </p:nvPr>
        </p:nvSpPr>
        <p:spPr>
          <a:xfrm>
            <a:off x="838200" y="1603925"/>
            <a:ext cx="10515600" cy="4351200"/>
          </a:xfrm>
          <a:prstGeom prst="rect">
            <a:avLst/>
          </a:prstGeom>
          <a:noFill/>
          <a:ln>
            <a:noFill/>
          </a:ln>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The Widespread Use of Text (SMS) Messaging</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What is SMS Spam?</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Why Spam SMS Detection is Necessary</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Previous Similar Work</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Objective</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Model &amp; Methodologies</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Technologies</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What Happens After Spam Detection?</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User Interface Sketch</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Conclusion</a:t>
            </a:r>
            <a:endParaRPr>
              <a:solidFill>
                <a:schemeClr val="dk1"/>
              </a:solidFill>
              <a:latin typeface="Candara"/>
              <a:ea typeface="Candara"/>
              <a:cs typeface="Candara"/>
              <a:sym typeface="Candara"/>
            </a:endParaRPr>
          </a:p>
          <a:p>
            <a:pPr indent="-50800" lvl="0" marL="68580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397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THE WIDESPREAD USE OF TEXT (SMS) MESSAGING</a:t>
            </a:r>
            <a:endParaRPr sz="4000">
              <a:solidFill>
                <a:schemeClr val="dk1"/>
              </a:solidFill>
            </a:endParaRPr>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Billions of mobile phone users send trillions of text messages daily.</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The annual worldwide SMS traffic had risen to over 6.8 trillion all over the world at the end of 2010.</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Although the use of real-time messaging applications has a tendency to surpass the preference of SMS usage nowadays, communication via SMS is still widely used throughout the world. </a:t>
            </a:r>
            <a:endParaRPr>
              <a:solidFill>
                <a:schemeClr val="dk1"/>
              </a:solidFill>
              <a:latin typeface="Candara"/>
              <a:ea typeface="Candara"/>
              <a:cs typeface="Candara"/>
              <a:sym typeface="Candara"/>
            </a:endParaRPr>
          </a:p>
          <a:p>
            <a:pPr indent="-50800" lvl="0" marL="228600" rtl="0" algn="l">
              <a:lnSpc>
                <a:spcPct val="90000"/>
              </a:lnSpc>
              <a:spcBef>
                <a:spcPts val="1000"/>
              </a:spcBef>
              <a:spcAft>
                <a:spcPts val="0"/>
              </a:spcAft>
              <a:buClr>
                <a:schemeClr val="lt1"/>
              </a:buClr>
              <a:buSzPts val="2800"/>
              <a:buNone/>
            </a:pPr>
            <a:r>
              <a:t/>
            </a:r>
            <a:endParaRPr/>
          </a:p>
        </p:txBody>
      </p:sp>
      <p:sp>
        <p:nvSpPr>
          <p:cNvPr id="103" name="Google Shape;103;p15"/>
          <p:cNvSpPr txBox="1"/>
          <p:nvPr/>
        </p:nvSpPr>
        <p:spPr>
          <a:xfrm>
            <a:off x="3158977" y="6417699"/>
            <a:ext cx="1288736" cy="215893"/>
          </a:xfrm>
          <a:prstGeom prst="rect">
            <a:avLst/>
          </a:prstGeom>
          <a:noFill/>
          <a:ln>
            <a:noFill/>
          </a:ln>
        </p:spPr>
        <p:txBody>
          <a:bodyPr anchorCtr="0" anchor="t" bIns="0" lIns="0" spcFirstLastPara="1" rIns="0" wrap="square" tIns="0">
            <a:noAutofit/>
          </a:bodyPr>
          <a:lstStyle/>
          <a:p>
            <a:pPr indent="0" lvl="0" marL="12700" marR="0" rtl="0" algn="l">
              <a:lnSpc>
                <a:spcPct val="58125"/>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b="1" sz="4000">
              <a:solidFill>
                <a:schemeClr val="dk1"/>
              </a:solidFill>
              <a:latin typeface="Candara"/>
              <a:ea typeface="Candara"/>
              <a:cs typeface="Candara"/>
              <a:sym typeface="Candara"/>
            </a:endParaRPr>
          </a:p>
          <a:p>
            <a:pPr indent="0" lvl="0" marL="0" rtl="0" algn="ctr">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WHAT IS SMS SPAM?</a:t>
            </a:r>
            <a:endParaRPr sz="4000">
              <a:solidFill>
                <a:schemeClr val="dk1"/>
              </a:solidFill>
            </a:endParaRPr>
          </a:p>
          <a:p>
            <a:pPr indent="0" lvl="0" marL="0" rtl="0" algn="l">
              <a:spcBef>
                <a:spcPts val="0"/>
              </a:spcBef>
              <a:spcAft>
                <a:spcPts val="0"/>
              </a:spcAft>
              <a:buNone/>
            </a:pPr>
            <a:r>
              <a:t/>
            </a:r>
            <a:endParaRPr/>
          </a:p>
        </p:txBody>
      </p:sp>
      <p:sp>
        <p:nvSpPr>
          <p:cNvPr id="110" name="Google Shape;110;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Any SMS that is irrelevant with respect to our interests, opposes a threat to us and our well being, or consumes our time can be regarded as a spam SMS.</a:t>
            </a:r>
            <a:endParaRPr>
              <a:solidFill>
                <a:schemeClr val="dk1"/>
              </a:solidFill>
              <a:latin typeface="Candara"/>
              <a:ea typeface="Candara"/>
              <a:cs typeface="Candara"/>
              <a:sym typeface="Candara"/>
            </a:endParaRPr>
          </a:p>
        </p:txBody>
      </p:sp>
      <p:pic>
        <p:nvPicPr>
          <p:cNvPr id="111" name="Google Shape;111;p16"/>
          <p:cNvPicPr preferRelativeResize="0"/>
          <p:nvPr/>
        </p:nvPicPr>
        <p:blipFill>
          <a:blip r:embed="rId3">
            <a:alphaModFix/>
          </a:blip>
          <a:stretch>
            <a:fillRect/>
          </a:stretch>
        </p:blipFill>
        <p:spPr>
          <a:xfrm>
            <a:off x="4728837" y="3635925"/>
            <a:ext cx="2734326" cy="2734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tr-TR" sz="4000">
                <a:solidFill>
                  <a:schemeClr val="dk1"/>
                </a:solidFill>
                <a:latin typeface="Candara"/>
                <a:ea typeface="Candara"/>
                <a:cs typeface="Candara"/>
                <a:sym typeface="Candara"/>
              </a:rPr>
              <a:t>WHY SPAM SMS DETECTION IS NECESSARY</a:t>
            </a:r>
            <a:endParaRPr/>
          </a:p>
        </p:txBody>
      </p:sp>
      <p:sp>
        <p:nvSpPr>
          <p:cNvPr id="118" name="Google Shape;118;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Spam SMS detection serves</a:t>
            </a:r>
            <a:r>
              <a:rPr lang="tr-TR">
                <a:solidFill>
                  <a:schemeClr val="dk1"/>
                </a:solidFill>
                <a:latin typeface="Candara"/>
                <a:ea typeface="Candara"/>
                <a:cs typeface="Candara"/>
                <a:sym typeface="Candara"/>
              </a:rPr>
              <a:t> as a defense wall against the security and privacy issues of the SMS environment and provides a much more relevant and understandable SMS inbox to mobile phone users. </a:t>
            </a:r>
            <a:endParaRPr>
              <a:solidFill>
                <a:schemeClr val="dk1"/>
              </a:solidFill>
              <a:latin typeface="Candara"/>
              <a:ea typeface="Candara"/>
              <a:cs typeface="Candara"/>
              <a:sym typeface="Candara"/>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PREVIOUS </a:t>
            </a:r>
            <a:r>
              <a:rPr b="1" lang="tr-TR" sz="4000">
                <a:solidFill>
                  <a:schemeClr val="dk1"/>
                </a:solidFill>
                <a:latin typeface="Candara"/>
                <a:ea typeface="Candara"/>
                <a:cs typeface="Candara"/>
                <a:sym typeface="Candara"/>
              </a:rPr>
              <a:t>SIMILAR WORK</a:t>
            </a:r>
            <a:endParaRPr b="1" sz="4000">
              <a:solidFill>
                <a:schemeClr val="dk1"/>
              </a:solidFill>
              <a:latin typeface="Candara"/>
              <a:ea typeface="Candara"/>
              <a:cs typeface="Candara"/>
              <a:sym typeface="Candara"/>
            </a:endParaRPr>
          </a:p>
        </p:txBody>
      </p:sp>
      <p:sp>
        <p:nvSpPr>
          <p:cNvPr id="124" name="Google Shape;12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6195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During the course of our literature research, we came upon mobile applications that are designed for the purpose of spam SMS detection. However, they perform filtering and detection just by telephone number or keywords, which are entered manually by the user. </a:t>
            </a:r>
            <a:endParaRPr>
              <a:solidFill>
                <a:schemeClr val="dk1"/>
              </a:solidFill>
              <a:latin typeface="Candara"/>
              <a:ea typeface="Candara"/>
              <a:cs typeface="Candara"/>
              <a:sym typeface="Candara"/>
            </a:endParaRPr>
          </a:p>
          <a:p>
            <a:pPr indent="0" lvl="0" marL="457200" rtl="0" algn="l">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OBJECTIVE</a:t>
            </a:r>
            <a:endParaRPr b="1" sz="4000">
              <a:solidFill>
                <a:schemeClr val="dk1"/>
              </a:solidFill>
              <a:latin typeface="Candara"/>
              <a:ea typeface="Candara"/>
              <a:cs typeface="Candara"/>
              <a:sym typeface="Candara"/>
            </a:endParaRPr>
          </a:p>
        </p:txBody>
      </p:sp>
      <p:sp>
        <p:nvSpPr>
          <p:cNvPr id="130" name="Google Shape;13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914400" marR="5080" rtl="0" algn="l">
              <a:lnSpc>
                <a:spcPct val="100000"/>
              </a:lnSpc>
              <a:spcBef>
                <a:spcPts val="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The goal of our project is to detect and filter SMS spam.</a:t>
            </a:r>
            <a:endParaRPr>
              <a:solidFill>
                <a:schemeClr val="dk1"/>
              </a:solidFill>
              <a:latin typeface="Candara"/>
              <a:ea typeface="Candara"/>
              <a:cs typeface="Candara"/>
              <a:sym typeface="Candara"/>
            </a:endParaRPr>
          </a:p>
          <a:p>
            <a:pPr indent="0" lvl="0" marL="228600" marR="5080" rtl="0" algn="l">
              <a:lnSpc>
                <a:spcPct val="100000"/>
              </a:lnSpc>
              <a:spcBef>
                <a:spcPts val="0"/>
              </a:spcBef>
              <a:spcAft>
                <a:spcPts val="0"/>
              </a:spcAft>
              <a:buNone/>
            </a:pPr>
            <a:r>
              <a:t/>
            </a:r>
            <a:endParaRPr>
              <a:solidFill>
                <a:schemeClr val="dk1"/>
              </a:solidFill>
              <a:latin typeface="Candara"/>
              <a:ea typeface="Candara"/>
              <a:cs typeface="Candara"/>
              <a:sym typeface="Candara"/>
            </a:endParaRPr>
          </a:p>
          <a:p>
            <a:pPr indent="-342900" lvl="0" marL="914400" marR="5080" rtl="0" algn="l">
              <a:lnSpc>
                <a:spcPct val="100000"/>
              </a:lnSpc>
              <a:spcBef>
                <a:spcPts val="10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By doing so, we will provide a safe, legitimate and clearly comprehendable SMS inbox.</a:t>
            </a:r>
            <a:endParaRPr>
              <a:solidFill>
                <a:schemeClr val="dk1"/>
              </a:solidFill>
              <a:latin typeface="Candara"/>
              <a:ea typeface="Candara"/>
              <a:cs typeface="Candara"/>
              <a:sym typeface="Candara"/>
            </a:endParaRPr>
          </a:p>
          <a:p>
            <a:pPr indent="0" lvl="0" marL="0" marR="5080" rtl="0" algn="l">
              <a:lnSpc>
                <a:spcPct val="100000"/>
              </a:lnSpc>
              <a:spcBef>
                <a:spcPts val="100"/>
              </a:spcBef>
              <a:spcAft>
                <a:spcPts val="0"/>
              </a:spcAft>
              <a:buNone/>
            </a:pPr>
            <a:r>
              <a:t/>
            </a:r>
            <a:endParaRPr>
              <a:solidFill>
                <a:schemeClr val="dk1"/>
              </a:solidFill>
              <a:latin typeface="Candara"/>
              <a:ea typeface="Candara"/>
              <a:cs typeface="Candara"/>
              <a:sym typeface="Candara"/>
            </a:endParaRPr>
          </a:p>
        </p:txBody>
      </p:sp>
      <p:pic>
        <p:nvPicPr>
          <p:cNvPr id="131" name="Google Shape;131;p19"/>
          <p:cNvPicPr preferRelativeResize="0"/>
          <p:nvPr/>
        </p:nvPicPr>
        <p:blipFill>
          <a:blip r:embed="rId3">
            <a:alphaModFix/>
          </a:blip>
          <a:stretch>
            <a:fillRect/>
          </a:stretch>
        </p:blipFill>
        <p:spPr>
          <a:xfrm>
            <a:off x="3211550" y="3993774"/>
            <a:ext cx="5768901" cy="197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1915050" y="895675"/>
            <a:ext cx="8361899" cy="5416226"/>
          </a:xfrm>
          <a:prstGeom prst="rect">
            <a:avLst/>
          </a:prstGeom>
          <a:noFill/>
          <a:ln>
            <a:noFill/>
          </a:ln>
        </p:spPr>
      </p:pic>
      <p:sp>
        <p:nvSpPr>
          <p:cNvPr id="137" name="Google Shape;137;p20"/>
          <p:cNvSpPr txBox="1"/>
          <p:nvPr>
            <p:ph idx="4294967295" type="title"/>
          </p:nvPr>
        </p:nvSpPr>
        <p:spPr>
          <a:xfrm>
            <a:off x="838200" y="-12007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MODEL &amp; METHODOLOGIES</a:t>
            </a:r>
            <a:endParaRPr b="1" sz="4000">
              <a:solidFill>
                <a:schemeClr val="dk1"/>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ndara"/>
              <a:buNone/>
            </a:pPr>
            <a:r>
              <a:rPr b="1" lang="tr-TR" sz="4000">
                <a:solidFill>
                  <a:schemeClr val="dk1"/>
                </a:solidFill>
                <a:latin typeface="Candara"/>
                <a:ea typeface="Candara"/>
                <a:cs typeface="Candara"/>
                <a:sym typeface="Candara"/>
              </a:rPr>
              <a:t>TECHNOLOGIES</a:t>
            </a:r>
            <a:endParaRPr b="1">
              <a:solidFill>
                <a:schemeClr val="dk1"/>
              </a:solidFill>
              <a:latin typeface="Candara"/>
              <a:ea typeface="Candara"/>
              <a:cs typeface="Candara"/>
              <a:sym typeface="Candara"/>
            </a:endParaRPr>
          </a:p>
        </p:txBody>
      </p:sp>
      <p:sp>
        <p:nvSpPr>
          <p:cNvPr id="143" name="Google Shape;143;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571500" marR="5080" rtl="0" algn="l">
              <a:lnSpc>
                <a:spcPct val="100000"/>
              </a:lnSpc>
              <a:spcBef>
                <a:spcPts val="0"/>
              </a:spcBef>
              <a:spcAft>
                <a:spcPts val="0"/>
              </a:spcAft>
              <a:buClr>
                <a:srgbClr val="FF0000"/>
              </a:buClr>
              <a:buSzPts val="2100"/>
              <a:buChar char="❖"/>
            </a:pPr>
            <a:r>
              <a:rPr lang="tr-TR">
                <a:solidFill>
                  <a:schemeClr val="dk1"/>
                </a:solidFill>
                <a:latin typeface="Candara"/>
                <a:ea typeface="Candara"/>
                <a:cs typeface="Candara"/>
                <a:sym typeface="Candara"/>
              </a:rPr>
              <a:t>We will use many technologies:</a:t>
            </a:r>
            <a:endParaRPr/>
          </a:p>
          <a:p>
            <a:pPr indent="-342900" lvl="0" marL="914400" marR="5080" rtl="0" algn="l">
              <a:lnSpc>
                <a:spcPct val="100000"/>
              </a:lnSpc>
              <a:spcBef>
                <a:spcPts val="10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Python</a:t>
            </a:r>
            <a:endParaRPr>
              <a:solidFill>
                <a:schemeClr val="dk1"/>
              </a:solidFill>
              <a:latin typeface="Candara"/>
              <a:ea typeface="Candara"/>
              <a:cs typeface="Candara"/>
              <a:sym typeface="Candara"/>
            </a:endParaRPr>
          </a:p>
          <a:p>
            <a:pPr indent="-342900" lvl="0" marL="914400" marR="5080" rtl="0" algn="l">
              <a:lnSpc>
                <a:spcPct val="100000"/>
              </a:lnSpc>
              <a:spcBef>
                <a:spcPts val="10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React Native</a:t>
            </a:r>
            <a:endParaRPr>
              <a:solidFill>
                <a:schemeClr val="dk1"/>
              </a:solidFill>
              <a:latin typeface="Candara"/>
              <a:ea typeface="Candara"/>
              <a:cs typeface="Candara"/>
              <a:sym typeface="Candara"/>
            </a:endParaRPr>
          </a:p>
          <a:p>
            <a:pPr indent="-342900" lvl="0" marL="914400" marR="5080" rtl="0" algn="l">
              <a:lnSpc>
                <a:spcPct val="100000"/>
              </a:lnSpc>
              <a:spcBef>
                <a:spcPts val="100"/>
              </a:spcBef>
              <a:spcAft>
                <a:spcPts val="0"/>
              </a:spcAft>
              <a:buClr>
                <a:srgbClr val="FF0000"/>
              </a:buClr>
              <a:buSzPts val="2100"/>
              <a:buFont typeface="Noto Sans Symbols"/>
              <a:buChar char="●"/>
            </a:pPr>
            <a:r>
              <a:rPr lang="tr-TR">
                <a:solidFill>
                  <a:schemeClr val="dk1"/>
                </a:solidFill>
                <a:latin typeface="Candara"/>
                <a:ea typeface="Candara"/>
                <a:cs typeface="Candara"/>
                <a:sym typeface="Candara"/>
              </a:rPr>
              <a:t>MySQL</a:t>
            </a:r>
            <a:endParaRPr>
              <a:solidFill>
                <a:schemeClr val="dk1"/>
              </a:solidFill>
              <a:latin typeface="Candara"/>
              <a:ea typeface="Candara"/>
              <a:cs typeface="Candara"/>
              <a:sym typeface="Candara"/>
            </a:endParaRPr>
          </a:p>
          <a:p>
            <a:pPr indent="-50800" lvl="0" marL="228600" rtl="0" algn="l">
              <a:lnSpc>
                <a:spcPct val="90000"/>
              </a:lnSpc>
              <a:spcBef>
                <a:spcPts val="1000"/>
              </a:spcBef>
              <a:spcAft>
                <a:spcPts val="0"/>
              </a:spcAft>
              <a:buClr>
                <a:schemeClr val="lt1"/>
              </a:buClr>
              <a:buSzPts val="2800"/>
              <a:buNone/>
            </a:pPr>
            <a:r>
              <a:t/>
            </a:r>
            <a:endParaRPr/>
          </a:p>
        </p:txBody>
      </p:sp>
      <p:pic>
        <p:nvPicPr>
          <p:cNvPr id="144" name="Google Shape;144;p21"/>
          <p:cNvPicPr preferRelativeResize="0"/>
          <p:nvPr/>
        </p:nvPicPr>
        <p:blipFill rotWithShape="1">
          <a:blip r:embed="rId3">
            <a:alphaModFix/>
          </a:blip>
          <a:srcRect b="0" l="0" r="0" t="0"/>
          <a:stretch/>
        </p:blipFill>
        <p:spPr>
          <a:xfrm>
            <a:off x="7426389" y="2573995"/>
            <a:ext cx="1853836" cy="956270"/>
          </a:xfrm>
          <a:prstGeom prst="rect">
            <a:avLst/>
          </a:prstGeom>
          <a:noFill/>
          <a:ln>
            <a:noFill/>
          </a:ln>
          <a:effectLst>
            <a:outerShdw blurRad="292100" rotWithShape="0" algn="tl" dir="2700000" dist="139700">
              <a:srgbClr val="333333">
                <a:alpha val="64705"/>
              </a:srgbClr>
            </a:outerShdw>
          </a:effectLst>
        </p:spPr>
      </p:pic>
      <p:pic>
        <p:nvPicPr>
          <p:cNvPr id="145" name="Google Shape;145;p21"/>
          <p:cNvPicPr preferRelativeResize="0"/>
          <p:nvPr/>
        </p:nvPicPr>
        <p:blipFill rotWithShape="1">
          <a:blip r:embed="rId4">
            <a:alphaModFix/>
          </a:blip>
          <a:srcRect b="0" l="0" r="0" t="0"/>
          <a:stretch/>
        </p:blipFill>
        <p:spPr>
          <a:xfrm>
            <a:off x="8908612" y="3790078"/>
            <a:ext cx="1712594" cy="1712594"/>
          </a:xfrm>
          <a:prstGeom prst="rect">
            <a:avLst/>
          </a:prstGeom>
          <a:noFill/>
          <a:ln>
            <a:noFill/>
          </a:ln>
          <a:effectLst>
            <a:outerShdw blurRad="292100" rotWithShape="0" algn="tl" dir="2700000" dist="139700">
              <a:srgbClr val="333333">
                <a:alpha val="64705"/>
              </a:srgbClr>
            </a:outerShdw>
          </a:effectLst>
        </p:spPr>
      </p:pic>
      <p:pic>
        <p:nvPicPr>
          <p:cNvPr id="146" name="Google Shape;146;p21"/>
          <p:cNvPicPr preferRelativeResize="0"/>
          <p:nvPr/>
        </p:nvPicPr>
        <p:blipFill>
          <a:blip r:embed="rId5">
            <a:alphaModFix/>
          </a:blip>
          <a:stretch>
            <a:fillRect/>
          </a:stretch>
        </p:blipFill>
        <p:spPr>
          <a:xfrm>
            <a:off x="6002475" y="4124997"/>
            <a:ext cx="1853826" cy="1042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eması">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