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119350" cy="2138362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6" d="100"/>
          <a:sy n="36" d="100"/>
        </p:scale>
        <p:origin x="2122" y="-1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DEC2AB6A-8000-4FCC-819C-38937A1CE3AE}" type="datetimeFigureOut">
              <a:rPr lang="en-US" smtClean="0"/>
              <a:t>6/11/2021</a:t>
            </a:fld>
            <a:endParaRPr lang="en-US"/>
          </a:p>
        </p:txBody>
      </p:sp>
      <p:sp>
        <p:nvSpPr>
          <p:cNvPr id="4" name="Slide Image Placeholder 3"/>
          <p:cNvSpPr>
            <a:spLocks noGrp="1" noRot="1" noChangeAspect="1"/>
          </p:cNvSpPr>
          <p:nvPr>
            <p:ph type="sldImg" idx="2"/>
          </p:nvPr>
        </p:nvSpPr>
        <p:spPr>
          <a:xfrm>
            <a:off x="2686050" y="1257300"/>
            <a:ext cx="24003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9CDD11F-6EA9-4667-9A6E-6E06380BEF0A}" type="slidenum">
              <a:rPr lang="en-US" smtClean="0"/>
              <a:t>‹#›</a:t>
            </a:fld>
            <a:endParaRPr lang="en-US"/>
          </a:p>
        </p:txBody>
      </p:sp>
    </p:spTree>
    <p:extLst>
      <p:ext uri="{BB962C8B-B14F-4D97-AF65-F5344CB8AC3E}">
        <p14:creationId xmlns:p14="http://schemas.microsoft.com/office/powerpoint/2010/main" val="1817303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CDD11F-6EA9-4667-9A6E-6E06380BEF0A}" type="slidenum">
              <a:rPr lang="en-US" smtClean="0"/>
              <a:t>1</a:t>
            </a:fld>
            <a:endParaRPr lang="en-US"/>
          </a:p>
        </p:txBody>
      </p:sp>
    </p:spTree>
    <p:extLst>
      <p:ext uri="{BB962C8B-B14F-4D97-AF65-F5344CB8AC3E}">
        <p14:creationId xmlns:p14="http://schemas.microsoft.com/office/powerpoint/2010/main" val="63572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en-US" sz="3600" b="1" dirty="0">
                <a:solidFill>
                  <a:srgbClr val="C5000B"/>
                </a:solidFill>
                <a:latin typeface="Ubuntu"/>
              </a:rPr>
              <a:t>A PLATFORM FOR MUSIC </a:t>
            </a:r>
          </a:p>
          <a:p>
            <a:pPr algn="ctr"/>
            <a:r>
              <a:rPr lang="en-US" sz="3600" b="1" dirty="0">
                <a:solidFill>
                  <a:srgbClr val="C5000B"/>
                </a:solidFill>
                <a:latin typeface="Ubuntu"/>
              </a:rPr>
              <a:t>BOOK AND MOVIE RECOMMENDATIONS</a:t>
            </a:r>
            <a:endParaRPr dirty="0"/>
          </a:p>
          <a:p>
            <a:pPr algn="ctr"/>
            <a:r>
              <a:rPr lang="en-US" sz="3000" dirty="0">
                <a:latin typeface="Ubuntu"/>
              </a:rPr>
              <a:t>Pelinsu Serimer – </a:t>
            </a:r>
            <a:r>
              <a:rPr lang="en-US" sz="3000" dirty="0" err="1">
                <a:latin typeface="Ubuntu"/>
              </a:rPr>
              <a:t>Ege</a:t>
            </a:r>
            <a:r>
              <a:rPr lang="en-US" sz="3000" dirty="0">
                <a:latin typeface="Ubuntu"/>
              </a:rPr>
              <a:t> </a:t>
            </a:r>
            <a:r>
              <a:rPr lang="en-US" sz="3000" dirty="0" err="1">
                <a:latin typeface="Ubuntu"/>
              </a:rPr>
              <a:t>Varolgüneş</a:t>
            </a:r>
            <a:endParaRPr lang="en-US" sz="3000" dirty="0">
              <a:latin typeface="Ubuntu"/>
            </a:endParaRPr>
          </a:p>
          <a:p>
            <a:pPr algn="ctr"/>
            <a:r>
              <a:rPr lang="en-US" sz="3000" dirty="0" err="1">
                <a:latin typeface="Ubuntu"/>
              </a:rPr>
              <a:t>Enzel</a:t>
            </a:r>
            <a:r>
              <a:rPr lang="en-US" sz="3000" dirty="0">
                <a:latin typeface="Ubuntu"/>
              </a:rPr>
              <a:t> </a:t>
            </a:r>
            <a:r>
              <a:rPr lang="en-US" sz="3000" dirty="0" err="1">
                <a:latin typeface="Ubuntu"/>
              </a:rPr>
              <a:t>Ege</a:t>
            </a:r>
            <a:r>
              <a:rPr lang="en-US" sz="3000" dirty="0">
                <a:latin typeface="Ubuntu"/>
              </a:rPr>
              <a:t> </a:t>
            </a:r>
            <a:r>
              <a:rPr lang="en-US" sz="3000" dirty="0" err="1">
                <a:latin typeface="Ubuntu"/>
              </a:rPr>
              <a:t>Sarı</a:t>
            </a:r>
            <a:r>
              <a:rPr lang="en-US" sz="3000" dirty="0">
                <a:latin typeface="Ubuntu"/>
              </a:rPr>
              <a:t> – </a:t>
            </a:r>
            <a:r>
              <a:rPr lang="en-US" sz="3000" dirty="0" err="1">
                <a:latin typeface="Ubuntu"/>
              </a:rPr>
              <a:t>Yaren</a:t>
            </a:r>
            <a:r>
              <a:rPr lang="en-US" sz="3000" dirty="0">
                <a:latin typeface="Ubuntu"/>
              </a:rPr>
              <a:t> </a:t>
            </a:r>
            <a:r>
              <a:rPr lang="en-US" sz="3000" dirty="0" err="1">
                <a:latin typeface="Ubuntu"/>
              </a:rPr>
              <a:t>İpek</a:t>
            </a:r>
            <a:endParaRPr sz="3000" dirty="0">
              <a:latin typeface="Ubuntu"/>
            </a:endParaRPr>
          </a:p>
          <a:p>
            <a:pPr algn="ctr"/>
            <a:r>
              <a:rPr lang="en-US" sz="3000" dirty="0">
                <a:latin typeface="Ubuntu"/>
              </a:rPr>
              <a:t>Advisor: Dr. </a:t>
            </a:r>
            <a:r>
              <a:rPr lang="en-US" sz="3000" dirty="0" err="1">
                <a:latin typeface="Ubuntu"/>
              </a:rPr>
              <a:t>Abdül</a:t>
            </a:r>
            <a:r>
              <a:rPr lang="en-US" sz="3000" dirty="0">
                <a:latin typeface="Ubuntu"/>
              </a:rPr>
              <a:t> Kadir </a:t>
            </a:r>
            <a:r>
              <a:rPr lang="en-US" sz="3000" dirty="0" err="1">
                <a:latin typeface="Ubuntu"/>
              </a:rPr>
              <a:t>Görür</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3"/>
          <a:stretch>
            <a:fillRect/>
          </a:stretch>
        </p:blipFill>
        <p:spPr>
          <a:xfrm>
            <a:off x="576000" y="576000"/>
            <a:ext cx="2160000" cy="2160000"/>
          </a:xfrm>
          <a:prstGeom prst="rect">
            <a:avLst/>
          </a:prstGeom>
        </p:spPr>
      </p:pic>
      <p:pic>
        <p:nvPicPr>
          <p:cNvPr id="39" name="Picture 38"/>
          <p:cNvPicPr/>
          <p:nvPr/>
        </p:nvPicPr>
        <p:blipFill>
          <a:blip r:embed="rId4"/>
          <a:stretch>
            <a:fillRect/>
          </a:stretch>
        </p:blipFill>
        <p:spPr>
          <a:xfrm>
            <a:off x="12384000" y="576000"/>
            <a:ext cx="2160000" cy="2160000"/>
          </a:xfrm>
          <a:prstGeom prst="rect">
            <a:avLst/>
          </a:prstGeom>
        </p:spPr>
      </p:pic>
      <p:sp>
        <p:nvSpPr>
          <p:cNvPr id="40" name="CustomShape 2"/>
          <p:cNvSpPr/>
          <p:nvPr/>
        </p:nvSpPr>
        <p:spPr>
          <a:xfrm>
            <a:off x="360000" y="3959999"/>
            <a:ext cx="4572000" cy="3709441"/>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p>
          <a:p>
            <a:pPr algn="ctr"/>
            <a:endParaRPr sz="500" dirty="0"/>
          </a:p>
          <a:p>
            <a:pPr algn="just"/>
            <a:r>
              <a:rPr lang="en-US" b="0" i="0" dirty="0">
                <a:solidFill>
                  <a:srgbClr val="24292E"/>
                </a:solidFill>
                <a:effectLst/>
                <a:latin typeface="-apple-system"/>
              </a:rPr>
              <a:t>Several modern recommender systems are developed to help users to devote more time to themselves by proposing relevant suggestions in the requested context. This project is designed with the aim of improving present recommender systems, by bringing multiple recommender systems which focus on different areas together in one platform. </a:t>
            </a:r>
          </a:p>
          <a:p>
            <a:pPr algn="just"/>
            <a:endParaRPr lang="en-US" dirty="0">
              <a:solidFill>
                <a:srgbClr val="24292E"/>
              </a:solidFill>
              <a:latin typeface="-apple-system"/>
            </a:endParaRPr>
          </a:p>
          <a:p>
            <a:pPr algn="just"/>
            <a:r>
              <a:rPr lang="en-US" dirty="0">
                <a:solidFill>
                  <a:srgbClr val="24292E"/>
                </a:solidFill>
                <a:latin typeface="-apple-system"/>
              </a:rPr>
              <a:t>Keywords: Software development, web application, recommender system</a:t>
            </a:r>
          </a:p>
        </p:txBody>
      </p:sp>
      <p:sp>
        <p:nvSpPr>
          <p:cNvPr id="41" name="CustomShape 3"/>
          <p:cNvSpPr/>
          <p:nvPr/>
        </p:nvSpPr>
        <p:spPr>
          <a:xfrm>
            <a:off x="5249718" y="3959998"/>
            <a:ext cx="4676743" cy="3709441"/>
          </a:xfrm>
          <a:prstGeom prst="rect">
            <a:avLst/>
          </a:prstGeom>
          <a:solidFill>
            <a:srgbClr val="E6E6E6"/>
          </a:solidFill>
          <a:ln>
            <a:solidFill>
              <a:srgbClr val="C5000B"/>
            </a:solidFill>
          </a:ln>
        </p:spPr>
      </p:sp>
      <p:sp>
        <p:nvSpPr>
          <p:cNvPr id="42" name="CustomShape 4"/>
          <p:cNvSpPr/>
          <p:nvPr/>
        </p:nvSpPr>
        <p:spPr>
          <a:xfrm>
            <a:off x="360000" y="8280392"/>
            <a:ext cx="4572000" cy="398104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endParaRPr dirty="0"/>
          </a:p>
          <a:p>
            <a:pPr algn="just"/>
            <a:r>
              <a:rPr lang="en-US" b="0" i="0" dirty="0">
                <a:solidFill>
                  <a:srgbClr val="24292E"/>
                </a:solidFill>
                <a:effectLst/>
                <a:latin typeface="-apple-system"/>
              </a:rPr>
              <a:t>Since the recommender systems are in demand and gained importance through the industries, performance and time also became important. Currently, the users can get recommendations for books, movies and music from different platforms; which makes it hard for users to get fast suggestions. </a:t>
            </a:r>
            <a:r>
              <a:rPr lang="en-US" dirty="0">
                <a:solidFill>
                  <a:srgbClr val="000000"/>
                </a:solidFill>
                <a:latin typeface="Ubuntu"/>
              </a:rPr>
              <a:t>Using our recommendation platform, users will save the time spent to achieve recommendations to themselves. </a:t>
            </a:r>
            <a:endParaRPr lang="en-US" dirty="0"/>
          </a:p>
        </p:txBody>
      </p:sp>
      <p:sp>
        <p:nvSpPr>
          <p:cNvPr id="43" name="CustomShape 5"/>
          <p:cNvSpPr/>
          <p:nvPr/>
        </p:nvSpPr>
        <p:spPr>
          <a:xfrm>
            <a:off x="360000" y="12867026"/>
            <a:ext cx="4572000" cy="420156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endParaRPr dirty="0"/>
          </a:p>
          <a:p>
            <a:pPr algn="just"/>
            <a:r>
              <a:rPr lang="en-US" b="0" i="0" dirty="0">
                <a:solidFill>
                  <a:srgbClr val="24292E"/>
                </a:solidFill>
                <a:effectLst/>
                <a:latin typeface="-apple-system"/>
              </a:rPr>
              <a:t>The </a:t>
            </a:r>
            <a:r>
              <a:rPr lang="en-US" b="0" i="0" dirty="0" err="1">
                <a:solidFill>
                  <a:srgbClr val="24292E"/>
                </a:solidFill>
                <a:effectLst/>
                <a:latin typeface="-apple-system"/>
              </a:rPr>
              <a:t>QuiRec</a:t>
            </a:r>
            <a:r>
              <a:rPr lang="en-US" b="0" i="0" dirty="0">
                <a:solidFill>
                  <a:srgbClr val="24292E"/>
                </a:solidFill>
                <a:effectLst/>
                <a:latin typeface="-apple-system"/>
              </a:rPr>
              <a:t> project is a single recommendation platform developed as a web application for recommending music, books and movies to it's users according to their preferences and feedbacks. By combining these three components of recommendations, the time spent to achieve recommendations will be deducted significantly, compared to getting those recommendations from three different platforms and three different algorithms.</a:t>
            </a:r>
            <a:endParaRPr lang="en-US" dirty="0"/>
          </a:p>
        </p:txBody>
      </p:sp>
      <p:sp>
        <p:nvSpPr>
          <p:cNvPr id="45" name="CustomShape 7"/>
          <p:cNvSpPr/>
          <p:nvPr/>
        </p:nvSpPr>
        <p:spPr>
          <a:xfrm>
            <a:off x="10188000" y="8280392"/>
            <a:ext cx="4572000" cy="4056242"/>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endParaRPr dirty="0"/>
          </a:p>
          <a:p>
            <a:pPr algn="just"/>
            <a:r>
              <a:rPr lang="en-US" b="0" i="0" dirty="0">
                <a:solidFill>
                  <a:srgbClr val="24292E"/>
                </a:solidFill>
                <a:effectLst/>
                <a:latin typeface="-apple-system"/>
              </a:rPr>
              <a:t>The popularization of different types of web services leads the recommender system concept to become popular and varied. Diverseness of the items that </a:t>
            </a:r>
            <a:r>
              <a:rPr lang="en-US" b="0" i="0" dirty="0" err="1">
                <a:solidFill>
                  <a:srgbClr val="24292E"/>
                </a:solidFill>
                <a:effectLst/>
                <a:latin typeface="-apple-system"/>
              </a:rPr>
              <a:t>QuiRec</a:t>
            </a:r>
            <a:r>
              <a:rPr lang="en-US" b="0" i="0" dirty="0">
                <a:solidFill>
                  <a:srgbClr val="24292E"/>
                </a:solidFill>
                <a:effectLst/>
                <a:latin typeface="-apple-system"/>
              </a:rPr>
              <a:t> presents will not only offer variety to the options proposed to the users, but also reduce the item searching period required by the users to find the right option. With the develope</a:t>
            </a:r>
            <a:r>
              <a:rPr lang="en-US" dirty="0">
                <a:solidFill>
                  <a:srgbClr val="24292E"/>
                </a:solidFill>
                <a:latin typeface="-apple-system"/>
              </a:rPr>
              <a:t>d application</a:t>
            </a:r>
            <a:r>
              <a:rPr lang="en-US" b="0" i="0" dirty="0">
                <a:solidFill>
                  <a:srgbClr val="24292E"/>
                </a:solidFill>
                <a:effectLst/>
                <a:latin typeface="-apple-system"/>
              </a:rPr>
              <a:t>, it is expected that the platform will be more appealing to users having different requests in context.</a:t>
            </a:r>
            <a:endParaRPr dirty="0"/>
          </a:p>
        </p:txBody>
      </p:sp>
      <p:sp>
        <p:nvSpPr>
          <p:cNvPr id="46" name="CustomShape 8"/>
          <p:cNvSpPr/>
          <p:nvPr/>
        </p:nvSpPr>
        <p:spPr>
          <a:xfrm>
            <a:off x="10188000" y="12867027"/>
            <a:ext cx="4572000" cy="285551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dirty="0">
                <a:solidFill>
                  <a:srgbClr val="24292E"/>
                </a:solidFill>
                <a:latin typeface="-apple-system"/>
              </a:rPr>
              <a:t>We would like to thank our advisor Dr. </a:t>
            </a:r>
            <a:r>
              <a:rPr lang="en-US" dirty="0" err="1">
                <a:solidFill>
                  <a:srgbClr val="24292E"/>
                </a:solidFill>
                <a:latin typeface="-apple-system"/>
              </a:rPr>
              <a:t>Abdül</a:t>
            </a:r>
            <a:r>
              <a:rPr lang="en-US" dirty="0">
                <a:solidFill>
                  <a:srgbClr val="24292E"/>
                </a:solidFill>
                <a:latin typeface="-apple-system"/>
              </a:rPr>
              <a:t> Kadir </a:t>
            </a:r>
            <a:r>
              <a:rPr lang="en-US" dirty="0" err="1">
                <a:solidFill>
                  <a:srgbClr val="24292E"/>
                </a:solidFill>
                <a:latin typeface="-apple-system"/>
              </a:rPr>
              <a:t>Görür</a:t>
            </a:r>
            <a:r>
              <a:rPr lang="en-US" dirty="0">
                <a:solidFill>
                  <a:srgbClr val="24292E"/>
                </a:solidFill>
                <a:latin typeface="-apple-system"/>
              </a:rPr>
              <a:t> for his acceptance of the group and the project, and substantial guidance through this project.</a:t>
            </a:r>
            <a:endParaRPr dirty="0">
              <a:solidFill>
                <a:srgbClr val="24292E"/>
              </a:solidFill>
              <a:latin typeface="-apple-system"/>
            </a:endParaRPr>
          </a:p>
        </p:txBody>
      </p:sp>
      <p:sp>
        <p:nvSpPr>
          <p:cNvPr id="47" name="CustomShape 9"/>
          <p:cNvSpPr/>
          <p:nvPr/>
        </p:nvSpPr>
        <p:spPr>
          <a:xfrm>
            <a:off x="10207715" y="15870703"/>
            <a:ext cx="4572000" cy="5152922"/>
          </a:xfrm>
          <a:prstGeom prst="rect">
            <a:avLst/>
          </a:prstGeom>
          <a:solidFill>
            <a:srgbClr val="E6E6E6"/>
          </a:solidFill>
          <a:ln>
            <a:solidFill>
              <a:srgbClr val="C5000B"/>
            </a:solidFill>
          </a:ln>
        </p:spPr>
      </p:sp>
      <p:sp>
        <p:nvSpPr>
          <p:cNvPr id="50" name="CustomShape 10"/>
          <p:cNvSpPr/>
          <p:nvPr/>
        </p:nvSpPr>
        <p:spPr>
          <a:xfrm>
            <a:off x="5273675" y="12867026"/>
            <a:ext cx="4572000" cy="8156599"/>
          </a:xfrm>
          <a:prstGeom prst="rect">
            <a:avLst/>
          </a:prstGeom>
          <a:solidFill>
            <a:srgbClr val="E6E6E6"/>
          </a:solidFill>
          <a:ln>
            <a:solidFill>
              <a:srgbClr val="C5000B"/>
            </a:solidFill>
          </a:ln>
        </p:spPr>
      </p:sp>
      <p:sp>
        <p:nvSpPr>
          <p:cNvPr id="51" name="CustomShape 11"/>
          <p:cNvSpPr/>
          <p:nvPr/>
        </p:nvSpPr>
        <p:spPr>
          <a:xfrm>
            <a:off x="10187352" y="3967200"/>
            <a:ext cx="4572000" cy="3702239"/>
          </a:xfrm>
          <a:prstGeom prst="rect">
            <a:avLst/>
          </a:prstGeom>
          <a:solidFill>
            <a:srgbClr val="E6E6E6"/>
          </a:solidFill>
          <a:ln>
            <a:solidFill>
              <a:srgbClr val="C5000B"/>
            </a:solidFill>
          </a:ln>
        </p:spPr>
      </p:sp>
      <p:sp>
        <p:nvSpPr>
          <p:cNvPr id="92" name="TextShape 52"/>
          <p:cNvSpPr txBox="1"/>
          <p:nvPr/>
        </p:nvSpPr>
        <p:spPr>
          <a:xfrm>
            <a:off x="6074421" y="7235183"/>
            <a:ext cx="2585520" cy="373680"/>
          </a:xfrm>
          <a:prstGeom prst="rect">
            <a:avLst/>
          </a:prstGeom>
        </p:spPr>
        <p:txBody>
          <a:bodyPr wrap="none" lIns="90000" tIns="45000" rIns="90000" bIns="45000"/>
          <a:lstStyle/>
          <a:p>
            <a:r>
              <a:rPr lang="en-US" sz="2000" b="1" dirty="0">
                <a:solidFill>
                  <a:srgbClr val="C5000B"/>
                </a:solidFill>
              </a:rPr>
              <a:t>Figure 2 – Class Diagram</a:t>
            </a:r>
            <a:endParaRPr dirty="0"/>
          </a:p>
        </p:txBody>
      </p:sp>
      <p:sp>
        <p:nvSpPr>
          <p:cNvPr id="93" name="TextShape 53"/>
          <p:cNvSpPr txBox="1"/>
          <p:nvPr/>
        </p:nvSpPr>
        <p:spPr>
          <a:xfrm>
            <a:off x="10888003" y="7203042"/>
            <a:ext cx="3529080" cy="373680"/>
          </a:xfrm>
          <a:prstGeom prst="rect">
            <a:avLst/>
          </a:prstGeom>
        </p:spPr>
        <p:txBody>
          <a:bodyPr wrap="none" lIns="90000" tIns="45000" rIns="90000" bIns="45000"/>
          <a:lstStyle/>
          <a:p>
            <a:r>
              <a:rPr lang="en-US" sz="2000" b="1" dirty="0">
                <a:solidFill>
                  <a:srgbClr val="C5000B"/>
                </a:solidFill>
              </a:rPr>
              <a:t>Figure 5 – Finished Product</a:t>
            </a:r>
            <a:endParaRPr dirty="0"/>
          </a:p>
        </p:txBody>
      </p:sp>
      <p:pic>
        <p:nvPicPr>
          <p:cNvPr id="5" name="Picture 4">
            <a:extLst>
              <a:ext uri="{FF2B5EF4-FFF2-40B4-BE49-F238E27FC236}">
                <a16:creationId xmlns:a16="http://schemas.microsoft.com/office/drawing/2014/main" id="{12F850A6-9995-4019-B746-09E82ED6BB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8916" y="4041599"/>
            <a:ext cx="4575906" cy="310554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37AFC01-8A40-4271-8F9D-B8B8A48BB2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5002" y="13200634"/>
            <a:ext cx="2119748" cy="2521906"/>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D12C0B8E-11C9-4B5C-B6FA-317E200C57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6259" y="13200634"/>
            <a:ext cx="2248447" cy="2521906"/>
          </a:xfrm>
          <a:prstGeom prst="rect">
            <a:avLst/>
          </a:prstGeom>
        </p:spPr>
      </p:pic>
      <p:sp>
        <p:nvSpPr>
          <p:cNvPr id="120" name="TextShape 52">
            <a:extLst>
              <a:ext uri="{FF2B5EF4-FFF2-40B4-BE49-F238E27FC236}">
                <a16:creationId xmlns:a16="http://schemas.microsoft.com/office/drawing/2014/main" id="{029C0F99-DCCD-4272-97A9-59F789507880}"/>
              </a:ext>
            </a:extLst>
          </p:cNvPr>
          <p:cNvSpPr txBox="1"/>
          <p:nvPr/>
        </p:nvSpPr>
        <p:spPr>
          <a:xfrm>
            <a:off x="5859306" y="20537375"/>
            <a:ext cx="2585520" cy="373680"/>
          </a:xfrm>
          <a:prstGeom prst="rect">
            <a:avLst/>
          </a:prstGeom>
        </p:spPr>
        <p:txBody>
          <a:bodyPr wrap="none" lIns="90000" tIns="45000" rIns="90000" bIns="45000"/>
          <a:lstStyle/>
          <a:p>
            <a:r>
              <a:rPr lang="en-US" sz="2000" b="1" dirty="0">
                <a:solidFill>
                  <a:srgbClr val="C5000B"/>
                </a:solidFill>
              </a:rPr>
              <a:t>Figure 4 – Finished Product</a:t>
            </a:r>
            <a:endParaRPr dirty="0"/>
          </a:p>
        </p:txBody>
      </p:sp>
      <p:pic>
        <p:nvPicPr>
          <p:cNvPr id="13" name="Picture 12" descr="Graphical user interface, website&#10;&#10;Description automatically generated">
            <a:extLst>
              <a:ext uri="{FF2B5EF4-FFF2-40B4-BE49-F238E27FC236}">
                <a16:creationId xmlns:a16="http://schemas.microsoft.com/office/drawing/2014/main" id="{B9A25116-15D0-4A5A-9D0A-46F02CA5B9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22778" y="4191280"/>
            <a:ext cx="3848242" cy="2919046"/>
          </a:xfrm>
          <a:prstGeom prst="rect">
            <a:avLst/>
          </a:prstGeom>
        </p:spPr>
      </p:pic>
      <p:sp>
        <p:nvSpPr>
          <p:cNvPr id="123" name="CustomShape 6">
            <a:extLst>
              <a:ext uri="{FF2B5EF4-FFF2-40B4-BE49-F238E27FC236}">
                <a16:creationId xmlns:a16="http://schemas.microsoft.com/office/drawing/2014/main" id="{E0551E0F-B52C-40D2-8F9B-D7EE08125459}"/>
              </a:ext>
            </a:extLst>
          </p:cNvPr>
          <p:cNvSpPr/>
          <p:nvPr/>
        </p:nvSpPr>
        <p:spPr>
          <a:xfrm>
            <a:off x="359350" y="17680856"/>
            <a:ext cx="4572000" cy="3349440"/>
          </a:xfrm>
          <a:prstGeom prst="rect">
            <a:avLst/>
          </a:prstGeom>
          <a:solidFill>
            <a:srgbClr val="E6E6E6"/>
          </a:solidFill>
          <a:ln>
            <a:solidFill>
              <a:srgbClr val="C5000B"/>
            </a:solidFill>
          </a:ln>
        </p:spPr>
        <p:txBody>
          <a:bodyPr lIns="90000" tIns="45000" rIns="90000" bIns="45000"/>
          <a:lstStyle/>
          <a:p>
            <a:pPr algn="ctr"/>
            <a:endParaRPr dirty="0"/>
          </a:p>
        </p:txBody>
      </p:sp>
      <p:pic>
        <p:nvPicPr>
          <p:cNvPr id="124" name="Resim 2" descr="metin içeren bir resim&#10;&#10;Açıklama otomatik olarak oluşturuldu">
            <a:extLst>
              <a:ext uri="{FF2B5EF4-FFF2-40B4-BE49-F238E27FC236}">
                <a16:creationId xmlns:a16="http://schemas.microsoft.com/office/drawing/2014/main" id="{E65B7D2E-D831-4477-A141-F0EB899F417B}"/>
              </a:ext>
            </a:extLst>
          </p:cNvPr>
          <p:cNvPicPr>
            <a:picLocks noChangeAspect="1"/>
          </p:cNvPicPr>
          <p:nvPr/>
        </p:nvPicPr>
        <p:blipFill>
          <a:blip r:embed="rId9"/>
          <a:stretch>
            <a:fillRect/>
          </a:stretch>
        </p:blipFill>
        <p:spPr>
          <a:xfrm>
            <a:off x="819105" y="18235355"/>
            <a:ext cx="3833790" cy="1586325"/>
          </a:xfrm>
          <a:prstGeom prst="rect">
            <a:avLst/>
          </a:prstGeom>
        </p:spPr>
      </p:pic>
      <p:sp>
        <p:nvSpPr>
          <p:cNvPr id="125" name="TextShape 52">
            <a:extLst>
              <a:ext uri="{FF2B5EF4-FFF2-40B4-BE49-F238E27FC236}">
                <a16:creationId xmlns:a16="http://schemas.microsoft.com/office/drawing/2014/main" id="{A2DDDB81-9B8E-4C22-9E2B-C0F41E9352FE}"/>
              </a:ext>
            </a:extLst>
          </p:cNvPr>
          <p:cNvSpPr txBox="1"/>
          <p:nvPr/>
        </p:nvSpPr>
        <p:spPr>
          <a:xfrm>
            <a:off x="1236311" y="20433945"/>
            <a:ext cx="2585520" cy="373680"/>
          </a:xfrm>
          <a:prstGeom prst="rect">
            <a:avLst/>
          </a:prstGeom>
        </p:spPr>
        <p:txBody>
          <a:bodyPr wrap="none" lIns="90000" tIns="45000" rIns="90000" bIns="45000"/>
          <a:lstStyle/>
          <a:p>
            <a:r>
              <a:rPr lang="en-US" sz="2000" b="1" dirty="0">
                <a:solidFill>
                  <a:srgbClr val="C5000B"/>
                </a:solidFill>
              </a:rPr>
              <a:t>Figure 1 – Project Logo</a:t>
            </a:r>
            <a:endParaRPr dirty="0"/>
          </a:p>
        </p:txBody>
      </p:sp>
      <p:sp>
        <p:nvSpPr>
          <p:cNvPr id="126" name="CustomShape 3">
            <a:extLst>
              <a:ext uri="{FF2B5EF4-FFF2-40B4-BE49-F238E27FC236}">
                <a16:creationId xmlns:a16="http://schemas.microsoft.com/office/drawing/2014/main" id="{E468CDE1-5EC9-4F20-8A3A-5DF172CD8D96}"/>
              </a:ext>
            </a:extLst>
          </p:cNvPr>
          <p:cNvSpPr/>
          <p:nvPr/>
        </p:nvSpPr>
        <p:spPr>
          <a:xfrm>
            <a:off x="5249718" y="8280393"/>
            <a:ext cx="4572000" cy="4068274"/>
          </a:xfrm>
          <a:prstGeom prst="rect">
            <a:avLst/>
          </a:prstGeom>
          <a:solidFill>
            <a:srgbClr val="E6E6E6"/>
          </a:solidFill>
          <a:ln>
            <a:solidFill>
              <a:srgbClr val="C5000B"/>
            </a:solidFill>
          </a:ln>
        </p:spPr>
      </p:sp>
      <p:pic>
        <p:nvPicPr>
          <p:cNvPr id="127" name="Picture 126">
            <a:extLst>
              <a:ext uri="{FF2B5EF4-FFF2-40B4-BE49-F238E27FC236}">
                <a16:creationId xmlns:a16="http://schemas.microsoft.com/office/drawing/2014/main" id="{238A01F9-4413-40D0-ABA8-85E5821384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78737" y="8543818"/>
            <a:ext cx="2313962" cy="3205476"/>
          </a:xfrm>
          <a:prstGeom prst="rect">
            <a:avLst/>
          </a:prstGeom>
        </p:spPr>
      </p:pic>
      <p:sp>
        <p:nvSpPr>
          <p:cNvPr id="128" name="TextShape 18">
            <a:extLst>
              <a:ext uri="{FF2B5EF4-FFF2-40B4-BE49-F238E27FC236}">
                <a16:creationId xmlns:a16="http://schemas.microsoft.com/office/drawing/2014/main" id="{920278A2-B088-4EA2-A4FB-FF8D1CE5162B}"/>
              </a:ext>
            </a:extLst>
          </p:cNvPr>
          <p:cNvSpPr txBox="1"/>
          <p:nvPr/>
        </p:nvSpPr>
        <p:spPr>
          <a:xfrm>
            <a:off x="6089346" y="11902576"/>
            <a:ext cx="2355480" cy="346320"/>
          </a:xfrm>
          <a:prstGeom prst="rect">
            <a:avLst/>
          </a:prstGeom>
        </p:spPr>
        <p:txBody>
          <a:bodyPr wrap="none" lIns="90000" tIns="45000" rIns="90000" bIns="45000"/>
          <a:lstStyle/>
          <a:p>
            <a:r>
              <a:rPr lang="en-US" b="1" dirty="0">
                <a:solidFill>
                  <a:srgbClr val="C5000B"/>
                </a:solidFill>
              </a:rPr>
              <a:t>Figure 3 – Activity Diagram</a:t>
            </a:r>
            <a:endParaRPr dirty="0"/>
          </a:p>
        </p:txBody>
      </p:sp>
      <p:pic>
        <p:nvPicPr>
          <p:cNvPr id="17" name="Picture 16" descr="Text&#10;&#10;Description automatically generated">
            <a:extLst>
              <a:ext uri="{FF2B5EF4-FFF2-40B4-BE49-F238E27FC236}">
                <a16:creationId xmlns:a16="http://schemas.microsoft.com/office/drawing/2014/main" id="{70B92D5A-00CB-4EB0-957E-1C63FB92EA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3546" y="15851515"/>
            <a:ext cx="2119748" cy="4582430"/>
          </a:xfrm>
          <a:prstGeom prst="rect">
            <a:avLst/>
          </a:prstGeom>
        </p:spPr>
      </p:pic>
      <p:pic>
        <p:nvPicPr>
          <p:cNvPr id="21" name="Picture 20" descr="A picture containing text, different, several&#10;&#10;Description automatically generated">
            <a:extLst>
              <a:ext uri="{FF2B5EF4-FFF2-40B4-BE49-F238E27FC236}">
                <a16:creationId xmlns:a16="http://schemas.microsoft.com/office/drawing/2014/main" id="{C567C624-5918-4AF3-B143-AB18646984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04750" y="15871079"/>
            <a:ext cx="2309956" cy="4562866"/>
          </a:xfrm>
          <a:prstGeom prst="rect">
            <a:avLst/>
          </a:prstGeom>
        </p:spPr>
      </p:pic>
      <p:pic>
        <p:nvPicPr>
          <p:cNvPr id="23" name="Picture 22" descr="A person with a beard&#10;&#10;Description automatically generated with low confidence">
            <a:extLst>
              <a:ext uri="{FF2B5EF4-FFF2-40B4-BE49-F238E27FC236}">
                <a16:creationId xmlns:a16="http://schemas.microsoft.com/office/drawing/2014/main" id="{6B970649-771B-4C59-B22D-6A410DAD9E5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9336" y="18325171"/>
            <a:ext cx="1474664" cy="1989749"/>
          </a:xfrm>
          <a:prstGeom prst="rect">
            <a:avLst/>
          </a:prstGeom>
        </p:spPr>
      </p:pic>
      <p:pic>
        <p:nvPicPr>
          <p:cNvPr id="25" name="Picture 24" descr="A picture containing outdoor, person, ground&#10;&#10;Description automatically generated">
            <a:extLst>
              <a:ext uri="{FF2B5EF4-FFF2-40B4-BE49-F238E27FC236}">
                <a16:creationId xmlns:a16="http://schemas.microsoft.com/office/drawing/2014/main" id="{3B4B833D-28D9-4969-AA0F-C2EB65AE145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384000" y="18352666"/>
            <a:ext cx="1472029" cy="1962254"/>
          </a:xfrm>
          <a:prstGeom prst="rect">
            <a:avLst/>
          </a:prstGeom>
        </p:spPr>
      </p:pic>
      <p:pic>
        <p:nvPicPr>
          <p:cNvPr id="29" name="Picture 28" descr="A person smiling for the camera&#10;&#10;Description automatically generated with medium confidence">
            <a:extLst>
              <a:ext uri="{FF2B5EF4-FFF2-40B4-BE49-F238E27FC236}">
                <a16:creationId xmlns:a16="http://schemas.microsoft.com/office/drawing/2014/main" id="{12115070-9F6C-4B39-9712-B5E104F7D08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88002" y="16078354"/>
            <a:ext cx="1495997" cy="2274312"/>
          </a:xfrm>
          <a:prstGeom prst="rect">
            <a:avLst/>
          </a:prstGeom>
        </p:spPr>
      </p:pic>
      <p:sp>
        <p:nvSpPr>
          <p:cNvPr id="136" name="TextShape 52">
            <a:extLst>
              <a:ext uri="{FF2B5EF4-FFF2-40B4-BE49-F238E27FC236}">
                <a16:creationId xmlns:a16="http://schemas.microsoft.com/office/drawing/2014/main" id="{18082773-FDE4-4775-A55B-486CA4F98546}"/>
              </a:ext>
            </a:extLst>
          </p:cNvPr>
          <p:cNvSpPr txBox="1"/>
          <p:nvPr/>
        </p:nvSpPr>
        <p:spPr>
          <a:xfrm>
            <a:off x="11091239" y="20537375"/>
            <a:ext cx="2585520" cy="373680"/>
          </a:xfrm>
          <a:prstGeom prst="rect">
            <a:avLst/>
          </a:prstGeom>
        </p:spPr>
        <p:txBody>
          <a:bodyPr wrap="none" lIns="90000" tIns="45000" rIns="90000" bIns="45000"/>
          <a:lstStyle/>
          <a:p>
            <a:r>
              <a:rPr lang="en-US" sz="2000" b="1" dirty="0">
                <a:solidFill>
                  <a:srgbClr val="C5000B"/>
                </a:solidFill>
              </a:rPr>
              <a:t>Figure 6 – Our Team</a:t>
            </a:r>
            <a:endParaRPr dirty="0"/>
          </a:p>
        </p:txBody>
      </p:sp>
      <p:pic>
        <p:nvPicPr>
          <p:cNvPr id="31" name="Picture 30" descr="A person with purple hair&#10;&#10;Description automatically generated with medium confidence">
            <a:extLst>
              <a:ext uri="{FF2B5EF4-FFF2-40B4-BE49-F238E27FC236}">
                <a16:creationId xmlns:a16="http://schemas.microsoft.com/office/drawing/2014/main" id="{A9CD93D7-0F3D-4807-AAF4-308A6B4ACB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405333" y="16174721"/>
            <a:ext cx="1472029" cy="216446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370</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-apple-system</vt:lpstr>
      <vt:lpstr>Arial</vt:lpstr>
      <vt:lpstr>Calibri</vt:lpstr>
      <vt:lpstr>StarSymbol</vt:lpstr>
      <vt:lpstr>Ubuntu</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pelinsu</cp:lastModifiedBy>
  <cp:revision>13</cp:revision>
  <dcterms:modified xsi:type="dcterms:W3CDTF">2021-06-11T13:23:28Z</dcterms:modified>
</cp:coreProperties>
</file>