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70" r:id="rId14"/>
    <p:sldId id="267" r:id="rId15"/>
    <p:sldId id="269" r:id="rId16"/>
    <p:sldId id="274" r:id="rId17"/>
    <p:sldId id="271" r:id="rId18"/>
    <p:sldId id="272"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ve Karakaya" initials="MK" lastIdx="11" clrIdx="0">
    <p:extLst>
      <p:ext uri="{19B8F6BF-5375-455C-9EA6-DF929625EA0E}">
        <p15:presenceInfo xmlns:p15="http://schemas.microsoft.com/office/powerpoint/2012/main" userId="Merve Karaka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7T19:46:07.409" idx="11">
    <p:pos x="10" y="10"/>
    <p:text>implementation kısmı frontend ve backend olarak ayrılıyor</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7T18:56:29.356" idx="7">
    <p:pos x="10" y="10"/>
    <p:text>Backend kısmı için python dili kullanılmıştır. Backend kısmı Jupyter notebook ortamında geliştirilmiştir.</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17T18:03:36.329" idx="3">
    <p:pos x="7152" y="150"/>
    <p:text>Outlier management olayı</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17T19:02:13.202" idx="9">
    <p:pos x="10" y="10"/>
    <p:text>filling missing values olayında standart sapmadan uzaklaşmamak için mean değerleri ile dolduruldu</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17T17:47:42.327" idx="2">
    <p:pos x="10" y="10"/>
    <p:text>Özellikle neighbourhood, property_type(for house type), room_type veri setinin sonuna eklendi ve modelde kullanıldı</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6-17T18:24:30.215" idx="4">
    <p:pos x="10" y="10"/>
    <p:text>In short, the features 
that emerge as a result of the feature selection process are 32 in total. !!!! Entire villa, beds,Entire home/apt  bunlar extra feature lar.</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6-17T18:28:57.312" idx="5">
    <p:pos x="10" y="10"/>
    <p:text>In the elimination process, attention was paid to the continuous decrease of the mean 
squared error value in order to improve the estimation of the model, because regression loss 
function, meanly mean squared error (MSE), value is the average of the difference between the 
actual value and the predicted value for all predictions made by the algorithm. In a word, this 
is the mean of the squares of all errors. As a result of this process, the initial MSE value of 
580.4197063127456 was reduced to 566.485489050685. This means that approximately 30 out 
of 100 data are predicted correctly.</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6-17T19:20:27.817" idx="10">
    <p:pos x="7373" y="69"/>
    <p:text>In our system, features such as house type, room type, number of bedrooms, 
number of beds, number of bathrooms and neighborhood are used for price determination. 
We developed the random forest regressor machine learning model in the back-end part of 
the project, and completed the web application with flask in the front-end part.</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5A671-B17C-4148-ACE7-49166D7CA010}"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EBFA0-36E1-468C-8FBB-7E7A278B71CD}" type="slidenum">
              <a:rPr lang="en-US" smtClean="0"/>
              <a:t>‹#›</a:t>
            </a:fld>
            <a:endParaRPr lang="en-US"/>
          </a:p>
        </p:txBody>
      </p:sp>
    </p:spTree>
    <p:extLst>
      <p:ext uri="{BB962C8B-B14F-4D97-AF65-F5344CB8AC3E}">
        <p14:creationId xmlns:p14="http://schemas.microsoft.com/office/powerpoint/2010/main" val="13728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5A31-089E-4646-A4FC-491A6FCE3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58D2F1-F60A-4D55-9293-03C75C100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29203-406E-4133-A432-A82855F9FAE8}"/>
              </a:ext>
            </a:extLst>
          </p:cNvPr>
          <p:cNvSpPr>
            <a:spLocks noGrp="1"/>
          </p:cNvSpPr>
          <p:nvPr>
            <p:ph type="dt" sz="half" idx="10"/>
          </p:nvPr>
        </p:nvSpPr>
        <p:spPr/>
        <p:txBody>
          <a:bodyPr/>
          <a:lstStyle/>
          <a:p>
            <a:fld id="{9E80AFA4-7F13-4123-9819-19D1885589DC}" type="datetime1">
              <a:rPr lang="en-US" smtClean="0"/>
              <a:t>6/18/2021</a:t>
            </a:fld>
            <a:endParaRPr lang="en-US"/>
          </a:p>
        </p:txBody>
      </p:sp>
      <p:sp>
        <p:nvSpPr>
          <p:cNvPr id="5" name="Footer Placeholder 4">
            <a:extLst>
              <a:ext uri="{FF2B5EF4-FFF2-40B4-BE49-F238E27FC236}">
                <a16:creationId xmlns:a16="http://schemas.microsoft.com/office/drawing/2014/main" id="{DD4972F2-F81E-4562-93E7-DC7CDCCAD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E0721-3FDC-4002-BD2D-588A8889AEFD}"/>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105429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85D1-582E-4550-A442-D5B644D056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75FE06-891C-4637-82F1-EF61EF178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291C0-7A9E-4D00-9427-6D068B004C6A}"/>
              </a:ext>
            </a:extLst>
          </p:cNvPr>
          <p:cNvSpPr>
            <a:spLocks noGrp="1"/>
          </p:cNvSpPr>
          <p:nvPr>
            <p:ph type="dt" sz="half" idx="10"/>
          </p:nvPr>
        </p:nvSpPr>
        <p:spPr/>
        <p:txBody>
          <a:bodyPr/>
          <a:lstStyle/>
          <a:p>
            <a:fld id="{DFEE5D6A-47B1-46D0-9844-352E410ED579}" type="datetime1">
              <a:rPr lang="en-US" smtClean="0"/>
              <a:t>6/18/2021</a:t>
            </a:fld>
            <a:endParaRPr lang="en-US"/>
          </a:p>
        </p:txBody>
      </p:sp>
      <p:sp>
        <p:nvSpPr>
          <p:cNvPr id="5" name="Footer Placeholder 4">
            <a:extLst>
              <a:ext uri="{FF2B5EF4-FFF2-40B4-BE49-F238E27FC236}">
                <a16:creationId xmlns:a16="http://schemas.microsoft.com/office/drawing/2014/main" id="{60738132-C042-4DB4-8402-CA45BFDC9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01355-3A9A-4972-BB78-3CC10012CD94}"/>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59071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A70905-217F-451D-AD2A-FE13307A12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3CCF6-FE3A-4F70-9FEE-FD38D09B9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3223B-8E9C-455F-8B7C-A14B475CA56A}"/>
              </a:ext>
            </a:extLst>
          </p:cNvPr>
          <p:cNvSpPr>
            <a:spLocks noGrp="1"/>
          </p:cNvSpPr>
          <p:nvPr>
            <p:ph type="dt" sz="half" idx="10"/>
          </p:nvPr>
        </p:nvSpPr>
        <p:spPr/>
        <p:txBody>
          <a:bodyPr/>
          <a:lstStyle/>
          <a:p>
            <a:fld id="{F8FB706B-47A7-47B7-B424-CDAA14018E5E}" type="datetime1">
              <a:rPr lang="en-US" smtClean="0"/>
              <a:t>6/18/2021</a:t>
            </a:fld>
            <a:endParaRPr lang="en-US"/>
          </a:p>
        </p:txBody>
      </p:sp>
      <p:sp>
        <p:nvSpPr>
          <p:cNvPr id="5" name="Footer Placeholder 4">
            <a:extLst>
              <a:ext uri="{FF2B5EF4-FFF2-40B4-BE49-F238E27FC236}">
                <a16:creationId xmlns:a16="http://schemas.microsoft.com/office/drawing/2014/main" id="{D408B312-1590-4CC8-88EF-67AC9055E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A59DA-DE74-402F-BA39-19C49EA762D4}"/>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85779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CBA4-2B34-492A-9CF1-1D301C8FA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BBA1-C2A9-4F06-86D8-295615836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1200B-8712-4464-B3AC-50E12D6F5150}"/>
              </a:ext>
            </a:extLst>
          </p:cNvPr>
          <p:cNvSpPr>
            <a:spLocks noGrp="1"/>
          </p:cNvSpPr>
          <p:nvPr>
            <p:ph type="dt" sz="half" idx="10"/>
          </p:nvPr>
        </p:nvSpPr>
        <p:spPr/>
        <p:txBody>
          <a:bodyPr/>
          <a:lstStyle/>
          <a:p>
            <a:fld id="{21D1F19E-593F-479F-B72A-A65EF8D176E9}" type="datetime1">
              <a:rPr lang="en-US" smtClean="0"/>
              <a:t>6/18/2021</a:t>
            </a:fld>
            <a:endParaRPr lang="en-US"/>
          </a:p>
        </p:txBody>
      </p:sp>
      <p:sp>
        <p:nvSpPr>
          <p:cNvPr id="5" name="Footer Placeholder 4">
            <a:extLst>
              <a:ext uri="{FF2B5EF4-FFF2-40B4-BE49-F238E27FC236}">
                <a16:creationId xmlns:a16="http://schemas.microsoft.com/office/drawing/2014/main" id="{489365C8-58DF-4B9B-BB27-9051CDA61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1406D-2A22-4DBF-B22F-CEE676214562}"/>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114904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FCDA-946F-4EFB-A2C6-9D9F8456C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0D3172-89CE-41A0-B952-8976ADE55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97B04-F507-4E38-A1ED-5841FB4F2273}"/>
              </a:ext>
            </a:extLst>
          </p:cNvPr>
          <p:cNvSpPr>
            <a:spLocks noGrp="1"/>
          </p:cNvSpPr>
          <p:nvPr>
            <p:ph type="dt" sz="half" idx="10"/>
          </p:nvPr>
        </p:nvSpPr>
        <p:spPr/>
        <p:txBody>
          <a:bodyPr/>
          <a:lstStyle/>
          <a:p>
            <a:fld id="{2AB1E74D-942D-4A54-AC54-A81EA54F4E2B}" type="datetime1">
              <a:rPr lang="en-US" smtClean="0"/>
              <a:t>6/18/2021</a:t>
            </a:fld>
            <a:endParaRPr lang="en-US"/>
          </a:p>
        </p:txBody>
      </p:sp>
      <p:sp>
        <p:nvSpPr>
          <p:cNvPr id="5" name="Footer Placeholder 4">
            <a:extLst>
              <a:ext uri="{FF2B5EF4-FFF2-40B4-BE49-F238E27FC236}">
                <a16:creationId xmlns:a16="http://schemas.microsoft.com/office/drawing/2014/main" id="{FBC33738-FC9A-4CAF-A4B2-5EB759D1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614D1-C5BC-46B3-9585-7DBE8B858CB6}"/>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227056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88E9-8810-4CD3-BF1F-FD7B0C1BB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0FCA1-939E-4691-A05E-79C4796F5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EDF321-35CD-47F0-9858-B353F1665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1EAB4-5483-413E-AC60-32C62324F62B}"/>
              </a:ext>
            </a:extLst>
          </p:cNvPr>
          <p:cNvSpPr>
            <a:spLocks noGrp="1"/>
          </p:cNvSpPr>
          <p:nvPr>
            <p:ph type="dt" sz="half" idx="10"/>
          </p:nvPr>
        </p:nvSpPr>
        <p:spPr/>
        <p:txBody>
          <a:bodyPr/>
          <a:lstStyle/>
          <a:p>
            <a:fld id="{E7AA4EB1-3EE7-4E12-91DF-D8D0B0AE1EC1}" type="datetime1">
              <a:rPr lang="en-US" smtClean="0"/>
              <a:t>6/18/2021</a:t>
            </a:fld>
            <a:endParaRPr lang="en-US"/>
          </a:p>
        </p:txBody>
      </p:sp>
      <p:sp>
        <p:nvSpPr>
          <p:cNvPr id="6" name="Footer Placeholder 5">
            <a:extLst>
              <a:ext uri="{FF2B5EF4-FFF2-40B4-BE49-F238E27FC236}">
                <a16:creationId xmlns:a16="http://schemas.microsoft.com/office/drawing/2014/main" id="{C4AD6284-AB70-4F0C-B3EA-777D1B034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9250F-2A50-4940-B66C-E214EB51500B}"/>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8168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76C8-4E70-430A-917B-0A5F9AC60F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F58840-BF69-4867-9B26-1FBE5809A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7CEB0-2452-4582-B5BF-CBDABC2BF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8B72B-7668-48B5-96C0-62150BA57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DDCCD-215C-4EE0-B34D-89B859FD1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448A0-D935-48F5-917C-6EC430B439C6}"/>
              </a:ext>
            </a:extLst>
          </p:cNvPr>
          <p:cNvSpPr>
            <a:spLocks noGrp="1"/>
          </p:cNvSpPr>
          <p:nvPr>
            <p:ph type="dt" sz="half" idx="10"/>
          </p:nvPr>
        </p:nvSpPr>
        <p:spPr/>
        <p:txBody>
          <a:bodyPr/>
          <a:lstStyle/>
          <a:p>
            <a:fld id="{DBFCE43E-3167-481F-9ACC-6758574426D5}" type="datetime1">
              <a:rPr lang="en-US" smtClean="0"/>
              <a:t>6/18/2021</a:t>
            </a:fld>
            <a:endParaRPr lang="en-US"/>
          </a:p>
        </p:txBody>
      </p:sp>
      <p:sp>
        <p:nvSpPr>
          <p:cNvPr id="8" name="Footer Placeholder 7">
            <a:extLst>
              <a:ext uri="{FF2B5EF4-FFF2-40B4-BE49-F238E27FC236}">
                <a16:creationId xmlns:a16="http://schemas.microsoft.com/office/drawing/2014/main" id="{9150B754-42E6-48EA-9CF5-AF1290CF21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BD3A0-1FE4-4105-8A57-846DAA41911A}"/>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365075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7092-2200-49FD-A138-E636200FF8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2E64F-DFC8-446D-9C72-5A6427FF331A}"/>
              </a:ext>
            </a:extLst>
          </p:cNvPr>
          <p:cNvSpPr>
            <a:spLocks noGrp="1"/>
          </p:cNvSpPr>
          <p:nvPr>
            <p:ph type="dt" sz="half" idx="10"/>
          </p:nvPr>
        </p:nvSpPr>
        <p:spPr/>
        <p:txBody>
          <a:bodyPr/>
          <a:lstStyle/>
          <a:p>
            <a:fld id="{626D2BF8-F1DA-429D-B879-D5622ED041B4}" type="datetime1">
              <a:rPr lang="en-US" smtClean="0"/>
              <a:t>6/18/2021</a:t>
            </a:fld>
            <a:endParaRPr lang="en-US"/>
          </a:p>
        </p:txBody>
      </p:sp>
      <p:sp>
        <p:nvSpPr>
          <p:cNvPr id="4" name="Footer Placeholder 3">
            <a:extLst>
              <a:ext uri="{FF2B5EF4-FFF2-40B4-BE49-F238E27FC236}">
                <a16:creationId xmlns:a16="http://schemas.microsoft.com/office/drawing/2014/main" id="{0C36E730-CECD-43C3-8B46-737740857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1A55C4-BBFD-43B7-9711-3570B5060EA5}"/>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7003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25F10-CB56-45B0-9A64-045C118D84B2}"/>
              </a:ext>
            </a:extLst>
          </p:cNvPr>
          <p:cNvSpPr>
            <a:spLocks noGrp="1"/>
          </p:cNvSpPr>
          <p:nvPr>
            <p:ph type="dt" sz="half" idx="10"/>
          </p:nvPr>
        </p:nvSpPr>
        <p:spPr/>
        <p:txBody>
          <a:bodyPr/>
          <a:lstStyle/>
          <a:p>
            <a:fld id="{D4DA7BAC-6316-47F5-8038-3A7805E245EC}" type="datetime1">
              <a:rPr lang="en-US" smtClean="0"/>
              <a:t>6/18/2021</a:t>
            </a:fld>
            <a:endParaRPr lang="en-US"/>
          </a:p>
        </p:txBody>
      </p:sp>
      <p:sp>
        <p:nvSpPr>
          <p:cNvPr id="3" name="Footer Placeholder 2">
            <a:extLst>
              <a:ext uri="{FF2B5EF4-FFF2-40B4-BE49-F238E27FC236}">
                <a16:creationId xmlns:a16="http://schemas.microsoft.com/office/drawing/2014/main" id="{6D60D181-A80F-4826-AE38-9C8CE6733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F0768-7497-40E8-AD40-3656F1905BEF}"/>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318340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7F94-D413-495B-97E7-C2A40232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EC8156-6328-4E70-9C58-E73CFACEE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6E724F-37BB-4781-85A4-60AE037AA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1A6-851C-442F-846C-E26C3FA0BD0F}"/>
              </a:ext>
            </a:extLst>
          </p:cNvPr>
          <p:cNvSpPr>
            <a:spLocks noGrp="1"/>
          </p:cNvSpPr>
          <p:nvPr>
            <p:ph type="dt" sz="half" idx="10"/>
          </p:nvPr>
        </p:nvSpPr>
        <p:spPr/>
        <p:txBody>
          <a:bodyPr/>
          <a:lstStyle/>
          <a:p>
            <a:fld id="{E91356F6-A70D-4839-A55E-7D8954A1F1FD}" type="datetime1">
              <a:rPr lang="en-US" smtClean="0"/>
              <a:t>6/18/2021</a:t>
            </a:fld>
            <a:endParaRPr lang="en-US"/>
          </a:p>
        </p:txBody>
      </p:sp>
      <p:sp>
        <p:nvSpPr>
          <p:cNvPr id="6" name="Footer Placeholder 5">
            <a:extLst>
              <a:ext uri="{FF2B5EF4-FFF2-40B4-BE49-F238E27FC236}">
                <a16:creationId xmlns:a16="http://schemas.microsoft.com/office/drawing/2014/main" id="{CBED71BE-012B-4280-BC1F-4B2171F99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2CCA-6600-47BF-9E53-C6510232FEFA}"/>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16026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B7A5-180E-4756-BA0F-AD47BBAA8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57A9A-78AE-4603-AD1A-B9FEAA851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BAA6B-0C95-48E7-A482-4A4367D8A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A4C7E-4D40-4C18-942C-1DE39B7655CB}"/>
              </a:ext>
            </a:extLst>
          </p:cNvPr>
          <p:cNvSpPr>
            <a:spLocks noGrp="1"/>
          </p:cNvSpPr>
          <p:nvPr>
            <p:ph type="dt" sz="half" idx="10"/>
          </p:nvPr>
        </p:nvSpPr>
        <p:spPr/>
        <p:txBody>
          <a:bodyPr/>
          <a:lstStyle/>
          <a:p>
            <a:fld id="{77E5DC64-B0A8-4C8A-9A51-EAEFC484B9E5}" type="datetime1">
              <a:rPr lang="en-US" smtClean="0"/>
              <a:t>6/18/2021</a:t>
            </a:fld>
            <a:endParaRPr lang="en-US"/>
          </a:p>
        </p:txBody>
      </p:sp>
      <p:sp>
        <p:nvSpPr>
          <p:cNvPr id="6" name="Footer Placeholder 5">
            <a:extLst>
              <a:ext uri="{FF2B5EF4-FFF2-40B4-BE49-F238E27FC236}">
                <a16:creationId xmlns:a16="http://schemas.microsoft.com/office/drawing/2014/main" id="{5C62E761-C184-4A98-897A-8EF6AEB83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B4D83-D48D-41CE-A102-9A8AF7E3AE5A}"/>
              </a:ext>
            </a:extLst>
          </p:cNvPr>
          <p:cNvSpPr>
            <a:spLocks noGrp="1"/>
          </p:cNvSpPr>
          <p:nvPr>
            <p:ph type="sldNum" sz="quarter" idx="12"/>
          </p:nvPr>
        </p:nvSpPr>
        <p:spPr/>
        <p:txBody>
          <a:bodyPr/>
          <a:lstStyle/>
          <a:p>
            <a:fld id="{CBC6213B-045A-4BD7-8882-5C602753CB87}" type="slidenum">
              <a:rPr lang="en-US" smtClean="0"/>
              <a:t>‹#›</a:t>
            </a:fld>
            <a:endParaRPr lang="en-US"/>
          </a:p>
        </p:txBody>
      </p:sp>
    </p:spTree>
    <p:extLst>
      <p:ext uri="{BB962C8B-B14F-4D97-AF65-F5344CB8AC3E}">
        <p14:creationId xmlns:p14="http://schemas.microsoft.com/office/powerpoint/2010/main" val="107700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06571-460A-4C2B-99B8-696FD2B4B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8C8-E21B-40D2-9683-2D5792139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06B83-2A36-43A6-9263-45C823ED0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20B69-8846-4719-85F9-BBA530D41561}" type="datetime1">
              <a:rPr lang="en-US" smtClean="0"/>
              <a:t>6/18/2021</a:t>
            </a:fld>
            <a:endParaRPr lang="en-US"/>
          </a:p>
        </p:txBody>
      </p:sp>
      <p:sp>
        <p:nvSpPr>
          <p:cNvPr id="5" name="Footer Placeholder 4">
            <a:extLst>
              <a:ext uri="{FF2B5EF4-FFF2-40B4-BE49-F238E27FC236}">
                <a16:creationId xmlns:a16="http://schemas.microsoft.com/office/drawing/2014/main" id="{9050A573-7264-45D6-8B7E-1D70ACDD5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FDA094-A14C-4616-8767-426DB3D1F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6213B-045A-4BD7-8882-5C602753CB87}" type="slidenum">
              <a:rPr lang="en-US" smtClean="0"/>
              <a:t>‹#›</a:t>
            </a:fld>
            <a:endParaRPr lang="en-US"/>
          </a:p>
        </p:txBody>
      </p:sp>
    </p:spTree>
    <p:extLst>
      <p:ext uri="{BB962C8B-B14F-4D97-AF65-F5344CB8AC3E}">
        <p14:creationId xmlns:p14="http://schemas.microsoft.com/office/powerpoint/2010/main" val="1988875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m7LYzj3Ubr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nsideairbnb.com/" TargetMode="External"/><Relationship Id="rId2" Type="http://schemas.openxmlformats.org/officeDocument/2006/relationships/hyperlink" Target="https://www.airbnb.com.t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DDFA74B-4412-4104-822B-4AC8AB9CCADC}"/>
              </a:ext>
            </a:extLst>
          </p:cNvPr>
          <p:cNvSpPr>
            <a:spLocks noGrp="1"/>
          </p:cNvSpPr>
          <p:nvPr>
            <p:ph type="subTitle" idx="1"/>
          </p:nvPr>
        </p:nvSpPr>
        <p:spPr>
          <a:xfrm>
            <a:off x="2980547" y="3323914"/>
            <a:ext cx="6230906" cy="2253922"/>
          </a:xfrm>
          <a:noFill/>
        </p:spPr>
        <p:txBody>
          <a:bodyPr>
            <a:noAutofit/>
          </a:bodyPr>
          <a:lstStyle/>
          <a:p>
            <a:pPr>
              <a:lnSpc>
                <a:spcPct val="170000"/>
              </a:lnSpc>
            </a:pPr>
            <a:r>
              <a:rPr lang="en-US" sz="1100" b="1" i="0" dirty="0">
                <a:effectLst/>
                <a:latin typeface="Arial" panose="020B0604020202020204" pitchFamily="34" charset="0"/>
                <a:cs typeface="Arial" panose="020B0604020202020204" pitchFamily="34" charset="0"/>
              </a:rPr>
              <a:t>Team Members</a:t>
            </a:r>
          </a:p>
          <a:p>
            <a:pPr>
              <a:lnSpc>
                <a:spcPct val="170000"/>
              </a:lnSpc>
            </a:pPr>
            <a:r>
              <a:rPr lang="en-US" sz="1100" b="0" i="0" dirty="0">
                <a:effectLst/>
                <a:latin typeface="Arial" panose="020B0604020202020204" pitchFamily="34" charset="0"/>
                <a:cs typeface="Arial" panose="020B0604020202020204" pitchFamily="34" charset="0"/>
              </a:rPr>
              <a:t>201512019 Rana </a:t>
            </a:r>
            <a:r>
              <a:rPr lang="en-US" sz="1100" b="0" i="0" dirty="0" err="1">
                <a:effectLst/>
                <a:latin typeface="Arial" panose="020B0604020202020204" pitchFamily="34" charset="0"/>
                <a:cs typeface="Arial" panose="020B0604020202020204" pitchFamily="34" charset="0"/>
              </a:rPr>
              <a:t>Gürcü</a:t>
            </a:r>
            <a:r>
              <a:rPr lang="en-US" sz="1100" b="0" i="0" dirty="0">
                <a:effectLst/>
                <a:latin typeface="Arial" panose="020B0604020202020204" pitchFamily="34" charset="0"/>
                <a:cs typeface="Arial" panose="020B0604020202020204" pitchFamily="34" charset="0"/>
              </a:rPr>
              <a:t> DELİÖMEROĞLU</a:t>
            </a:r>
          </a:p>
          <a:p>
            <a:pPr>
              <a:lnSpc>
                <a:spcPct val="170000"/>
              </a:lnSpc>
            </a:pPr>
            <a:r>
              <a:rPr lang="en-US" sz="1100" b="0" i="0" dirty="0">
                <a:effectLst/>
                <a:latin typeface="Arial" panose="020B0604020202020204" pitchFamily="34" charset="0"/>
                <a:cs typeface="Arial" panose="020B0604020202020204" pitchFamily="34" charset="0"/>
              </a:rPr>
              <a:t>201514039 Merve KARAKAYA</a:t>
            </a:r>
          </a:p>
          <a:p>
            <a:pPr>
              <a:lnSpc>
                <a:spcPct val="170000"/>
              </a:lnSpc>
            </a:pPr>
            <a:r>
              <a:rPr lang="en-US" sz="1100" b="0" i="0" dirty="0">
                <a:effectLst/>
                <a:latin typeface="Arial" panose="020B0604020202020204" pitchFamily="34" charset="0"/>
                <a:cs typeface="Arial" panose="020B0604020202020204" pitchFamily="34" charset="0"/>
              </a:rPr>
              <a:t>201627015 Melisa YILDIZ</a:t>
            </a:r>
          </a:p>
          <a:p>
            <a:pPr>
              <a:lnSpc>
                <a:spcPct val="170000"/>
              </a:lnSpc>
            </a:pPr>
            <a:r>
              <a:rPr lang="en-US" sz="1100" b="0" i="0" dirty="0">
                <a:effectLst/>
                <a:latin typeface="Arial" panose="020B0604020202020204" pitchFamily="34" charset="0"/>
                <a:cs typeface="Arial" panose="020B0604020202020204" pitchFamily="34" charset="0"/>
              </a:rPr>
              <a:t>201611033 Selin KARA</a:t>
            </a:r>
          </a:p>
          <a:p>
            <a:pPr>
              <a:lnSpc>
                <a:spcPct val="170000"/>
              </a:lnSpc>
            </a:pPr>
            <a:r>
              <a:rPr lang="en-US" sz="1100" b="1" i="0" dirty="0">
                <a:effectLst/>
                <a:latin typeface="Arial" panose="020B0604020202020204" pitchFamily="34" charset="0"/>
                <a:cs typeface="Arial" panose="020B0604020202020204" pitchFamily="34" charset="0"/>
              </a:rPr>
              <a:t>Advisor </a:t>
            </a:r>
          </a:p>
          <a:p>
            <a:pPr>
              <a:lnSpc>
                <a:spcPct val="170000"/>
              </a:lnSpc>
            </a:pPr>
            <a:r>
              <a:rPr lang="en-US" sz="1100" b="0" i="0" dirty="0">
                <a:effectLst/>
                <a:latin typeface="Arial" panose="020B0604020202020204" pitchFamily="34" charset="0"/>
                <a:cs typeface="Arial" panose="020B0604020202020204" pitchFamily="34" charset="0"/>
              </a:rPr>
              <a:t>Dr. Roya CHOUPANI</a:t>
            </a:r>
          </a:p>
          <a:p>
            <a:pPr algn="l">
              <a:buFont typeface="Arial" panose="020B0604020202020204" pitchFamily="34" charset="0"/>
              <a:buChar char="•"/>
            </a:pPr>
            <a:endParaRPr lang="en-US" sz="500" b="0" i="0" dirty="0">
              <a:solidFill>
                <a:srgbClr val="24292E"/>
              </a:solidFill>
              <a:effectLst/>
              <a:latin typeface="-apple-system"/>
            </a:endParaRPr>
          </a:p>
          <a:p>
            <a:endParaRPr lang="en-US" sz="600" dirty="0">
              <a:solidFill>
                <a:srgbClr val="080808"/>
              </a:solidFill>
            </a:endParaRPr>
          </a:p>
        </p:txBody>
      </p:sp>
      <p:sp>
        <p:nvSpPr>
          <p:cNvPr id="2" name="Title 1">
            <a:extLst>
              <a:ext uri="{FF2B5EF4-FFF2-40B4-BE49-F238E27FC236}">
                <a16:creationId xmlns:a16="http://schemas.microsoft.com/office/drawing/2014/main" id="{DA2634FD-5EB8-422E-96EE-87911B468F45}"/>
              </a:ext>
            </a:extLst>
          </p:cNvPr>
          <p:cNvSpPr>
            <a:spLocks noGrp="1"/>
          </p:cNvSpPr>
          <p:nvPr>
            <p:ph type="ctrTitle"/>
          </p:nvPr>
        </p:nvSpPr>
        <p:spPr>
          <a:xfrm>
            <a:off x="2971137" y="1580083"/>
            <a:ext cx="6230906" cy="2526795"/>
          </a:xfrm>
          <a:noFill/>
        </p:spPr>
        <p:txBody>
          <a:bodyPr anchor="ctr">
            <a:normAutofit/>
          </a:bodyPr>
          <a:lstStyle/>
          <a:p>
            <a:r>
              <a:rPr lang="en-US" sz="4000" dirty="0">
                <a:solidFill>
                  <a:srgbClr val="080808"/>
                </a:solidFill>
                <a:latin typeface="Arial" panose="020B0604020202020204" pitchFamily="34" charset="0"/>
                <a:cs typeface="Arial" panose="020B0604020202020204" pitchFamily="34" charset="0"/>
              </a:rPr>
              <a:t>Airbnb Price Determinants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1E846992-BBA6-4105-903B-C2339FA08D9B}"/>
              </a:ext>
            </a:extLst>
          </p:cNvPr>
          <p:cNvSpPr>
            <a:spLocks noGrp="1"/>
          </p:cNvSpPr>
          <p:nvPr>
            <p:ph type="sldNum" sz="quarter" idx="12"/>
          </p:nvPr>
        </p:nvSpPr>
        <p:spPr/>
        <p:txBody>
          <a:bodyPr/>
          <a:lstStyle/>
          <a:p>
            <a:fld id="{CBC6213B-045A-4BD7-8882-5C602753CB87}" type="slidenum">
              <a:rPr lang="en-US" sz="1600" smtClean="0">
                <a:latin typeface="Arial" panose="020B0604020202020204" pitchFamily="34" charset="0"/>
                <a:cs typeface="Arial" panose="020B0604020202020204" pitchFamily="34" charset="0"/>
              </a:rPr>
              <a:t>1</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902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4B45D-38BA-4E7A-956C-7F81E1900C65}"/>
              </a:ext>
            </a:extLst>
          </p:cNvPr>
          <p:cNvSpPr>
            <a:spLocks noGrp="1"/>
          </p:cNvSpPr>
          <p:nvPr>
            <p:ph type="title"/>
          </p:nvPr>
        </p:nvSpPr>
        <p:spPr>
          <a:xfrm>
            <a:off x="572493" y="238539"/>
            <a:ext cx="10781307" cy="1165263"/>
          </a:xfrm>
        </p:spPr>
        <p:txBody>
          <a:bodyPr anchor="b">
            <a:normAutofit/>
          </a:bodyPr>
          <a:lstStyle/>
          <a:p>
            <a:pPr algn="ctr"/>
            <a:r>
              <a:rPr lang="en-US" dirty="0">
                <a:latin typeface="Arial" panose="020B0604020202020204" pitchFamily="34" charset="0"/>
                <a:cs typeface="Arial" panose="020B0604020202020204" pitchFamily="34" charset="0"/>
              </a:rPr>
              <a:t>Data Cleaning</a:t>
            </a:r>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8930A6-E62E-48B5-8F29-76D9CF3E722E}"/>
              </a:ext>
            </a:extLst>
          </p:cNvPr>
          <p:cNvSpPr>
            <a:spLocks noGrp="1"/>
          </p:cNvSpPr>
          <p:nvPr>
            <p:ph idx="1"/>
          </p:nvPr>
        </p:nvSpPr>
        <p:spPr>
          <a:xfrm>
            <a:off x="755373" y="2071315"/>
            <a:ext cx="4308996" cy="4119172"/>
          </a:xfrm>
        </p:spPr>
        <p:txBody>
          <a:bodyPr anchor="t">
            <a:normAutofit/>
          </a:bodyPr>
          <a:lstStyle/>
          <a:p>
            <a:pPr marL="0" indent="0">
              <a:buNone/>
            </a:pPr>
            <a:r>
              <a:rPr lang="en-US" sz="1900" i="0" dirty="0">
                <a:effectLst/>
                <a:latin typeface="Arial" panose="020B0604020202020204" pitchFamily="34" charset="0"/>
                <a:cs typeface="Arial" panose="020B0604020202020204" pitchFamily="34" charset="0"/>
              </a:rPr>
              <a:t>Distribution of </a:t>
            </a:r>
            <a:r>
              <a:rPr lang="en-US" sz="1900" dirty="0">
                <a:latin typeface="Arial" panose="020B0604020202020204" pitchFamily="34" charset="0"/>
                <a:cs typeface="Arial" panose="020B0604020202020204" pitchFamily="34" charset="0"/>
              </a:rPr>
              <a:t>p</a:t>
            </a:r>
            <a:r>
              <a:rPr lang="en-US" sz="1900" i="0" dirty="0">
                <a:effectLst/>
                <a:latin typeface="Arial" panose="020B0604020202020204" pitchFamily="34" charset="0"/>
                <a:cs typeface="Arial" panose="020B0604020202020204" pitchFamily="34" charset="0"/>
              </a:rPr>
              <a:t>rice record results</a:t>
            </a:r>
          </a:p>
          <a:p>
            <a:pPr marL="0" indent="0">
              <a:buNone/>
            </a:pPr>
            <a:endParaRPr lang="en-US" sz="1900" i="1" dirty="0">
              <a:effectLst/>
              <a:latin typeface="Arial" panose="020B0604020202020204" pitchFamily="34" charset="0"/>
              <a:cs typeface="Arial" panose="020B0604020202020204" pitchFamily="34" charset="0"/>
            </a:endParaRPr>
          </a:p>
          <a:p>
            <a:pPr marL="457200" lvl="1" indent="0">
              <a:buNone/>
            </a:pPr>
            <a:r>
              <a:rPr lang="en-US" sz="1800" dirty="0">
                <a:effectLst/>
                <a:latin typeface="Arial" panose="020B0604020202020204" pitchFamily="34" charset="0"/>
                <a:cs typeface="Arial" panose="020B0604020202020204" pitchFamily="34" charset="0"/>
              </a:rPr>
              <a:t>(Poin</a:t>
            </a:r>
            <a:r>
              <a:rPr lang="en-US" sz="1800" dirty="0">
                <a:latin typeface="Arial" panose="020B0604020202020204" pitchFamily="34" charset="0"/>
                <a:cs typeface="Arial" panose="020B0604020202020204" pitchFamily="34" charset="0"/>
              </a:rPr>
              <a:t>t </a:t>
            </a:r>
            <a:r>
              <a:rPr lang="en-US" sz="1800" dirty="0">
                <a:effectLst/>
                <a:latin typeface="Arial" panose="020B0604020202020204" pitchFamily="34" charset="0"/>
                <a:cs typeface="Arial" panose="020B0604020202020204" pitchFamily="34" charset="0"/>
              </a:rPr>
              <a:t>0 :2)</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0-10000 : 24440</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(Point 10000:12)</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10000-20000 : 30</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20000-30000 : 7</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30000-40000 : 4</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40000-50000 : 3</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50000-60000 : 1</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60000-70000 : 0</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70000-80000 : 5</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80000-90000 : 7</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between 90000-100000 : 0</a:t>
            </a:r>
          </a:p>
          <a:p>
            <a:endParaRPr lang="en-US" sz="190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078F724-257D-42BD-9585-D56F3EE015D3}"/>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a:latin typeface="Arial" panose="020B0604020202020204" pitchFamily="34" charset="0"/>
                <a:cs typeface="Arial" panose="020B0604020202020204" pitchFamily="34" charset="0"/>
              </a:rPr>
              <a:pPr>
                <a:spcAft>
                  <a:spcPts val="600"/>
                </a:spcAft>
              </a:pPr>
              <a:t>10</a:t>
            </a:fld>
            <a:endParaRPr 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03ABDB0-F0F7-44DF-9008-726E31793E43}"/>
              </a:ext>
            </a:extLst>
          </p:cNvPr>
          <p:cNvPicPr>
            <a:picLocks noChangeAspect="1"/>
          </p:cNvPicPr>
          <p:nvPr/>
        </p:nvPicPr>
        <p:blipFill>
          <a:blip r:embed="rId2"/>
          <a:stretch>
            <a:fillRect/>
          </a:stretch>
        </p:blipFill>
        <p:spPr>
          <a:xfrm>
            <a:off x="6571077" y="2695031"/>
            <a:ext cx="4079045" cy="3167769"/>
          </a:xfrm>
          <a:prstGeom prst="rect">
            <a:avLst/>
          </a:prstGeom>
        </p:spPr>
      </p:pic>
    </p:spTree>
    <p:extLst>
      <p:ext uri="{BB962C8B-B14F-4D97-AF65-F5344CB8AC3E}">
        <p14:creationId xmlns:p14="http://schemas.microsoft.com/office/powerpoint/2010/main" val="253588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A5E5F-1447-44F3-9C2A-BB74CC9D8684}"/>
              </a:ext>
            </a:extLst>
          </p:cNvPr>
          <p:cNvSpPr>
            <a:spLocks noGrp="1"/>
          </p:cNvSpPr>
          <p:nvPr>
            <p:ph type="title"/>
          </p:nvPr>
        </p:nvSpPr>
        <p:spPr>
          <a:xfrm>
            <a:off x="640080" y="329184"/>
            <a:ext cx="6894576" cy="1783080"/>
          </a:xfrm>
        </p:spPr>
        <p:txBody>
          <a:bodyPr anchor="b">
            <a:normAutofit/>
          </a:bodyPr>
          <a:lstStyle/>
          <a:p>
            <a:r>
              <a:rPr lang="en-US" dirty="0">
                <a:latin typeface="Arial" panose="020B0604020202020204" pitchFamily="34" charset="0"/>
                <a:cs typeface="Arial" panose="020B0604020202020204" pitchFamily="34" charset="0"/>
              </a:rPr>
              <a:t>Data Cleaning</a:t>
            </a:r>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A954940B-2521-4465-9EE6-3B9A423F652D}"/>
              </a:ext>
            </a:extLst>
          </p:cNvPr>
          <p:cNvSpPr>
            <a:spLocks noGrp="1"/>
          </p:cNvSpPr>
          <p:nvPr>
            <p:ph idx="1"/>
          </p:nvPr>
        </p:nvSpPr>
        <p:spPr>
          <a:xfrm>
            <a:off x="742497" y="2535806"/>
            <a:ext cx="5330921" cy="3483864"/>
          </a:xfrm>
        </p:spPr>
        <p:txBody>
          <a:bodyPr>
            <a:normAutofit/>
          </a:bodyPr>
          <a:lstStyle/>
          <a:p>
            <a:pPr>
              <a:lnSpc>
                <a:spcPct val="150000"/>
              </a:lnSpc>
            </a:pPr>
            <a:r>
              <a:rPr lang="en-US" sz="2200" i="0" dirty="0">
                <a:effectLst/>
                <a:latin typeface="Arial" panose="020B0604020202020204" pitchFamily="34" charset="0"/>
                <a:cs typeface="Arial" panose="020B0604020202020204" pitchFamily="34" charset="0"/>
              </a:rPr>
              <a:t>Dropping unnecessary features</a:t>
            </a:r>
          </a:p>
          <a:p>
            <a:pPr>
              <a:lnSpc>
                <a:spcPct val="150000"/>
              </a:lnSpc>
            </a:pPr>
            <a:r>
              <a:rPr lang="en-US" sz="2200" i="0" dirty="0">
                <a:effectLst/>
                <a:latin typeface="Arial" panose="020B0604020202020204" pitchFamily="34" charset="0"/>
                <a:cs typeface="Arial" panose="020B0604020202020204" pitchFamily="34" charset="0"/>
              </a:rPr>
              <a:t>Handling Missing Data</a:t>
            </a:r>
          </a:p>
          <a:p>
            <a:pPr marL="457200" lvl="1" indent="0">
              <a:lnSpc>
                <a:spcPct val="150000"/>
              </a:lnSpc>
              <a:buNone/>
            </a:pPr>
            <a:r>
              <a:rPr lang="en-US" sz="2200" dirty="0">
                <a:effectLst/>
                <a:latin typeface="Arial" panose="020B0604020202020204" pitchFamily="34" charset="0"/>
                <a:cs typeface="Arial" panose="020B0604020202020204" pitchFamily="34" charset="0"/>
              </a:rPr>
              <a:t>Completely empty or almost empty columns should be dropped</a:t>
            </a:r>
          </a:p>
          <a:p>
            <a:pPr marL="457200" lvl="1" indent="0">
              <a:lnSpc>
                <a:spcPct val="150000"/>
              </a:lnSpc>
              <a:buNone/>
            </a:pPr>
            <a:r>
              <a:rPr lang="en-US" sz="2200" dirty="0">
                <a:effectLst/>
                <a:latin typeface="Arial" panose="020B0604020202020204" pitchFamily="34" charset="0"/>
                <a:cs typeface="Arial" panose="020B0604020202020204" pitchFamily="34" charset="0"/>
              </a:rPr>
              <a:t>Filling missing values</a:t>
            </a:r>
            <a:endParaRPr lang="en-US" sz="2200" dirty="0">
              <a:latin typeface="Arial" panose="020B0604020202020204" pitchFamily="34" charset="0"/>
              <a:cs typeface="Arial" panose="020B0604020202020204" pitchFamily="34" charset="0"/>
            </a:endParaRPr>
          </a:p>
          <a:p>
            <a:pPr marL="0" indent="0">
              <a:buNone/>
            </a:pPr>
            <a:endParaRPr lang="en-US" sz="2200" dirty="0"/>
          </a:p>
        </p:txBody>
      </p:sp>
      <p:sp>
        <p:nvSpPr>
          <p:cNvPr id="4" name="Slide Number Placeholder 3">
            <a:extLst>
              <a:ext uri="{FF2B5EF4-FFF2-40B4-BE49-F238E27FC236}">
                <a16:creationId xmlns:a16="http://schemas.microsoft.com/office/drawing/2014/main" id="{9F9D7C38-3F90-4A9E-AF79-51F9FED43333}"/>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11</a:t>
            </a:fld>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A86FFA7-F1D2-4EB9-8387-C6B747C34ACD}"/>
              </a:ext>
            </a:extLst>
          </p:cNvPr>
          <p:cNvPicPr>
            <a:picLocks noChangeAspect="1"/>
          </p:cNvPicPr>
          <p:nvPr/>
        </p:nvPicPr>
        <p:blipFill>
          <a:blip r:embed="rId2"/>
          <a:stretch>
            <a:fillRect/>
          </a:stretch>
        </p:blipFill>
        <p:spPr>
          <a:xfrm>
            <a:off x="9141884" y="2414016"/>
            <a:ext cx="2715234" cy="3565609"/>
          </a:xfrm>
          <a:prstGeom prst="rect">
            <a:avLst/>
          </a:prstGeom>
        </p:spPr>
      </p:pic>
      <p:pic>
        <p:nvPicPr>
          <p:cNvPr id="12" name="Picture 11">
            <a:extLst>
              <a:ext uri="{FF2B5EF4-FFF2-40B4-BE49-F238E27FC236}">
                <a16:creationId xmlns:a16="http://schemas.microsoft.com/office/drawing/2014/main" id="{70C83BFD-96DC-4BE6-BD6E-30036C228CAA}"/>
              </a:ext>
            </a:extLst>
          </p:cNvPr>
          <p:cNvPicPr>
            <a:picLocks noChangeAspect="1"/>
          </p:cNvPicPr>
          <p:nvPr/>
        </p:nvPicPr>
        <p:blipFill>
          <a:blip r:embed="rId3"/>
          <a:stretch>
            <a:fillRect/>
          </a:stretch>
        </p:blipFill>
        <p:spPr>
          <a:xfrm>
            <a:off x="6504856" y="2445424"/>
            <a:ext cx="2637028" cy="3447288"/>
          </a:xfrm>
          <a:prstGeom prst="rect">
            <a:avLst/>
          </a:prstGeom>
        </p:spPr>
      </p:pic>
      <p:sp>
        <p:nvSpPr>
          <p:cNvPr id="14" name="TextBox 13">
            <a:extLst>
              <a:ext uri="{FF2B5EF4-FFF2-40B4-BE49-F238E27FC236}">
                <a16:creationId xmlns:a16="http://schemas.microsoft.com/office/drawing/2014/main" id="{5F02F309-375F-4476-9B50-D7D32C6E50B6}"/>
              </a:ext>
            </a:extLst>
          </p:cNvPr>
          <p:cNvSpPr txBox="1"/>
          <p:nvPr/>
        </p:nvSpPr>
        <p:spPr>
          <a:xfrm>
            <a:off x="7085027" y="5901459"/>
            <a:ext cx="1476686" cy="253916"/>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Before Data Cleaning</a:t>
            </a:r>
          </a:p>
        </p:txBody>
      </p:sp>
      <p:sp>
        <p:nvSpPr>
          <p:cNvPr id="35" name="TextBox 34">
            <a:extLst>
              <a:ext uri="{FF2B5EF4-FFF2-40B4-BE49-F238E27FC236}">
                <a16:creationId xmlns:a16="http://schemas.microsoft.com/office/drawing/2014/main" id="{842CDE9F-AB41-4080-909D-E7F4E8F58A38}"/>
              </a:ext>
            </a:extLst>
          </p:cNvPr>
          <p:cNvSpPr txBox="1"/>
          <p:nvPr/>
        </p:nvSpPr>
        <p:spPr>
          <a:xfrm>
            <a:off x="9818064" y="5892712"/>
            <a:ext cx="1362874" cy="253916"/>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After Data Cleaning</a:t>
            </a:r>
          </a:p>
        </p:txBody>
      </p:sp>
    </p:spTree>
    <p:extLst>
      <p:ext uri="{BB962C8B-B14F-4D97-AF65-F5344CB8AC3E}">
        <p14:creationId xmlns:p14="http://schemas.microsoft.com/office/powerpoint/2010/main" val="162922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leaning Icons - Download Free Vector Icons | Noun Project">
            <a:extLst>
              <a:ext uri="{FF2B5EF4-FFF2-40B4-BE49-F238E27FC236}">
                <a16:creationId xmlns:a16="http://schemas.microsoft.com/office/drawing/2014/main" id="{F78B0B05-8380-4CF1-A94F-94818A82DD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551" y="1982273"/>
            <a:ext cx="2893453" cy="2893453"/>
          </a:xfrm>
          <a:prstGeom prst="rect">
            <a:avLst/>
          </a:prstGeom>
          <a:noFill/>
          <a:extLst>
            <a:ext uri="{909E8E84-426E-40DD-AFC4-6F175D3DCCD1}">
              <a14:hiddenFill xmlns:a14="http://schemas.microsoft.com/office/drawing/2010/main">
                <a:solidFill>
                  <a:srgbClr val="FFFFFF"/>
                </a:solidFill>
              </a14:hiddenFill>
            </a:ext>
          </a:extLst>
        </p:spPr>
      </p:pic>
      <p:sp>
        <p:nvSpPr>
          <p:cNvPr id="96" name="Freeform: Shape 95">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D589048-66C0-461A-9CD1-E6BE13DEC288}"/>
              </a:ext>
            </a:extLst>
          </p:cNvPr>
          <p:cNvSpPr>
            <a:spLocks noGrp="1"/>
          </p:cNvSpPr>
          <p:nvPr>
            <p:ph type="title"/>
          </p:nvPr>
        </p:nvSpPr>
        <p:spPr>
          <a:xfrm>
            <a:off x="5759354" y="457201"/>
            <a:ext cx="5337270" cy="1835911"/>
          </a:xfrm>
        </p:spPr>
        <p:txBody>
          <a:bodyPr anchor="b">
            <a:normAutofit/>
          </a:bodyPr>
          <a:lstStyle/>
          <a:p>
            <a:r>
              <a:rPr lang="en-US" sz="5400" dirty="0">
                <a:solidFill>
                  <a:srgbClr val="FFFFFF"/>
                </a:solidFill>
                <a:latin typeface="Arial" panose="020B0604020202020204" pitchFamily="34" charset="0"/>
                <a:cs typeface="Arial" panose="020B0604020202020204" pitchFamily="34" charset="0"/>
              </a:rPr>
              <a:t>Data Cleaning </a:t>
            </a:r>
          </a:p>
        </p:txBody>
      </p:sp>
      <p:sp>
        <p:nvSpPr>
          <p:cNvPr id="98"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ontent Placeholder 2">
            <a:extLst>
              <a:ext uri="{FF2B5EF4-FFF2-40B4-BE49-F238E27FC236}">
                <a16:creationId xmlns:a16="http://schemas.microsoft.com/office/drawing/2014/main" id="{E6F0BB10-BB70-488A-99DF-9A1D2A114EE3}"/>
              </a:ext>
            </a:extLst>
          </p:cNvPr>
          <p:cNvSpPr>
            <a:spLocks noGrp="1"/>
          </p:cNvSpPr>
          <p:nvPr>
            <p:ph idx="1"/>
          </p:nvPr>
        </p:nvSpPr>
        <p:spPr>
          <a:xfrm>
            <a:off x="5759354" y="2798064"/>
            <a:ext cx="5461095" cy="3417611"/>
          </a:xfrm>
        </p:spPr>
        <p:txBody>
          <a:bodyPr anchor="t">
            <a:normAutofit/>
          </a:bodyPr>
          <a:lstStyle/>
          <a:p>
            <a:pPr>
              <a:lnSpc>
                <a:spcPct val="150000"/>
              </a:lnSpc>
            </a:pPr>
            <a:r>
              <a:rPr lang="en-US" sz="2200" dirty="0">
                <a:solidFill>
                  <a:srgbClr val="FFFFFF"/>
                </a:solidFill>
                <a:latin typeface="Arial" panose="020B0604020202020204" pitchFamily="34" charset="0"/>
                <a:cs typeface="Arial" panose="020B0604020202020204" pitchFamily="34" charset="0"/>
              </a:rPr>
              <a:t>Handling categorical features</a:t>
            </a:r>
          </a:p>
          <a:p>
            <a:pPr>
              <a:lnSpc>
                <a:spcPct val="150000"/>
              </a:lnSpc>
            </a:pPr>
            <a:r>
              <a:rPr lang="en-US" sz="2200" dirty="0">
                <a:solidFill>
                  <a:srgbClr val="FFFFFF"/>
                </a:solidFill>
                <a:latin typeface="Arial" panose="020B0604020202020204" pitchFamily="34" charset="0"/>
                <a:cs typeface="Arial" panose="020B0604020202020204" pitchFamily="34" charset="0"/>
              </a:rPr>
              <a:t>One hot encoding is used</a:t>
            </a:r>
          </a:p>
          <a:p>
            <a:pPr>
              <a:lnSpc>
                <a:spcPct val="150000"/>
              </a:lnSpc>
            </a:pPr>
            <a:r>
              <a:rPr lang="en-US" sz="2200" dirty="0">
                <a:solidFill>
                  <a:srgbClr val="FFFFFF"/>
                </a:solidFill>
                <a:latin typeface="Arial" panose="020B0604020202020204" pitchFamily="34" charset="0"/>
                <a:cs typeface="Arial" panose="020B0604020202020204" pitchFamily="34" charset="0"/>
              </a:rPr>
              <a:t>In this way, records in the object data type are converted to numeric data types and added separately to the end of the data set</a:t>
            </a:r>
          </a:p>
          <a:p>
            <a:endParaRPr lang="en-US" sz="2200" dirty="0">
              <a:solidFill>
                <a:srgbClr val="FFFFFF"/>
              </a:solidFill>
            </a:endParaRPr>
          </a:p>
        </p:txBody>
      </p:sp>
      <p:sp>
        <p:nvSpPr>
          <p:cNvPr id="4" name="Slide Number Placeholder 3">
            <a:extLst>
              <a:ext uri="{FF2B5EF4-FFF2-40B4-BE49-F238E27FC236}">
                <a16:creationId xmlns:a16="http://schemas.microsoft.com/office/drawing/2014/main" id="{5E8E836A-69E6-498A-9A64-B66CD8E4FC8D}"/>
              </a:ext>
            </a:extLst>
          </p:cNvPr>
          <p:cNvSpPr>
            <a:spLocks noGrp="1"/>
          </p:cNvSpPr>
          <p:nvPr>
            <p:ph type="sldNum" sz="quarter" idx="12"/>
          </p:nvPr>
        </p:nvSpPr>
        <p:spPr>
          <a:xfrm>
            <a:off x="10058400" y="6356350"/>
            <a:ext cx="1295400" cy="365125"/>
          </a:xfrm>
        </p:spPr>
        <p:txBody>
          <a:bodyPr>
            <a:normAutofit/>
          </a:bodyPr>
          <a:lstStyle/>
          <a:p>
            <a:pPr>
              <a:spcAft>
                <a:spcPts val="600"/>
              </a:spcAft>
            </a:pPr>
            <a:fld id="{CBC6213B-045A-4BD7-8882-5C602753CB87}" type="slidenum">
              <a:rPr lang="en-US" sz="1600">
                <a:solidFill>
                  <a:srgbClr val="FFFFFF"/>
                </a:solidFill>
                <a:latin typeface="Arial" panose="020B0604020202020204" pitchFamily="34" charset="0"/>
                <a:cs typeface="Arial" panose="020B0604020202020204" pitchFamily="34" charset="0"/>
              </a:rPr>
              <a:pPr>
                <a:spcAft>
                  <a:spcPts val="600"/>
                </a:spcAft>
              </a:pPr>
              <a:t>12</a:t>
            </a:fld>
            <a:endParaRPr lang="en-US" sz="1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54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8" descr="Learning Data Science: Day 13 - Random Forest | by Haydar Ali Ismail |  Medium">
            <a:extLst>
              <a:ext uri="{FF2B5EF4-FFF2-40B4-BE49-F238E27FC236}">
                <a16:creationId xmlns:a16="http://schemas.microsoft.com/office/drawing/2014/main" id="{30E79B74-8055-4F28-A7D9-58B34E20D5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78" r="9091" b="20240"/>
          <a:stretch/>
        </p:blipFill>
        <p:spPr bwMode="auto">
          <a:xfrm>
            <a:off x="0"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6" name="Freeform: Shape 83">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7" name="Freeform: Shape 85">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D251B5A-4C8B-4F4F-9FF7-C605FA43C432}"/>
              </a:ext>
            </a:extLst>
          </p:cNvPr>
          <p:cNvSpPr>
            <a:spLocks noGrp="1"/>
          </p:cNvSpPr>
          <p:nvPr>
            <p:ph type="title"/>
          </p:nvPr>
        </p:nvSpPr>
        <p:spPr>
          <a:xfrm>
            <a:off x="750242" y="632990"/>
            <a:ext cx="4062643" cy="1043409"/>
          </a:xfrm>
        </p:spPr>
        <p:txBody>
          <a:bodyPr>
            <a:normAutofit/>
          </a:bodyPr>
          <a:lstStyle/>
          <a:p>
            <a:r>
              <a:rPr lang="en-US" dirty="0">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B46FE00C-B4CB-4132-B3B1-D7071D688C46}"/>
              </a:ext>
            </a:extLst>
          </p:cNvPr>
          <p:cNvSpPr>
            <a:spLocks noGrp="1"/>
          </p:cNvSpPr>
          <p:nvPr>
            <p:ph idx="1"/>
          </p:nvPr>
        </p:nvSpPr>
        <p:spPr>
          <a:xfrm>
            <a:off x="520242" y="1774372"/>
            <a:ext cx="4062642" cy="2754086"/>
          </a:xfrm>
        </p:spPr>
        <p:txBody>
          <a:bodyPr anchor="t">
            <a:normAutofit fontScale="92500" lnSpcReduction="10000"/>
          </a:bodyPr>
          <a:lstStyle/>
          <a:p>
            <a:pPr algn="just">
              <a:lnSpc>
                <a:spcPct val="160000"/>
              </a:lnSpc>
            </a:pPr>
            <a:r>
              <a:rPr lang="en-US" sz="1600" dirty="0">
                <a:latin typeface="Arial" panose="020B0604020202020204" pitchFamily="34" charset="0"/>
                <a:cs typeface="Arial" panose="020B0604020202020204" pitchFamily="34" charset="0"/>
              </a:rPr>
              <a:t>Random forest regressor was chosen as the model to be trained</a:t>
            </a:r>
          </a:p>
          <a:p>
            <a:pPr algn="just">
              <a:lnSpc>
                <a:spcPct val="160000"/>
              </a:lnSpc>
            </a:pPr>
            <a:r>
              <a:rPr lang="en-US" sz="1600" dirty="0">
                <a:latin typeface="Arial" panose="020B0604020202020204" pitchFamily="34" charset="0"/>
                <a:cs typeface="Arial" panose="020B0604020202020204" pitchFamily="34" charset="0"/>
              </a:rPr>
              <a:t>For model training, 25% of the data set is reserved for testing and the rest for training</a:t>
            </a:r>
          </a:p>
          <a:p>
            <a:pPr algn="just">
              <a:lnSpc>
                <a:spcPct val="160000"/>
              </a:lnSpc>
            </a:pPr>
            <a:r>
              <a:rPr lang="en-US" sz="1600" dirty="0">
                <a:latin typeface="Arial" panose="020B0604020202020204" pitchFamily="34" charset="0"/>
                <a:cs typeface="Arial" panose="020B0604020202020204" pitchFamily="34" charset="0"/>
              </a:rPr>
              <a:t>The random forest regressor model is saved as a pickle module for the frontend part</a:t>
            </a:r>
          </a:p>
        </p:txBody>
      </p:sp>
      <p:sp>
        <p:nvSpPr>
          <p:cNvPr id="8" name="Slide Number Placeholder 3">
            <a:extLst>
              <a:ext uri="{FF2B5EF4-FFF2-40B4-BE49-F238E27FC236}">
                <a16:creationId xmlns:a16="http://schemas.microsoft.com/office/drawing/2014/main" id="{41E9D714-C8C1-4F44-9E6B-FD1CF7958B9B}"/>
              </a:ext>
            </a:extLst>
          </p:cNvPr>
          <p:cNvSpPr txBox="1">
            <a:spLocks/>
          </p:cNvSpPr>
          <p:nvPr/>
        </p:nvSpPr>
        <p:spPr>
          <a:xfrm>
            <a:off x="9163879" y="6383809"/>
            <a:ext cx="2743200" cy="365125"/>
          </a:xfrm>
          <a:prstGeom prst="rect">
            <a:avLst/>
          </a:prstGeom>
          <a:noFill/>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CBC6213B-045A-4BD7-8882-5C602753CB87}" type="slidenum">
              <a:rPr lang="en-US" sz="1600" smtClean="0">
                <a:solidFill>
                  <a:srgbClr val="898989"/>
                </a:solidFill>
                <a:latin typeface="Arial" panose="020B0604020202020204" pitchFamily="34" charset="0"/>
                <a:cs typeface="Arial" panose="020B0604020202020204" pitchFamily="34" charset="0"/>
              </a:rPr>
              <a:pPr>
                <a:spcAft>
                  <a:spcPts val="600"/>
                </a:spcAft>
                <a:defRPr/>
              </a:pPr>
              <a:t>13</a:t>
            </a:fld>
            <a:endParaRPr lang="en-US" sz="1600" dirty="0">
              <a:solidFill>
                <a:srgbClr val="89898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676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36907D-B573-4EC3-B59B-4970D863F63E}"/>
              </a:ext>
            </a:extLst>
          </p:cNvPr>
          <p:cNvSpPr>
            <a:spLocks noGrp="1"/>
          </p:cNvSpPr>
          <p:nvPr>
            <p:ph type="title"/>
          </p:nvPr>
        </p:nvSpPr>
        <p:spPr>
          <a:xfrm>
            <a:off x="643467" y="321734"/>
            <a:ext cx="10905066" cy="1135737"/>
          </a:xfrm>
        </p:spPr>
        <p:txBody>
          <a:bodyPr>
            <a:normAutofit/>
          </a:bodyPr>
          <a:lstStyle/>
          <a:p>
            <a:r>
              <a:rPr lang="en-US" dirty="0">
                <a:latin typeface="Arial" panose="020B0604020202020204" pitchFamily="34" charset="0"/>
                <a:cs typeface="Arial" panose="020B0604020202020204" pitchFamily="34" charset="0"/>
              </a:rPr>
              <a:t>Feature Importance</a:t>
            </a:r>
          </a:p>
        </p:txBody>
      </p:sp>
      <p:sp>
        <p:nvSpPr>
          <p:cNvPr id="3" name="Content Placeholder 2">
            <a:extLst>
              <a:ext uri="{FF2B5EF4-FFF2-40B4-BE49-F238E27FC236}">
                <a16:creationId xmlns:a16="http://schemas.microsoft.com/office/drawing/2014/main" id="{01DD8661-5A1E-4216-9B7B-1F37496E2695}"/>
              </a:ext>
            </a:extLst>
          </p:cNvPr>
          <p:cNvSpPr>
            <a:spLocks noGrp="1"/>
          </p:cNvSpPr>
          <p:nvPr>
            <p:ph idx="1"/>
          </p:nvPr>
        </p:nvSpPr>
        <p:spPr>
          <a:xfrm>
            <a:off x="1014060" y="1577515"/>
            <a:ext cx="4008384" cy="4393982"/>
          </a:xfrm>
        </p:spPr>
        <p:txBody>
          <a:bodyPr>
            <a:normAutofit fontScale="85000" lnSpcReduction="10000"/>
          </a:bodyPr>
          <a:lstStyle/>
          <a:p>
            <a:pPr algn="just">
              <a:lnSpc>
                <a:spcPct val="150000"/>
              </a:lnSpc>
            </a:pPr>
            <a:r>
              <a:rPr lang="en-US" sz="2000" dirty="0">
                <a:latin typeface="Arial" panose="020B0604020202020204" pitchFamily="34" charset="0"/>
                <a:cs typeface="Arial" panose="020B0604020202020204" pitchFamily="34" charset="0"/>
              </a:rPr>
              <a:t>The feature selection process was applied to examine the effect of the features in the data set on the price </a:t>
            </a:r>
          </a:p>
          <a:p>
            <a:pPr algn="just">
              <a:lnSpc>
                <a:spcPct val="150000"/>
              </a:lnSpc>
            </a:pPr>
            <a:r>
              <a:rPr lang="en-US" sz="2000" dirty="0">
                <a:latin typeface="Arial" panose="020B0604020202020204" pitchFamily="34" charset="0"/>
                <a:cs typeface="Arial" panose="020B0604020202020204" pitchFamily="34" charset="0"/>
              </a:rPr>
              <a:t>During this process, some of the features that had a low feature selection coefficient and were not suitable for the main purpose of the project were eliminated</a:t>
            </a:r>
          </a:p>
          <a:p>
            <a:pPr algn="just">
              <a:lnSpc>
                <a:spcPct val="150000"/>
              </a:lnSpc>
            </a:pPr>
            <a:r>
              <a:rPr lang="en-US" sz="2000" dirty="0">
                <a:latin typeface="Arial" panose="020B0604020202020204" pitchFamily="34" charset="0"/>
                <a:cs typeface="Arial" panose="020B0604020202020204" pitchFamily="34" charset="0"/>
              </a:rPr>
              <a:t>As a result of this section, the main features presented in the frontend and their sub-features have emerged</a:t>
            </a:r>
          </a:p>
        </p:txBody>
      </p:sp>
      <p:grpSp>
        <p:nvGrpSpPr>
          <p:cNvPr id="38"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Chart, bar chart&#10;&#10;Description automatically generated">
            <a:extLst>
              <a:ext uri="{FF2B5EF4-FFF2-40B4-BE49-F238E27FC236}">
                <a16:creationId xmlns:a16="http://schemas.microsoft.com/office/drawing/2014/main" id="{BB393A21-0393-464B-8BFD-0B1BC6BBAD5A}"/>
              </a:ext>
            </a:extLst>
          </p:cNvPr>
          <p:cNvPicPr>
            <a:picLocks noChangeAspect="1"/>
          </p:cNvPicPr>
          <p:nvPr/>
        </p:nvPicPr>
        <p:blipFill>
          <a:blip r:embed="rId2"/>
          <a:stretch>
            <a:fillRect/>
          </a:stretch>
        </p:blipFill>
        <p:spPr>
          <a:xfrm>
            <a:off x="5295320" y="2372085"/>
            <a:ext cx="6253212" cy="3183684"/>
          </a:xfrm>
          <a:prstGeom prst="rect">
            <a:avLst/>
          </a:prstGeom>
        </p:spPr>
      </p:pic>
      <p:grpSp>
        <p:nvGrpSpPr>
          <p:cNvPr id="39"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0"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75C896B4-B990-4584-BA45-C7092E71B419}"/>
              </a:ext>
            </a:extLst>
          </p:cNvPr>
          <p:cNvSpPr>
            <a:spLocks noGrp="1"/>
          </p:cNvSpPr>
          <p:nvPr>
            <p:ph type="sldNum" sz="quarter" idx="12"/>
          </p:nvPr>
        </p:nvSpPr>
        <p:spPr>
          <a:xfrm>
            <a:off x="8805333" y="635635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14</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92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BDE95F-650B-4D12-A3A5-975E461D2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CA2E3-56E8-4C3B-B01A-4F705C994AC9}"/>
              </a:ext>
            </a:extLst>
          </p:cNvPr>
          <p:cNvSpPr>
            <a:spLocks noGrp="1"/>
          </p:cNvSpPr>
          <p:nvPr>
            <p:ph type="title"/>
          </p:nvPr>
        </p:nvSpPr>
        <p:spPr>
          <a:xfrm>
            <a:off x="645858" y="5110423"/>
            <a:ext cx="10906061" cy="671540"/>
          </a:xfrm>
          <a:noFill/>
        </p:spPr>
        <p:txBody>
          <a:bodyPr vert="horz" lIns="91440" tIns="45720" rIns="91440" bIns="45720" rtlCol="0" anchor="ctr">
            <a:normAutofit fontScale="90000"/>
          </a:bodyPr>
          <a:lstStyle/>
          <a:p>
            <a:pPr algn="ctr"/>
            <a:r>
              <a:rPr lang="en-US" dirty="0">
                <a:latin typeface="Arial" panose="020B0604020202020204" pitchFamily="34" charset="0"/>
                <a:cs typeface="Arial" panose="020B0604020202020204" pitchFamily="34" charset="0"/>
              </a:rPr>
              <a:t>Feature Importance</a:t>
            </a:r>
          </a:p>
        </p:txBody>
      </p:sp>
      <p:sp>
        <p:nvSpPr>
          <p:cNvPr id="3" name="Content Placeholder 2">
            <a:extLst>
              <a:ext uri="{FF2B5EF4-FFF2-40B4-BE49-F238E27FC236}">
                <a16:creationId xmlns:a16="http://schemas.microsoft.com/office/drawing/2014/main" id="{E8A704F9-279C-497F-A529-5043A8CCF227}"/>
              </a:ext>
            </a:extLst>
          </p:cNvPr>
          <p:cNvSpPr>
            <a:spLocks noGrp="1"/>
          </p:cNvSpPr>
          <p:nvPr>
            <p:ph idx="1"/>
          </p:nvPr>
        </p:nvSpPr>
        <p:spPr>
          <a:xfrm>
            <a:off x="645858" y="5855843"/>
            <a:ext cx="10906061" cy="458470"/>
          </a:xfrm>
          <a:noFill/>
        </p:spPr>
        <p:txBody>
          <a:bodyPr vert="horz" lIns="91440" tIns="45720" rIns="91440" bIns="45720" rtlCol="0">
            <a:normAutofit/>
          </a:bodyPr>
          <a:lstStyle/>
          <a:p>
            <a:pPr marL="0" indent="0" algn="ctr">
              <a:buNone/>
            </a:pPr>
            <a:r>
              <a:rPr lang="en-US" sz="2400" dirty="0"/>
              <a:t>Table of model test</a:t>
            </a:r>
          </a:p>
        </p:txBody>
      </p:sp>
      <p:sp>
        <p:nvSpPr>
          <p:cNvPr id="13" name="Rectangle 12">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962604C6-3BB9-463C-9370-D69B09752FB5}"/>
              </a:ext>
            </a:extLst>
          </p:cNvPr>
          <p:cNvSpPr>
            <a:spLocks noGrp="1"/>
          </p:cNvSpPr>
          <p:nvPr>
            <p:ph type="sldNum" sz="quarter" idx="12"/>
          </p:nvPr>
        </p:nvSpPr>
        <p:spPr>
          <a:xfrm>
            <a:off x="8613648" y="6356350"/>
            <a:ext cx="2743200" cy="365125"/>
          </a:xfrm>
          <a:noFill/>
        </p:spPr>
        <p:txBody>
          <a:bodyPr vert="horz" lIns="91440" tIns="45720" rIns="91440" bIns="45720" rtlCol="0" anchor="ctr">
            <a:normAutofit/>
          </a:bodyPr>
          <a:lstStyle/>
          <a:p>
            <a:pPr>
              <a:spcAft>
                <a:spcPts val="600"/>
              </a:spcAft>
              <a:defRPr/>
            </a:pPr>
            <a:fld id="{CBC6213B-045A-4BD7-8882-5C602753CB87}" type="slidenum">
              <a:rPr lang="en-US" sz="1600">
                <a:solidFill>
                  <a:srgbClr val="898989"/>
                </a:solidFill>
                <a:latin typeface="Arial" panose="020B0604020202020204" pitchFamily="34" charset="0"/>
                <a:cs typeface="Arial" panose="020B0604020202020204" pitchFamily="34" charset="0"/>
              </a:rPr>
              <a:pPr>
                <a:spcAft>
                  <a:spcPts val="600"/>
                </a:spcAft>
                <a:defRPr/>
              </a:pPr>
              <a:t>15</a:t>
            </a:fld>
            <a:endParaRPr lang="en-US" sz="1600" dirty="0">
              <a:solidFill>
                <a:srgbClr val="898989"/>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2C4016F-FBA6-4D5C-9DFD-799F74859EEE}"/>
              </a:ext>
            </a:extLst>
          </p:cNvPr>
          <p:cNvPicPr>
            <a:picLocks noChangeAspect="1"/>
          </p:cNvPicPr>
          <p:nvPr/>
        </p:nvPicPr>
        <p:blipFill>
          <a:blip r:embed="rId2"/>
          <a:stretch>
            <a:fillRect/>
          </a:stretch>
        </p:blipFill>
        <p:spPr>
          <a:xfrm>
            <a:off x="2890836" y="1503364"/>
            <a:ext cx="6410325" cy="2057400"/>
          </a:xfrm>
          <a:prstGeom prst="rect">
            <a:avLst/>
          </a:prstGeom>
        </p:spPr>
      </p:pic>
    </p:spTree>
    <p:extLst>
      <p:ext uri="{BB962C8B-B14F-4D97-AF65-F5344CB8AC3E}">
        <p14:creationId xmlns:p14="http://schemas.microsoft.com/office/powerpoint/2010/main" val="340779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1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6D865C0-EB2F-4670-B80C-773FFFA44A72}"/>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6600" kern="1200" dirty="0">
                <a:latin typeface="Arial" panose="020B0604020202020204" pitchFamily="34" charset="0"/>
                <a:cs typeface="Arial" panose="020B0604020202020204" pitchFamily="34" charset="0"/>
              </a:rPr>
              <a:t>FRONTEND</a:t>
            </a: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8CEFECC1-57E9-4D51-B764-81CFEA6FE03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16</a:t>
            </a:fld>
            <a:endParaRPr lang="en-US" sz="1600"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2749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D70AD-A6F5-49E7-849B-B81B508E3918}"/>
              </a:ext>
            </a:extLst>
          </p:cNvPr>
          <p:cNvSpPr>
            <a:spLocks noGrp="1"/>
          </p:cNvSpPr>
          <p:nvPr>
            <p:ph type="title"/>
          </p:nvPr>
        </p:nvSpPr>
        <p:spPr>
          <a:xfrm>
            <a:off x="643467" y="321734"/>
            <a:ext cx="10905066" cy="1135737"/>
          </a:xfrm>
        </p:spPr>
        <p:txBody>
          <a:bodyPr>
            <a:normAutofit/>
          </a:bodyPr>
          <a:lstStyle/>
          <a:p>
            <a:pPr algn="ctr"/>
            <a:r>
              <a:rPr lang="en-US" dirty="0">
                <a:latin typeface="Arial" panose="020B0604020202020204" pitchFamily="34" charset="0"/>
                <a:cs typeface="Arial" panose="020B0604020202020204" pitchFamily="34" charset="0"/>
              </a:rPr>
              <a:t>Frontend</a:t>
            </a:r>
          </a:p>
        </p:txBody>
      </p:sp>
      <p:sp>
        <p:nvSpPr>
          <p:cNvPr id="3" name="Content Placeholder 2">
            <a:extLst>
              <a:ext uri="{FF2B5EF4-FFF2-40B4-BE49-F238E27FC236}">
                <a16:creationId xmlns:a16="http://schemas.microsoft.com/office/drawing/2014/main" id="{74F5E0AB-80F9-48A1-82FF-34AAD6FA29DC}"/>
              </a:ext>
            </a:extLst>
          </p:cNvPr>
          <p:cNvSpPr>
            <a:spLocks noGrp="1"/>
          </p:cNvSpPr>
          <p:nvPr>
            <p:ph idx="1"/>
          </p:nvPr>
        </p:nvSpPr>
        <p:spPr>
          <a:xfrm>
            <a:off x="670705" y="1457471"/>
            <a:ext cx="4008384" cy="4393982"/>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Flask library of python is used to connect the created pickle model with web design technologies</a:t>
            </a:r>
          </a:p>
          <a:p>
            <a:pPr algn="just">
              <a:lnSpc>
                <a:spcPct val="150000"/>
              </a:lnSpc>
            </a:pPr>
            <a:r>
              <a:rPr lang="en-US" sz="2000" dirty="0">
                <a:latin typeface="Arial" panose="020B0604020202020204" pitchFamily="34" charset="0"/>
                <a:cs typeface="Arial" panose="020B0604020202020204" pitchFamily="34" charset="0"/>
              </a:rPr>
              <a:t>Web technologies such as HTML and CSS were used for the design of the front of the platform</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Python + Flask - Part 4 - Remote Database - DEV Community">
            <a:extLst>
              <a:ext uri="{FF2B5EF4-FFF2-40B4-BE49-F238E27FC236}">
                <a16:creationId xmlns:a16="http://schemas.microsoft.com/office/drawing/2014/main" id="{D3D47923-A585-48CC-9542-B8F02D05F9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979046"/>
            <a:ext cx="6253212" cy="196976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967AE373-5E6C-4C4C-A4B5-39A97E72F66C}"/>
              </a:ext>
            </a:extLst>
          </p:cNvPr>
          <p:cNvSpPr>
            <a:spLocks noGrp="1"/>
          </p:cNvSpPr>
          <p:nvPr>
            <p:ph type="sldNum" sz="quarter" idx="12"/>
          </p:nvPr>
        </p:nvSpPr>
        <p:spPr>
          <a:xfrm>
            <a:off x="8805333" y="635635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17</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85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24">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6">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246272-AF94-45D7-A443-11CF375E072A}"/>
              </a:ext>
            </a:extLst>
          </p:cNvPr>
          <p:cNvSpPr>
            <a:spLocks noGrp="1"/>
          </p:cNvSpPr>
          <p:nvPr>
            <p:ph type="title"/>
          </p:nvPr>
        </p:nvSpPr>
        <p:spPr>
          <a:xfrm>
            <a:off x="6978316" y="1431042"/>
            <a:ext cx="4055899" cy="3995916"/>
          </a:xfrm>
        </p:spPr>
        <p:txBody>
          <a:bodyPr anchor="ctr">
            <a:normAutofit/>
          </a:bodyPr>
          <a:lstStyle/>
          <a:p>
            <a:r>
              <a:rPr lang="en-US" dirty="0">
                <a:solidFill>
                  <a:schemeClr val="tx1">
                    <a:lumMod val="95000"/>
                    <a:lumOff val="5000"/>
                  </a:schemeClr>
                </a:solidFill>
                <a:latin typeface="Arial" panose="020B0604020202020204" pitchFamily="34" charset="0"/>
                <a:cs typeface="Arial" panose="020B0604020202020204" pitchFamily="34" charset="0"/>
              </a:rPr>
              <a:t>Conclusion</a:t>
            </a:r>
          </a:p>
        </p:txBody>
      </p:sp>
      <p:sp>
        <p:nvSpPr>
          <p:cNvPr id="16" name="Content Placeholder 2">
            <a:extLst>
              <a:ext uri="{FF2B5EF4-FFF2-40B4-BE49-F238E27FC236}">
                <a16:creationId xmlns:a16="http://schemas.microsoft.com/office/drawing/2014/main" id="{55DA1924-DE56-42DF-AE51-1A1A99E5642F}"/>
              </a:ext>
            </a:extLst>
          </p:cNvPr>
          <p:cNvSpPr>
            <a:spLocks noGrp="1"/>
          </p:cNvSpPr>
          <p:nvPr>
            <p:ph idx="1"/>
          </p:nvPr>
        </p:nvSpPr>
        <p:spPr>
          <a:xfrm>
            <a:off x="455914" y="1498910"/>
            <a:ext cx="5271596" cy="4154749"/>
          </a:xfrm>
        </p:spPr>
        <p:txBody>
          <a:bodyPr anchor="ctr">
            <a:noAutofit/>
          </a:bodyPr>
          <a:lstStyle/>
          <a:p>
            <a:pPr algn="just">
              <a:lnSpc>
                <a:spcPct val="150000"/>
              </a:lnSpc>
            </a:pPr>
            <a:r>
              <a:rPr lang="en-US" sz="1600" dirty="0">
                <a:solidFill>
                  <a:schemeClr val="tx1">
                    <a:lumMod val="85000"/>
                    <a:lumOff val="15000"/>
                  </a:schemeClr>
                </a:solidFill>
                <a:latin typeface="Arial" panose="020B0604020202020204" pitchFamily="34" charset="0"/>
                <a:cs typeface="Arial" panose="020B0604020202020204" pitchFamily="34" charset="0"/>
              </a:rPr>
              <a:t>As a result, thanks to the Innovative System Design and Development I-II courses, we learned some machine learning algorithms and the models in which these algorithms are applied while examining the literature studies of similar projects</a:t>
            </a:r>
          </a:p>
          <a:p>
            <a:pPr algn="just">
              <a:lnSpc>
                <a:spcPct val="150000"/>
              </a:lnSpc>
            </a:pPr>
            <a:r>
              <a:rPr lang="en-US" sz="1600" dirty="0">
                <a:solidFill>
                  <a:schemeClr val="tx1">
                    <a:lumMod val="85000"/>
                    <a:lumOff val="15000"/>
                  </a:schemeClr>
                </a:solidFill>
                <a:latin typeface="Arial" panose="020B0604020202020204" pitchFamily="34" charset="0"/>
                <a:cs typeface="Arial" panose="020B0604020202020204" pitchFamily="34" charset="0"/>
              </a:rPr>
              <a:t>Additionally, we had the opportunity to examine Airbnb data sets, make sense of the data and use them in models</a:t>
            </a:r>
          </a:p>
          <a:p>
            <a:pPr algn="just">
              <a:lnSpc>
                <a:spcPct val="150000"/>
              </a:lnSpc>
            </a:pPr>
            <a:r>
              <a:rPr lang="en-US" sz="1600" dirty="0">
                <a:solidFill>
                  <a:schemeClr val="tx1">
                    <a:lumMod val="85000"/>
                    <a:lumOff val="15000"/>
                  </a:schemeClr>
                </a:solidFill>
                <a:latin typeface="Arial" panose="020B0604020202020204" pitchFamily="34" charset="0"/>
                <a:cs typeface="Arial" panose="020B0604020202020204" pitchFamily="34" charset="0"/>
              </a:rPr>
              <a:t>After choosing the appropriate data set for Airbnb Istanbul, we tried the algorithms and </a:t>
            </a:r>
            <a:r>
              <a:rPr lang="en-US" sz="1600" dirty="0">
                <a:latin typeface="Arial" panose="020B0604020202020204" pitchFamily="34" charset="0"/>
                <a:cs typeface="Arial" panose="020B0604020202020204" pitchFamily="34" charset="0"/>
              </a:rPr>
              <a:t>models we will use for price prediction and developed the model that could best predict the data set.</a:t>
            </a:r>
            <a:r>
              <a:rPr lang="en-US" sz="1600" dirty="0">
                <a:solidFill>
                  <a:schemeClr val="tx1">
                    <a:lumMod val="85000"/>
                    <a:lumOff val="15000"/>
                  </a:schemeClr>
                </a:solidFill>
                <a:latin typeface="Arial" panose="020B0604020202020204" pitchFamily="34" charset="0"/>
                <a:cs typeface="Arial" panose="020B0604020202020204" pitchFamily="34" charset="0"/>
              </a:rPr>
              <a:t> </a:t>
            </a:r>
          </a:p>
        </p:txBody>
      </p:sp>
      <p:sp>
        <p:nvSpPr>
          <p:cNvPr id="9" name="Slide Number Placeholder 3">
            <a:extLst>
              <a:ext uri="{FF2B5EF4-FFF2-40B4-BE49-F238E27FC236}">
                <a16:creationId xmlns:a16="http://schemas.microsoft.com/office/drawing/2014/main" id="{39D33034-46CF-48B3-934C-65E84483F5DD}"/>
              </a:ext>
            </a:extLst>
          </p:cNvPr>
          <p:cNvSpPr txBox="1">
            <a:spLocks/>
          </p:cNvSpPr>
          <p:nvPr/>
        </p:nvSpPr>
        <p:spPr>
          <a:xfrm>
            <a:off x="9153705" y="6314806"/>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18</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64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1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55D096B-7BFC-4987-BD9E-4A6D09A02457}"/>
              </a:ext>
            </a:extLst>
          </p:cNvPr>
          <p:cNvSpPr>
            <a:spLocks noGrp="1"/>
          </p:cNvSpPr>
          <p:nvPr>
            <p:ph type="title"/>
          </p:nvPr>
        </p:nvSpPr>
        <p:spPr>
          <a:xfrm>
            <a:off x="3623638" y="1902962"/>
            <a:ext cx="5186842" cy="922077"/>
          </a:xfrm>
        </p:spPr>
        <p:txBody>
          <a:bodyPr vert="horz" lIns="91440" tIns="45720" rIns="91440" bIns="45720" rtlCol="0" anchor="b">
            <a:normAutofit/>
          </a:bodyPr>
          <a:lstStyle/>
          <a:p>
            <a:pPr algn="ctr"/>
            <a:r>
              <a:rPr lang="en-US" sz="5200" kern="1200" dirty="0">
                <a:latin typeface="Arial" panose="020B0604020202020204" pitchFamily="34" charset="0"/>
                <a:cs typeface="Arial" panose="020B0604020202020204" pitchFamily="34" charset="0"/>
              </a:rPr>
              <a:t>DEMO</a:t>
            </a:r>
          </a:p>
        </p:txBody>
      </p:sp>
      <p:sp>
        <p:nvSpPr>
          <p:cNvPr id="3" name="Content Placeholder 2">
            <a:extLst>
              <a:ext uri="{FF2B5EF4-FFF2-40B4-BE49-F238E27FC236}">
                <a16:creationId xmlns:a16="http://schemas.microsoft.com/office/drawing/2014/main" id="{FE59FED9-B378-4F3D-9913-83E1F336A3E7}"/>
              </a:ext>
            </a:extLst>
          </p:cNvPr>
          <p:cNvSpPr>
            <a:spLocks noGrp="1"/>
          </p:cNvSpPr>
          <p:nvPr>
            <p:ph idx="1"/>
          </p:nvPr>
        </p:nvSpPr>
        <p:spPr>
          <a:xfrm>
            <a:off x="3382874" y="3567576"/>
            <a:ext cx="5668369" cy="682079"/>
          </a:xfrm>
        </p:spPr>
        <p:txBody>
          <a:bodyPr vert="horz" lIns="91440" tIns="45720" rIns="91440" bIns="45720" rtlCol="0">
            <a:normAutofit/>
          </a:bodyPr>
          <a:lstStyle/>
          <a:p>
            <a:pPr marL="0" indent="0" algn="ctr">
              <a:buNone/>
            </a:pPr>
            <a:r>
              <a:rPr lang="en-US" sz="2000" kern="1200" dirty="0">
                <a:solidFill>
                  <a:schemeClr val="tx2"/>
                </a:solidFill>
                <a:latin typeface="+mn-lt"/>
                <a:ea typeface="+mn-ea"/>
                <a:cs typeface="+mn-cs"/>
                <a:hlinkClick r:id="rId2"/>
              </a:rPr>
              <a:t>https://www.youtube.com/watch?v=m7LYzj3Ubro</a:t>
            </a:r>
            <a:endParaRPr lang="en-US" sz="2000" kern="1200" dirty="0">
              <a:solidFill>
                <a:schemeClr val="tx2"/>
              </a:solidFill>
              <a:latin typeface="+mn-lt"/>
              <a:ea typeface="+mn-ea"/>
              <a:cs typeface="+mn-cs"/>
            </a:endParaRP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090D664F-73A9-4B36-8D7C-5FEF3291DB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19</a:t>
            </a:fld>
            <a:endParaRPr lang="en-US" sz="1600"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748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BEAC86-2987-4685-A6FD-0CD949BA3219}"/>
              </a:ext>
            </a:extLst>
          </p:cNvPr>
          <p:cNvSpPr>
            <a:spLocks noGrp="1"/>
          </p:cNvSpPr>
          <p:nvPr>
            <p:ph type="title"/>
          </p:nvPr>
        </p:nvSpPr>
        <p:spPr>
          <a:xfrm>
            <a:off x="4645787" y="715058"/>
            <a:ext cx="3663489" cy="972234"/>
          </a:xfrm>
        </p:spPr>
        <p:txBody>
          <a:bodyPr anchor="t">
            <a:normAutofit/>
          </a:bodyPr>
          <a:lstStyle/>
          <a:p>
            <a:r>
              <a:rPr lang="en-US" dirty="0">
                <a:latin typeface="Arial" panose="020B0604020202020204" pitchFamily="34" charset="0"/>
                <a:cs typeface="Arial" panose="020B0604020202020204" pitchFamily="34" charset="0"/>
              </a:rPr>
              <a:t>Contents</a:t>
            </a:r>
          </a:p>
        </p:txBody>
      </p:sp>
      <p:sp>
        <p:nvSpPr>
          <p:cNvPr id="19"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12CD3E-950C-4504-9159-15724646D2D8}"/>
              </a:ext>
            </a:extLst>
          </p:cNvPr>
          <p:cNvSpPr>
            <a:spLocks noGrp="1"/>
          </p:cNvSpPr>
          <p:nvPr>
            <p:ph idx="1"/>
          </p:nvPr>
        </p:nvSpPr>
        <p:spPr>
          <a:xfrm>
            <a:off x="5070020" y="1698170"/>
            <a:ext cx="6478513" cy="4516361"/>
          </a:xfrm>
        </p:spPr>
        <p:txBody>
          <a:bodyPr>
            <a:normAutofit/>
          </a:bodyPr>
          <a:lstStyle/>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Problem</a:t>
            </a:r>
          </a:p>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Objectives</a:t>
            </a:r>
          </a:p>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Solution</a:t>
            </a:r>
          </a:p>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Implementation</a:t>
            </a:r>
          </a:p>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Conclusion</a:t>
            </a:r>
          </a:p>
          <a:p>
            <a:pPr>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References</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738B5C50-DA22-4B5B-AD52-EE4F5938D4BA}"/>
              </a:ext>
            </a:extLst>
          </p:cNvPr>
          <p:cNvSpPr>
            <a:spLocks noGrp="1"/>
          </p:cNvSpPr>
          <p:nvPr>
            <p:ph type="sldNum" sz="quarter" idx="12"/>
          </p:nvPr>
        </p:nvSpPr>
        <p:spPr/>
        <p:txBody>
          <a:bodyPr/>
          <a:lstStyle/>
          <a:p>
            <a:fld id="{CBC6213B-045A-4BD7-8882-5C602753CB87}" type="slidenum">
              <a:rPr lang="en-US" sz="1600" smtClean="0">
                <a:latin typeface="Arial" panose="020B0604020202020204" pitchFamily="34" charset="0"/>
                <a:cs typeface="Arial" panose="020B0604020202020204" pitchFamily="34" charset="0"/>
              </a:rPr>
              <a:t>2</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45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5318C-C858-4DA3-A29B-7DA01822F6BE}"/>
              </a:ext>
            </a:extLst>
          </p:cNvPr>
          <p:cNvSpPr>
            <a:spLocks noGrp="1"/>
          </p:cNvSpPr>
          <p:nvPr>
            <p:ph type="title"/>
          </p:nvPr>
        </p:nvSpPr>
        <p:spPr>
          <a:xfrm>
            <a:off x="1043631" y="809898"/>
            <a:ext cx="9942716" cy="1554480"/>
          </a:xfrm>
        </p:spPr>
        <p:txBody>
          <a:bodyPr anchor="ctr">
            <a:normAutofit/>
          </a:bodyPr>
          <a:lstStyle/>
          <a:p>
            <a:r>
              <a:rPr lang="en-US"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B7C677EC-ECF4-4B0F-8937-5CD81EBDA623}"/>
              </a:ext>
            </a:extLst>
          </p:cNvPr>
          <p:cNvSpPr>
            <a:spLocks noGrp="1"/>
          </p:cNvSpPr>
          <p:nvPr>
            <p:ph idx="1"/>
          </p:nvPr>
        </p:nvSpPr>
        <p:spPr>
          <a:xfrm>
            <a:off x="1045028" y="3017522"/>
            <a:ext cx="9941319" cy="3124658"/>
          </a:xfrm>
        </p:spPr>
        <p:txBody>
          <a:bodyPr anchor="ctr">
            <a:normAutofit/>
          </a:bodyPr>
          <a:lstStyle/>
          <a:p>
            <a:pPr>
              <a:lnSpc>
                <a:spcPct val="150000"/>
              </a:lnSpc>
            </a:pPr>
            <a:r>
              <a:rPr lang="tr-TR" sz="2000" u="sng" dirty="0">
                <a:latin typeface="Arial" panose="020B0604020202020204" pitchFamily="34" charset="0"/>
                <a:cs typeface="Arial" panose="020B0604020202020204" pitchFamily="34" charset="0"/>
                <a:hlinkClick r:id="rId2"/>
              </a:rPr>
              <a:t>https://www.airbnb.com.tr/</a:t>
            </a:r>
            <a:endParaRPr lang="en-US" sz="2000" dirty="0">
              <a:latin typeface="Arial" panose="020B0604020202020204" pitchFamily="34" charset="0"/>
              <a:cs typeface="Arial" panose="020B0604020202020204" pitchFamily="34" charset="0"/>
              <a:hlinkClick r:id="rId3"/>
            </a:endParaRPr>
          </a:p>
          <a:p>
            <a:pPr>
              <a:lnSpc>
                <a:spcPct val="150000"/>
              </a:lnSpc>
            </a:pPr>
            <a:r>
              <a:rPr lang="en-US" sz="2000" dirty="0">
                <a:latin typeface="Arial" panose="020B0604020202020204" pitchFamily="34" charset="0"/>
                <a:cs typeface="Arial" panose="020B0604020202020204" pitchFamily="34" charset="0"/>
                <a:hlinkClick r:id="rId3"/>
              </a:rPr>
              <a:t>http://insideairbnb.com/</a:t>
            </a:r>
            <a:endParaRPr lang="en-US" sz="2000" dirty="0">
              <a:latin typeface="Arial" panose="020B0604020202020204" pitchFamily="34" charset="0"/>
              <a:cs typeface="Arial" panose="020B0604020202020204" pitchFamily="34" charset="0"/>
            </a:endParaRPr>
          </a:p>
          <a:p>
            <a:endParaRPr lang="en-US" sz="2400" dirty="0"/>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D7E12DC-1A7D-4192-89FE-EFF4A7AB1B94}"/>
              </a:ext>
            </a:extLst>
          </p:cNvPr>
          <p:cNvSpPr>
            <a:spLocks noGrp="1"/>
          </p:cNvSpPr>
          <p:nvPr>
            <p:ph type="sldNum" sz="quarter" idx="12"/>
          </p:nvPr>
        </p:nvSpPr>
        <p:spPr>
          <a:xfrm>
            <a:off x="8610600" y="649224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20</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0F2244-2606-4F2E-8AD2-2420EBC1E6CF}"/>
              </a:ext>
            </a:extLst>
          </p:cNvPr>
          <p:cNvSpPr>
            <a:spLocks noGrp="1"/>
          </p:cNvSpPr>
          <p:nvPr>
            <p:ph type="title"/>
          </p:nvPr>
        </p:nvSpPr>
        <p:spPr>
          <a:xfrm>
            <a:off x="7386004" y="3237642"/>
            <a:ext cx="4805996" cy="1297115"/>
          </a:xfrm>
        </p:spPr>
        <p:txBody>
          <a:bodyPr vert="horz" lIns="91440" tIns="45720" rIns="91440" bIns="45720" rtlCol="0" anchor="t">
            <a:normAutofit/>
          </a:bodyPr>
          <a:lstStyle/>
          <a:p>
            <a:r>
              <a:rPr lang="en-US" sz="4800" b="1" kern="1200" dirty="0">
                <a:solidFill>
                  <a:srgbClr val="000000"/>
                </a:solidFill>
                <a:latin typeface="Arial" panose="020B0604020202020204" pitchFamily="34" charset="0"/>
                <a:cs typeface="Arial" panose="020B0604020202020204" pitchFamily="34" charset="0"/>
              </a:rPr>
              <a:t>THANK YOU</a:t>
            </a:r>
          </a:p>
        </p:txBody>
      </p:sp>
      <p:sp>
        <p:nvSpPr>
          <p:cNvPr id="3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Smiling Face with No Fill">
            <a:extLst>
              <a:ext uri="{FF2B5EF4-FFF2-40B4-BE49-F238E27FC236}">
                <a16:creationId xmlns:a16="http://schemas.microsoft.com/office/drawing/2014/main" id="{A9D47856-6DC6-41B8-821B-AE04DB427C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Slide Number Placeholder 3">
            <a:extLst>
              <a:ext uri="{FF2B5EF4-FFF2-40B4-BE49-F238E27FC236}">
                <a16:creationId xmlns:a16="http://schemas.microsoft.com/office/drawing/2014/main" id="{6F454E5C-F466-4184-8AE2-5BE9C45243B4}"/>
              </a:ext>
            </a:extLst>
          </p:cNvPr>
          <p:cNvSpPr>
            <a:spLocks noGrp="1"/>
          </p:cNvSpPr>
          <p:nvPr>
            <p:ph type="sldNum" sz="quarter" idx="12"/>
          </p:nvPr>
        </p:nvSpPr>
        <p:spPr>
          <a:xfrm>
            <a:off x="11335688" y="6369476"/>
            <a:ext cx="511231" cy="314067"/>
          </a:xfrm>
        </p:spPr>
        <p:txBody>
          <a:bodyPr vert="horz" lIns="91440" tIns="45720" rIns="91440" bIns="45720" rtlCol="0" anchor="ctr">
            <a:noAutofit/>
          </a:bodyPr>
          <a:lstStyle/>
          <a:p>
            <a:pPr algn="l">
              <a:spcAft>
                <a:spcPts val="600"/>
              </a:spcAft>
            </a:pPr>
            <a:fld id="{CBC6213B-045A-4BD7-8882-5C602753CB87}" type="slidenum">
              <a:rPr lang="en-US" sz="1600">
                <a:solidFill>
                  <a:srgbClr val="898989"/>
                </a:solidFill>
                <a:latin typeface="Arial" panose="020B0604020202020204" pitchFamily="34" charset="0"/>
                <a:cs typeface="Arial" panose="020B0604020202020204" pitchFamily="34" charset="0"/>
              </a:rPr>
              <a:pPr algn="l">
                <a:spcAft>
                  <a:spcPts val="600"/>
                </a:spcAft>
              </a:pPr>
              <a:t>21</a:t>
            </a:fld>
            <a:endParaRPr lang="en-US" sz="1600" dirty="0">
              <a:solidFill>
                <a:srgbClr val="89898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77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C2929-3AE2-4F98-AAA1-9FF5762346D1}"/>
              </a:ext>
            </a:extLst>
          </p:cNvPr>
          <p:cNvSpPr>
            <a:spLocks noGrp="1"/>
          </p:cNvSpPr>
          <p:nvPr>
            <p:ph type="title"/>
          </p:nvPr>
        </p:nvSpPr>
        <p:spPr>
          <a:xfrm>
            <a:off x="1629751" y="934327"/>
            <a:ext cx="8924392" cy="1058275"/>
          </a:xfrm>
        </p:spPr>
        <p:txBody>
          <a:bodyPr>
            <a:normAutofit/>
          </a:bodyPr>
          <a:lstStyle/>
          <a:p>
            <a:pPr algn="ctr"/>
            <a:r>
              <a:rPr lang="en-US" dirty="0">
                <a:latin typeface="Arial" panose="020B0604020202020204" pitchFamily="34" charset="0"/>
                <a:cs typeface="Arial" panose="020B0604020202020204" pitchFamily="34" charset="0"/>
              </a:rPr>
              <a:t>Problem</a:t>
            </a:r>
          </a:p>
        </p:txBody>
      </p:sp>
      <p:sp>
        <p:nvSpPr>
          <p:cNvPr id="78" name="Freeform: Shape 77">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ontent Placeholder 2">
            <a:extLst>
              <a:ext uri="{FF2B5EF4-FFF2-40B4-BE49-F238E27FC236}">
                <a16:creationId xmlns:a16="http://schemas.microsoft.com/office/drawing/2014/main" id="{763F934B-9D7D-48C2-96EC-2EA94689ED5F}"/>
              </a:ext>
            </a:extLst>
          </p:cNvPr>
          <p:cNvSpPr>
            <a:spLocks noGrp="1"/>
          </p:cNvSpPr>
          <p:nvPr>
            <p:ph idx="1"/>
          </p:nvPr>
        </p:nvSpPr>
        <p:spPr>
          <a:xfrm>
            <a:off x="1941207" y="2752316"/>
            <a:ext cx="8309586" cy="2756848"/>
          </a:xfrm>
        </p:spPr>
        <p:txBody>
          <a:bodyPr>
            <a:normAutofit fontScale="92500" lnSpcReduction="10000"/>
          </a:bodyPr>
          <a:lstStyle/>
          <a:p>
            <a:pPr algn="just">
              <a:lnSpc>
                <a:spcPct val="150000"/>
              </a:lnSpc>
            </a:pPr>
            <a:r>
              <a:rPr lang="en-US" sz="2000" i="0" dirty="0">
                <a:effectLst/>
                <a:latin typeface="Arial" panose="020B0604020202020204" pitchFamily="34" charset="0"/>
                <a:cs typeface="Arial" panose="020B0604020202020204" pitchFamily="34" charset="0"/>
              </a:rPr>
              <a:t>Airbnb is a worldwide house and property rental platform that provides short-term accommodation services to those who prefer houses to hotels</a:t>
            </a:r>
          </a:p>
          <a:p>
            <a:pPr algn="just">
              <a:lnSpc>
                <a:spcPct val="150000"/>
              </a:lnSpc>
            </a:pPr>
            <a:r>
              <a:rPr lang="en-US" sz="2000" i="0" dirty="0">
                <a:effectLst/>
                <a:latin typeface="Arial" panose="020B0604020202020204" pitchFamily="34" charset="0"/>
                <a:cs typeface="Arial" panose="020B0604020202020204" pitchFamily="34" charset="0"/>
              </a:rPr>
              <a:t>In recent years, people prefer to use platforms such as Airbnb, which determine the price according to the characteristics of the place they will stay, instead of fixed and generally high-priced hotels during their touristic trips and holidays</a:t>
            </a:r>
          </a:p>
          <a:p>
            <a:endParaRPr lang="en-US" sz="2000" b="0" i="0" dirty="0">
              <a:effectLst/>
              <a:latin typeface="Arial" panose="020B0604020202020204" pitchFamily="34" charset="0"/>
              <a:cs typeface="Arial" panose="020B0604020202020204" pitchFamily="34" charset="0"/>
            </a:endParaRPr>
          </a:p>
          <a:p>
            <a:endParaRPr lang="en-US" sz="2000" dirty="0"/>
          </a:p>
        </p:txBody>
      </p:sp>
      <p:sp>
        <p:nvSpPr>
          <p:cNvPr id="4" name="Slide Number Placeholder 3">
            <a:extLst>
              <a:ext uri="{FF2B5EF4-FFF2-40B4-BE49-F238E27FC236}">
                <a16:creationId xmlns:a16="http://schemas.microsoft.com/office/drawing/2014/main" id="{3FF9B910-8392-4D49-80A5-2325C75924E1}"/>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a:latin typeface="Arial" panose="020B0604020202020204" pitchFamily="34" charset="0"/>
                <a:cs typeface="Arial" panose="020B0604020202020204" pitchFamily="34" charset="0"/>
              </a:rPr>
              <a:pPr>
                <a:spcAft>
                  <a:spcPts val="600"/>
                </a:spcAft>
              </a:pPr>
              <a:t>3</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35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5" name="Rectangle 5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1602C-C36E-4D8E-A6B8-C52DC5EA4040}"/>
              </a:ext>
            </a:extLst>
          </p:cNvPr>
          <p:cNvSpPr>
            <a:spLocks noGrp="1"/>
          </p:cNvSpPr>
          <p:nvPr>
            <p:ph type="title"/>
          </p:nvPr>
        </p:nvSpPr>
        <p:spPr>
          <a:xfrm>
            <a:off x="1282963" y="1238080"/>
            <a:ext cx="9849751" cy="1349671"/>
          </a:xfrm>
        </p:spPr>
        <p:txBody>
          <a:bodyPr anchor="b">
            <a:normAutofit/>
          </a:bodyPr>
          <a:lstStyle/>
          <a:p>
            <a:pPr algn="ctr"/>
            <a:r>
              <a:rPr lang="en-US" dirty="0">
                <a:latin typeface="Arial" panose="020B0604020202020204" pitchFamily="34" charset="0"/>
                <a:cs typeface="Arial" panose="020B0604020202020204" pitchFamily="34" charset="0"/>
              </a:rPr>
              <a:t>Objectives</a:t>
            </a:r>
          </a:p>
        </p:txBody>
      </p:sp>
      <p:sp>
        <p:nvSpPr>
          <p:cNvPr id="31" name="Content Placeholder 2">
            <a:extLst>
              <a:ext uri="{FF2B5EF4-FFF2-40B4-BE49-F238E27FC236}">
                <a16:creationId xmlns:a16="http://schemas.microsoft.com/office/drawing/2014/main" id="{49B66620-DDF8-4076-8594-D5026F682331}"/>
              </a:ext>
            </a:extLst>
          </p:cNvPr>
          <p:cNvSpPr>
            <a:spLocks noGrp="1"/>
          </p:cNvSpPr>
          <p:nvPr>
            <p:ph idx="1"/>
          </p:nvPr>
        </p:nvSpPr>
        <p:spPr>
          <a:xfrm>
            <a:off x="1282963" y="2668820"/>
            <a:ext cx="9849751" cy="3032168"/>
          </a:xfrm>
        </p:spPr>
        <p:txBody>
          <a:bodyPr anchor="ctr">
            <a:normAutofit/>
          </a:bodyPr>
          <a:lstStyle/>
          <a:p>
            <a:pPr algn="just">
              <a:lnSpc>
                <a:spcPct val="150000"/>
              </a:lnSpc>
            </a:pPr>
            <a:r>
              <a:rPr lang="en-US" sz="2000" b="0" i="0" dirty="0">
                <a:effectLst/>
                <a:latin typeface="Arial" panose="020B0604020202020204" pitchFamily="34" charset="0"/>
                <a:cs typeface="Arial" panose="020B0604020202020204" pitchFamily="34" charset="0"/>
              </a:rPr>
              <a:t>Airbnb is different from other types of accommodation due to its structure. This is why Airbnb pricing strategy requires different approaches </a:t>
            </a:r>
          </a:p>
          <a:p>
            <a:pPr algn="just">
              <a:lnSpc>
                <a:spcPct val="150000"/>
              </a:lnSpc>
            </a:pPr>
            <a:r>
              <a:rPr lang="en-US" sz="2000" b="0" i="0" dirty="0">
                <a:effectLst/>
                <a:latin typeface="Arial" panose="020B0604020202020204" pitchFamily="34" charset="0"/>
                <a:cs typeface="Arial" panose="020B0604020202020204" pitchFamily="34" charset="0"/>
              </a:rPr>
              <a:t>Different methods are used in this pricing strategy. This situation differs from country to country, from city to city, and even in regions within the same city</a:t>
            </a:r>
          </a:p>
          <a:p>
            <a:pPr algn="just">
              <a:lnSpc>
                <a:spcPct val="150000"/>
              </a:lnSpc>
            </a:pPr>
            <a:r>
              <a:rPr lang="en-US" sz="2000" b="0" i="0" dirty="0">
                <a:effectLst/>
                <a:latin typeface="Arial" panose="020B0604020202020204" pitchFamily="34" charset="0"/>
                <a:cs typeface="Arial" panose="020B0604020202020204" pitchFamily="34" charset="0"/>
              </a:rPr>
              <a:t>There are many factors for pricing policy</a:t>
            </a:r>
            <a:endParaRPr lang="en-US" sz="2000" dirty="0">
              <a:latin typeface="Arial" panose="020B0604020202020204" pitchFamily="34" charset="0"/>
              <a:cs typeface="Arial" panose="020B0604020202020204" pitchFamily="34" charset="0"/>
            </a:endParaRPr>
          </a:p>
          <a:p>
            <a:endParaRPr lang="en-US" sz="2000" dirty="0"/>
          </a:p>
        </p:txBody>
      </p:sp>
      <p:sp>
        <p:nvSpPr>
          <p:cNvPr id="4" name="Slide Number Placeholder 3">
            <a:extLst>
              <a:ext uri="{FF2B5EF4-FFF2-40B4-BE49-F238E27FC236}">
                <a16:creationId xmlns:a16="http://schemas.microsoft.com/office/drawing/2014/main" id="{2B4B621C-96E7-4CDF-BAC5-CCEA85FB9E88}"/>
              </a:ext>
            </a:extLst>
          </p:cNvPr>
          <p:cNvSpPr>
            <a:spLocks noGrp="1"/>
          </p:cNvSpPr>
          <p:nvPr>
            <p:ph type="sldNum" sz="quarter" idx="12"/>
          </p:nvPr>
        </p:nvSpPr>
        <p:spPr>
          <a:xfrm>
            <a:off x="9169143" y="5893587"/>
            <a:ext cx="2522114" cy="365125"/>
          </a:xfrm>
          <a:prstGeom prst="ellipse">
            <a:avLst/>
          </a:prstGeom>
        </p:spPr>
        <p:txBody>
          <a:bodyPr>
            <a:noAutofit/>
          </a:bodyPr>
          <a:lstStyle/>
          <a:p>
            <a:pPr>
              <a:lnSpc>
                <a:spcPct val="90000"/>
              </a:lnSpc>
              <a:spcAft>
                <a:spcPts val="600"/>
              </a:spcAft>
            </a:pPr>
            <a:fld id="{CBC6213B-045A-4BD7-8882-5C602753CB87}" type="slidenum">
              <a:rPr lang="en-US" sz="1600" smtClean="0">
                <a:latin typeface="Arial" panose="020B0604020202020204" pitchFamily="34" charset="0"/>
                <a:cs typeface="Arial" panose="020B0604020202020204" pitchFamily="34" charset="0"/>
              </a:rPr>
              <a:pPr>
                <a:lnSpc>
                  <a:spcPct val="90000"/>
                </a:lnSpc>
                <a:spcAft>
                  <a:spcPts val="600"/>
                </a:spcAft>
              </a:pPr>
              <a:t>4</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7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498DD0E-CC56-4AEA-82B0-B96F7436B074}"/>
              </a:ext>
            </a:extLst>
          </p:cNvPr>
          <p:cNvSpPr>
            <a:spLocks noGrp="1"/>
          </p:cNvSpPr>
          <p:nvPr>
            <p:ph type="title"/>
          </p:nvPr>
        </p:nvSpPr>
        <p:spPr>
          <a:xfrm>
            <a:off x="1179226" y="1594707"/>
            <a:ext cx="9833548" cy="1325563"/>
          </a:xfrm>
        </p:spPr>
        <p:txBody>
          <a:bodyPr anchor="b">
            <a:normAutofit/>
          </a:bodyPr>
          <a:lstStyle/>
          <a:p>
            <a:pPr algn="ctr"/>
            <a:r>
              <a:rPr lang="en-US" dirty="0">
                <a:latin typeface="Arial" panose="020B0604020202020204" pitchFamily="34" charset="0"/>
                <a:cs typeface="Arial" panose="020B0604020202020204" pitchFamily="34" charset="0"/>
              </a:rPr>
              <a:t>Solution</a:t>
            </a:r>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4C8F27C-F673-4B70-B044-45020617A778}"/>
              </a:ext>
            </a:extLst>
          </p:cNvPr>
          <p:cNvSpPr>
            <a:spLocks noGrp="1"/>
          </p:cNvSpPr>
          <p:nvPr>
            <p:ph idx="1"/>
          </p:nvPr>
        </p:nvSpPr>
        <p:spPr>
          <a:xfrm>
            <a:off x="980443" y="2979334"/>
            <a:ext cx="9833548" cy="2457269"/>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A pricing platform is offered as a solution proposal to the specified problem for hosts</a:t>
            </a:r>
          </a:p>
          <a:p>
            <a:pPr>
              <a:lnSpc>
                <a:spcPct val="150000"/>
              </a:lnSpc>
            </a:pPr>
            <a:r>
              <a:rPr lang="en-US" sz="2000" dirty="0">
                <a:latin typeface="Arial" panose="020B0604020202020204" pitchFamily="34" charset="0"/>
                <a:cs typeface="Arial" panose="020B0604020202020204" pitchFamily="34" charset="0"/>
              </a:rPr>
              <a:t>In other words, the platform we will create for Airbnb's pricing policy is a web application</a:t>
            </a:r>
          </a:p>
        </p:txBody>
      </p:sp>
      <p:sp>
        <p:nvSpPr>
          <p:cNvPr id="4" name="Slide Number Placeholder 3">
            <a:extLst>
              <a:ext uri="{FF2B5EF4-FFF2-40B4-BE49-F238E27FC236}">
                <a16:creationId xmlns:a16="http://schemas.microsoft.com/office/drawing/2014/main" id="{0B58797D-24BE-481A-8B6C-CAA706637BF7}"/>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5</a:t>
            </a:fld>
            <a:endParaRPr lang="en-US" sz="1600"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12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59DE4E20-4410-425F-832B-D2D389DBD500}"/>
              </a:ext>
            </a:extLst>
          </p:cNvPr>
          <p:cNvPicPr>
            <a:picLocks noChangeAspect="1"/>
          </p:cNvPicPr>
          <p:nvPr/>
        </p:nvPicPr>
        <p:blipFill rotWithShape="1">
          <a:blip r:embed="rId2"/>
          <a:srcRect l="4310" t="4898" r="15450"/>
          <a:stretch/>
        </p:blipFill>
        <p:spPr>
          <a:xfrm>
            <a:off x="20" y="10"/>
            <a:ext cx="8668492" cy="6857990"/>
          </a:xfrm>
          <a:prstGeom prst="rect">
            <a:avLst/>
          </a:prstGeom>
        </p:spPr>
      </p:pic>
      <p:sp>
        <p:nvSpPr>
          <p:cNvPr id="84" name="Rectangle 8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2B7D9E-364C-48CA-A04B-DAA29F143CC9}"/>
              </a:ext>
            </a:extLst>
          </p:cNvPr>
          <p:cNvSpPr>
            <a:spLocks noGrp="1"/>
          </p:cNvSpPr>
          <p:nvPr>
            <p:ph type="title"/>
          </p:nvPr>
        </p:nvSpPr>
        <p:spPr>
          <a:xfrm>
            <a:off x="7738343" y="1231900"/>
            <a:ext cx="4453657" cy="1124712"/>
          </a:xfrm>
        </p:spPr>
        <p:txBody>
          <a:bodyPr anchor="b">
            <a:normAutofit/>
          </a:bodyPr>
          <a:lstStyle/>
          <a:p>
            <a:r>
              <a:rPr lang="en-US" dirty="0">
                <a:latin typeface="Arial" panose="020B0604020202020204" pitchFamily="34" charset="0"/>
                <a:cs typeface="Arial" panose="020B0604020202020204" pitchFamily="34" charset="0"/>
              </a:rPr>
              <a:t>Implementation</a:t>
            </a:r>
          </a:p>
        </p:txBody>
      </p:sp>
      <p:sp>
        <p:nvSpPr>
          <p:cNvPr id="86" name="Rectangle 8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8" name="Rectangle 8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Content Placeholder 2">
            <a:extLst>
              <a:ext uri="{FF2B5EF4-FFF2-40B4-BE49-F238E27FC236}">
                <a16:creationId xmlns:a16="http://schemas.microsoft.com/office/drawing/2014/main" id="{319E0AEA-6AFF-4C2B-9D15-2AD17B2AEF44}"/>
              </a:ext>
            </a:extLst>
          </p:cNvPr>
          <p:cNvSpPr>
            <a:spLocks noGrp="1"/>
          </p:cNvSpPr>
          <p:nvPr>
            <p:ph idx="1"/>
          </p:nvPr>
        </p:nvSpPr>
        <p:spPr>
          <a:xfrm>
            <a:off x="8370470" y="2718054"/>
            <a:ext cx="3438906" cy="3207258"/>
          </a:xfrm>
        </p:spPr>
        <p:txBody>
          <a:bodyPr anchor="t">
            <a:normAutofit/>
          </a:bodyPr>
          <a:lstStyle/>
          <a:p>
            <a:pPr marL="0" indent="0">
              <a:buNone/>
            </a:pPr>
            <a:r>
              <a:rPr lang="en-US" sz="1800" b="1" dirty="0">
                <a:latin typeface="Arial" panose="020B0604020202020204" pitchFamily="34" charset="0"/>
                <a:cs typeface="Arial" panose="020B0604020202020204" pitchFamily="34" charset="0"/>
              </a:rPr>
              <a:t>Backend </a:t>
            </a:r>
          </a:p>
          <a:p>
            <a:r>
              <a:rPr lang="en-US" sz="1800" dirty="0">
                <a:latin typeface="Arial" panose="020B0604020202020204" pitchFamily="34" charset="0"/>
                <a:cs typeface="Arial" panose="020B0604020202020204" pitchFamily="34" charset="0"/>
              </a:rPr>
              <a:t>Data Exploration</a:t>
            </a:r>
          </a:p>
          <a:p>
            <a:r>
              <a:rPr lang="en-US" sz="1800" dirty="0">
                <a:latin typeface="Arial" panose="020B0604020202020204" pitchFamily="34" charset="0"/>
                <a:cs typeface="Arial" panose="020B0604020202020204" pitchFamily="34" charset="0"/>
              </a:rPr>
              <a:t>Data Cleaning</a:t>
            </a:r>
          </a:p>
          <a:p>
            <a:r>
              <a:rPr lang="en-US" sz="1800" dirty="0">
                <a:latin typeface="Arial" panose="020B0604020202020204" pitchFamily="34" charset="0"/>
                <a:cs typeface="Arial" panose="020B0604020202020204" pitchFamily="34" charset="0"/>
              </a:rPr>
              <a:t>Feature Importance</a:t>
            </a:r>
          </a:p>
          <a:p>
            <a:r>
              <a:rPr lang="en-US" sz="1800" dirty="0">
                <a:latin typeface="Arial" panose="020B0604020202020204" pitchFamily="34" charset="0"/>
                <a:cs typeface="Arial" panose="020B0604020202020204" pitchFamily="34" charset="0"/>
              </a:rPr>
              <a:t>Model Building</a:t>
            </a:r>
          </a:p>
          <a:p>
            <a:pPr marL="0" indent="0">
              <a:buNone/>
            </a:pPr>
            <a:r>
              <a:rPr lang="en-US" sz="1800" b="1" dirty="0">
                <a:latin typeface="Arial" panose="020B0604020202020204" pitchFamily="34" charset="0"/>
                <a:cs typeface="Arial" panose="020B0604020202020204" pitchFamily="34" charset="0"/>
              </a:rPr>
              <a:t>Frontend</a:t>
            </a:r>
          </a:p>
          <a:p>
            <a:r>
              <a:rPr lang="en-US" sz="1800" dirty="0">
                <a:latin typeface="Arial" panose="020B0604020202020204" pitchFamily="34" charset="0"/>
                <a:cs typeface="Arial" panose="020B0604020202020204" pitchFamily="34" charset="0"/>
              </a:rPr>
              <a:t>Flask API</a:t>
            </a:r>
          </a:p>
          <a:p>
            <a:r>
              <a:rPr lang="en-US" sz="1800" dirty="0">
                <a:latin typeface="Arial" panose="020B0604020202020204" pitchFamily="34" charset="0"/>
                <a:cs typeface="Arial" panose="020B0604020202020204" pitchFamily="34" charset="0"/>
              </a:rPr>
              <a:t>Design</a:t>
            </a:r>
          </a:p>
          <a:p>
            <a:endParaRPr lang="en-US" sz="1700" dirty="0"/>
          </a:p>
        </p:txBody>
      </p:sp>
      <p:sp>
        <p:nvSpPr>
          <p:cNvPr id="4" name="Slide Number Placeholder 3">
            <a:extLst>
              <a:ext uri="{FF2B5EF4-FFF2-40B4-BE49-F238E27FC236}">
                <a16:creationId xmlns:a16="http://schemas.microsoft.com/office/drawing/2014/main" id="{C26C0FCF-5E82-403F-AEBF-B67C703B8B27}"/>
              </a:ext>
            </a:extLst>
          </p:cNvPr>
          <p:cNvSpPr>
            <a:spLocks noGrp="1"/>
          </p:cNvSpPr>
          <p:nvPr>
            <p:ph type="sldNum" sz="quarter" idx="12"/>
          </p:nvPr>
        </p:nvSpPr>
        <p:spPr>
          <a:xfrm>
            <a:off x="9077706" y="6356350"/>
            <a:ext cx="2743200" cy="365125"/>
          </a:xfrm>
        </p:spPr>
        <p:txBody>
          <a:bodyPr>
            <a:normAutofit/>
          </a:bodyPr>
          <a:lstStyle/>
          <a:p>
            <a:pPr>
              <a:spcAft>
                <a:spcPts val="600"/>
              </a:spcAft>
            </a:pPr>
            <a:fld id="{CBC6213B-045A-4BD7-8882-5C602753CB87}" type="slidenum">
              <a:rPr lang="en-US" sz="1600">
                <a:solidFill>
                  <a:schemeClr val="tx1">
                    <a:lumMod val="50000"/>
                    <a:lumOff val="50000"/>
                  </a:schemeClr>
                </a:solidFill>
                <a:latin typeface="Arial" panose="020B0604020202020204" pitchFamily="34" charset="0"/>
                <a:cs typeface="Arial" panose="020B0604020202020204" pitchFamily="34" charset="0"/>
              </a:rPr>
              <a:pPr>
                <a:spcAft>
                  <a:spcPts val="600"/>
                </a:spcAft>
              </a:pPr>
              <a:t>6</a:t>
            </a:fld>
            <a:endParaRPr lang="en-US" sz="16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0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1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6D865C0-EB2F-4670-B80C-773FFFA44A72}"/>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6600" kern="1200" dirty="0">
                <a:latin typeface="Arial" panose="020B0604020202020204" pitchFamily="34" charset="0"/>
                <a:cs typeface="Arial" panose="020B0604020202020204" pitchFamily="34" charset="0"/>
              </a:rPr>
              <a:t>BACKEND</a:t>
            </a: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8CEFECC1-57E9-4D51-B764-81CFEA6FE03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7</a:t>
            </a:fld>
            <a:endParaRPr lang="en-US" sz="1600"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88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5079A-F4CB-4A4B-ACF5-49873035DBC0}"/>
              </a:ext>
            </a:extLst>
          </p:cNvPr>
          <p:cNvSpPr>
            <a:spLocks noGrp="1"/>
          </p:cNvSpPr>
          <p:nvPr>
            <p:ph type="title"/>
          </p:nvPr>
        </p:nvSpPr>
        <p:spPr>
          <a:xfrm>
            <a:off x="3033466" y="991261"/>
            <a:ext cx="5754696" cy="1837349"/>
          </a:xfrm>
        </p:spPr>
        <p:txBody>
          <a:bodyPr anchor="b">
            <a:normAutofit/>
          </a:bodyPr>
          <a:lstStyle/>
          <a:p>
            <a:pPr algn="ctr"/>
            <a:r>
              <a:rPr lang="en-US" dirty="0">
                <a:latin typeface="Arial" panose="020B0604020202020204" pitchFamily="34" charset="0"/>
                <a:cs typeface="Arial" panose="020B0604020202020204" pitchFamily="34" charset="0"/>
              </a:rPr>
              <a:t>Data Exploration</a:t>
            </a:r>
            <a:br>
              <a:rPr lang="en-US" sz="3600" dirty="0">
                <a:solidFill>
                  <a:schemeClr val="tx2"/>
                </a:solidFill>
                <a:latin typeface="Arial" panose="020B0604020202020204" pitchFamily="34" charset="0"/>
                <a:cs typeface="Arial" panose="020B0604020202020204" pitchFamily="34" charset="0"/>
              </a:rPr>
            </a:br>
            <a:endParaRPr lang="en-US" sz="3600" dirty="0">
              <a:solidFill>
                <a:schemeClr val="tx2"/>
              </a:solidFill>
            </a:endParaRPr>
          </a:p>
        </p:txBody>
      </p:sp>
      <p:grpSp>
        <p:nvGrpSpPr>
          <p:cNvPr id="11" name="Group 1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2" name="Freeform: Shape 11">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3">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5">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370BFED2-AB33-4649-A20C-DAF2B45A7817}"/>
              </a:ext>
            </a:extLst>
          </p:cNvPr>
          <p:cNvSpPr>
            <a:spLocks noGrp="1"/>
          </p:cNvSpPr>
          <p:nvPr>
            <p:ph idx="1"/>
          </p:nvPr>
        </p:nvSpPr>
        <p:spPr>
          <a:xfrm>
            <a:off x="3033466" y="2708062"/>
            <a:ext cx="6207316" cy="2430864"/>
          </a:xfrm>
        </p:spPr>
        <p:txBody>
          <a:bodyPr anchor="t">
            <a:normAutofit/>
          </a:bodyPr>
          <a:lstStyle/>
          <a:p>
            <a:pPr>
              <a:lnSpc>
                <a:spcPct val="150000"/>
              </a:lnSpc>
            </a:pPr>
            <a:r>
              <a:rPr lang="en-US" sz="2400" dirty="0">
                <a:latin typeface="Arial" panose="020B0604020202020204" pitchFamily="34" charset="0"/>
                <a:cs typeface="Arial" panose="020B0604020202020204" pitchFamily="34" charset="0"/>
              </a:rPr>
              <a:t>Airbnb Turkey Istanbul data set was used for the platform</a:t>
            </a:r>
          </a:p>
          <a:p>
            <a:pPr>
              <a:lnSpc>
                <a:spcPct val="150000"/>
              </a:lnSpc>
            </a:pPr>
            <a:r>
              <a:rPr lang="en-US" sz="2400" dirty="0">
                <a:latin typeface="Arial" panose="020B0604020202020204" pitchFamily="34" charset="0"/>
                <a:cs typeface="Arial" panose="020B0604020202020204" pitchFamily="34" charset="0"/>
              </a:rPr>
              <a:t>This dataset is obtained from the official </a:t>
            </a:r>
            <a:r>
              <a:rPr lang="en-US" sz="2400" dirty="0" err="1">
                <a:latin typeface="Arial" panose="020B0604020202020204" pitchFamily="34" charset="0"/>
                <a:cs typeface="Arial" panose="020B0604020202020204" pitchFamily="34" charset="0"/>
              </a:rPr>
              <a:t>airbnb</a:t>
            </a:r>
            <a:r>
              <a:rPr lang="en-US" sz="2400" dirty="0">
                <a:latin typeface="Arial" panose="020B0604020202020204" pitchFamily="34" charset="0"/>
                <a:cs typeface="Arial" panose="020B0604020202020204" pitchFamily="34" charset="0"/>
              </a:rPr>
              <a:t> records at </a:t>
            </a:r>
            <a:r>
              <a:rPr lang="en-US" sz="2400" dirty="0">
                <a:latin typeface="Arial" panose="020B0604020202020204" pitchFamily="34" charset="0"/>
                <a:cs typeface="Arial" panose="020B0604020202020204" pitchFamily="34" charset="0"/>
                <a:hlinkClick r:id="rId2"/>
              </a:rPr>
              <a:t>http://insideairbnb.com/</a:t>
            </a: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3EBB988-2417-407C-82D4-089024284C47}"/>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smtClean="0">
                <a:latin typeface="Arial" panose="020B0604020202020204" pitchFamily="34" charset="0"/>
                <a:cs typeface="Arial" panose="020B0604020202020204" pitchFamily="34" charset="0"/>
              </a:rPr>
              <a:pPr>
                <a:spcAft>
                  <a:spcPts val="600"/>
                </a:spcAft>
              </a:pPr>
              <a:t>8</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55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9BFF9-EB52-47B4-AB81-D64972FE8E6A}"/>
              </a:ext>
            </a:extLst>
          </p:cNvPr>
          <p:cNvSpPr>
            <a:spLocks noGrp="1"/>
          </p:cNvSpPr>
          <p:nvPr>
            <p:ph type="title"/>
          </p:nvPr>
        </p:nvSpPr>
        <p:spPr>
          <a:xfrm>
            <a:off x="4651624" y="364938"/>
            <a:ext cx="4802682" cy="790688"/>
          </a:xfrm>
        </p:spPr>
        <p:txBody>
          <a:bodyPr>
            <a:normAutofit fontScale="90000"/>
          </a:bodyPr>
          <a:lstStyle/>
          <a:p>
            <a:r>
              <a:rPr lang="en-US" sz="3600" dirty="0">
                <a:latin typeface="Arial" panose="020B0604020202020204" pitchFamily="34" charset="0"/>
                <a:cs typeface="Arial" panose="020B0604020202020204" pitchFamily="34" charset="0"/>
              </a:rPr>
              <a:t>Airbnb Istanbul Dataset</a:t>
            </a:r>
          </a:p>
        </p:txBody>
      </p:sp>
      <p:grpSp>
        <p:nvGrpSpPr>
          <p:cNvPr id="43" name="Group 37">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44" name="Freeform: Shape 38">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9">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3DCA7E5F-192A-424E-96F6-1C95AD1CB668}"/>
              </a:ext>
            </a:extLst>
          </p:cNvPr>
          <p:cNvPicPr>
            <a:picLocks noChangeAspect="1"/>
          </p:cNvPicPr>
          <p:nvPr/>
        </p:nvPicPr>
        <p:blipFill>
          <a:blip r:embed="rId2"/>
          <a:stretch>
            <a:fillRect/>
          </a:stretch>
        </p:blipFill>
        <p:spPr>
          <a:xfrm>
            <a:off x="1999983" y="1389317"/>
            <a:ext cx="4244554" cy="4967033"/>
          </a:xfrm>
          <a:prstGeom prst="rect">
            <a:avLst/>
          </a:prstGeom>
        </p:spPr>
      </p:pic>
      <p:pic>
        <p:nvPicPr>
          <p:cNvPr id="8" name="Picture 7">
            <a:extLst>
              <a:ext uri="{FF2B5EF4-FFF2-40B4-BE49-F238E27FC236}">
                <a16:creationId xmlns:a16="http://schemas.microsoft.com/office/drawing/2014/main" id="{B53F2CF8-38BF-48D2-8A78-F447E918660F}"/>
              </a:ext>
            </a:extLst>
          </p:cNvPr>
          <p:cNvPicPr>
            <a:picLocks noChangeAspect="1"/>
          </p:cNvPicPr>
          <p:nvPr/>
        </p:nvPicPr>
        <p:blipFill>
          <a:blip r:embed="rId3"/>
          <a:stretch>
            <a:fillRect/>
          </a:stretch>
        </p:blipFill>
        <p:spPr>
          <a:xfrm>
            <a:off x="6901827" y="1520564"/>
            <a:ext cx="4655569" cy="4835785"/>
          </a:xfrm>
          <a:prstGeom prst="rect">
            <a:avLst/>
          </a:prstGeom>
        </p:spPr>
      </p:pic>
      <p:sp>
        <p:nvSpPr>
          <p:cNvPr id="4" name="Slide Number Placeholder 3">
            <a:extLst>
              <a:ext uri="{FF2B5EF4-FFF2-40B4-BE49-F238E27FC236}">
                <a16:creationId xmlns:a16="http://schemas.microsoft.com/office/drawing/2014/main" id="{B18997F9-22A5-4D51-A237-CD73F17B1E68}"/>
              </a:ext>
            </a:extLst>
          </p:cNvPr>
          <p:cNvSpPr>
            <a:spLocks noGrp="1"/>
          </p:cNvSpPr>
          <p:nvPr>
            <p:ph type="sldNum" sz="quarter" idx="12"/>
          </p:nvPr>
        </p:nvSpPr>
        <p:spPr>
          <a:xfrm>
            <a:off x="8610600" y="6356350"/>
            <a:ext cx="2743200" cy="365125"/>
          </a:xfrm>
        </p:spPr>
        <p:txBody>
          <a:bodyPr>
            <a:normAutofit/>
          </a:bodyPr>
          <a:lstStyle/>
          <a:p>
            <a:pPr>
              <a:spcAft>
                <a:spcPts val="600"/>
              </a:spcAft>
            </a:pPr>
            <a:fld id="{CBC6213B-045A-4BD7-8882-5C602753CB87}" type="slidenum">
              <a:rPr lang="en-US" sz="1600">
                <a:latin typeface="Arial" panose="020B0604020202020204" pitchFamily="34" charset="0"/>
                <a:cs typeface="Arial" panose="020B0604020202020204" pitchFamily="34" charset="0"/>
              </a:rPr>
              <a:pPr>
                <a:spcAft>
                  <a:spcPts val="600"/>
                </a:spcAft>
              </a:pPr>
              <a:t>9</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0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670</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Courier New</vt:lpstr>
      <vt:lpstr>Office Theme</vt:lpstr>
      <vt:lpstr>Airbnb Price Determinants</vt:lpstr>
      <vt:lpstr>Contents</vt:lpstr>
      <vt:lpstr>Problem</vt:lpstr>
      <vt:lpstr>Objectives</vt:lpstr>
      <vt:lpstr>Solution</vt:lpstr>
      <vt:lpstr>Implementation</vt:lpstr>
      <vt:lpstr>BACKEND</vt:lpstr>
      <vt:lpstr>Data Exploration </vt:lpstr>
      <vt:lpstr>Airbnb Istanbul Dataset</vt:lpstr>
      <vt:lpstr>Data Cleaning</vt:lpstr>
      <vt:lpstr>Data Cleaning</vt:lpstr>
      <vt:lpstr>Data Cleaning </vt:lpstr>
      <vt:lpstr>Model Building</vt:lpstr>
      <vt:lpstr>Feature Importance</vt:lpstr>
      <vt:lpstr>Feature Importance</vt:lpstr>
      <vt:lpstr>FRONTEND</vt:lpstr>
      <vt:lpstr>Frontend</vt:lpstr>
      <vt:lpstr>Conclusion</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Determinants</dc:title>
  <dc:creator>Merve Karakaya</dc:creator>
  <cp:lastModifiedBy>Merve Karakaya</cp:lastModifiedBy>
  <cp:revision>132</cp:revision>
  <dcterms:created xsi:type="dcterms:W3CDTF">2021-06-17T13:14:34Z</dcterms:created>
  <dcterms:modified xsi:type="dcterms:W3CDTF">2021-06-18T19:28:00Z</dcterms:modified>
</cp:coreProperties>
</file>