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43205400" cx="324040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8">
          <p15:clr>
            <a:srgbClr val="000000"/>
          </p15:clr>
        </p15:guide>
        <p15:guide id="2" pos="10207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iBDQtuLgobiVmEOpP34MSKUaN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D67AD6-F6BC-40B1-8F6B-246C5644B6CE}">
  <a:tblStyle styleId="{50D67AD6-F6BC-40B1-8F6B-246C5644B6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8" orient="horz"/>
        <p:guide pos="1020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430463" y="13422313"/>
            <a:ext cx="27543125" cy="925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00" lIns="432000" spcFirstLastPara="1" rIns="432000" wrap="square" tIns="21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860925" y="24482425"/>
            <a:ext cx="22682200" cy="11042650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ctr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None/>
              <a:defRPr/>
            </a:lvl1pPr>
            <a:lvl2pPr lvl="1" algn="ctr">
              <a:spcBef>
                <a:spcPts val="2660"/>
              </a:spcBef>
              <a:spcAft>
                <a:spcPts val="0"/>
              </a:spcAft>
              <a:buClr>
                <a:schemeClr val="dk1"/>
              </a:buClr>
              <a:buSzPts val="13300"/>
              <a:buFont typeface="Arial"/>
              <a:buNone/>
              <a:defRPr/>
            </a:lvl2pPr>
            <a:lvl3pPr lvl="2" algn="ctr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Arial"/>
              <a:buNone/>
              <a:defRPr/>
            </a:lvl3pPr>
            <a:lvl4pPr lvl="3" algn="ctr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4pPr>
            <a:lvl5pPr lvl="4" algn="ctr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5pPr>
            <a:lvl6pPr lvl="5" algn="ctr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6pPr>
            <a:lvl7pPr lvl="6" algn="ctr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7pPr>
            <a:lvl8pPr lvl="7" algn="ctr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8pPr>
            <a:lvl9pPr lvl="8" algn="ctr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bilgisi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2559050" y="27763788"/>
            <a:ext cx="27544713" cy="8580437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2559050" y="18311813"/>
            <a:ext cx="27544713" cy="9451975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432000" spcFirstLastPara="1" rIns="432000" wrap="square" tIns="2160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00" lIns="432000" spcFirstLastPara="1" rIns="432000" wrap="square" tIns="21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1620837" y="10082212"/>
            <a:ext cx="29162375" cy="285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 rot="5400000">
            <a:off x="8705851" y="16517938"/>
            <a:ext cx="36864925" cy="7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00" lIns="432000" spcFirstLastPara="1" rIns="432000" wrap="square" tIns="21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 rot="5400000">
            <a:off x="-5951537" y="9302750"/>
            <a:ext cx="36864925" cy="217201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, Dikey Metin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00" lIns="432000" spcFirstLastPara="1" rIns="432000" wrap="square" tIns="21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1945481" y="9757568"/>
            <a:ext cx="28513087" cy="291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351588" y="30243463"/>
            <a:ext cx="19442112" cy="3570287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432000" spcFirstLastPara="1" rIns="432000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>
            <p:ph idx="2" type="pic"/>
          </p:nvPr>
        </p:nvSpPr>
        <p:spPr>
          <a:xfrm>
            <a:off x="6351588" y="3860800"/>
            <a:ext cx="19442112" cy="25922288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351588" y="33813750"/>
            <a:ext cx="19442112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620838" y="1720850"/>
            <a:ext cx="10660062" cy="7319963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432000" spcFirstLastPara="1" rIns="432000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2669838" y="1720850"/>
            <a:ext cx="18113375" cy="36874450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620838" y="9040813"/>
            <a:ext cx="10660062" cy="295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00" lIns="432000" spcFirstLastPara="1" rIns="432000" wrap="square" tIns="21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00" lIns="432000" spcFirstLastPara="1" rIns="432000" wrap="square" tIns="21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620838" y="9671050"/>
            <a:ext cx="14316075" cy="4030663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432000" spcFirstLastPara="1" rIns="432000" wrap="square" tIns="2160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1620838" y="13701713"/>
            <a:ext cx="14316075" cy="24893587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10"/>
          <p:cNvSpPr txBox="1"/>
          <p:nvPr>
            <p:ph idx="3" type="body"/>
          </p:nvPr>
        </p:nvSpPr>
        <p:spPr>
          <a:xfrm>
            <a:off x="16460788" y="9671050"/>
            <a:ext cx="14322425" cy="4030663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432000" spcFirstLastPara="1" rIns="432000" wrap="square" tIns="2160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4" type="body"/>
          </p:nvPr>
        </p:nvSpPr>
        <p:spPr>
          <a:xfrm>
            <a:off x="16460788" y="13701713"/>
            <a:ext cx="14322425" cy="24893587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00" lIns="432000" spcFirstLastPara="1" rIns="432000" wrap="square" tIns="21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620838" y="10082213"/>
            <a:ext cx="14504987" cy="285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16278225" y="10082213"/>
            <a:ext cx="14504988" cy="285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6000" lIns="432000" spcFirstLastPara="1" rIns="432000" wrap="square" tIns="21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20837" y="10082212"/>
            <a:ext cx="29162375" cy="285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-1187450" lvl="0" marL="457200" marR="0" rtl="0" algn="l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b="0" i="0" sz="15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3150" lvl="1" marL="914400" marR="0" rtl="0" algn="l">
              <a:spcBef>
                <a:spcPts val="2660"/>
              </a:spcBef>
              <a:spcAft>
                <a:spcPts val="0"/>
              </a:spcAft>
              <a:buClr>
                <a:schemeClr val="dk1"/>
              </a:buClr>
              <a:buSzPts val="13300"/>
              <a:buFont typeface="Arial"/>
              <a:buChar char="–"/>
              <a:defRPr b="0" i="0" sz="1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2500" lvl="2" marL="1371600" marR="0" rtl="0" algn="l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Arial"/>
              <a:buChar char="•"/>
              <a:defRPr b="0" i="0" sz="1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1850" lvl="3" marL="18288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–"/>
              <a:defRPr b="0" i="0" sz="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1850" lvl="4" marL="22860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b="0" i="0" sz="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1850" lvl="5" marL="27432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b="0" i="0" sz="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1850" lvl="6" marL="32004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b="0" i="0" sz="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1850" lvl="7" marL="36576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b="0" i="0" sz="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1850" lvl="8" marL="41148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b="0" i="0" sz="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6208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3223537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432000" spcFirstLastPara="1" rIns="432000" wrap="square" tIns="216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hyperlink" Target="https://www.sciencedirect.com/science/journal/22105379" TargetMode="External"/><Relationship Id="rId20" Type="http://schemas.openxmlformats.org/officeDocument/2006/relationships/hyperlink" Target="about:blank" TargetMode="External"/><Relationship Id="rId42" Type="http://schemas.openxmlformats.org/officeDocument/2006/relationships/image" Target="../media/image12.png"/><Relationship Id="rId41" Type="http://schemas.openxmlformats.org/officeDocument/2006/relationships/hyperlink" Target="https://www.sciencedirect.com/science/journal/22105379/30/supp/C" TargetMode="External"/><Relationship Id="rId22" Type="http://schemas.openxmlformats.org/officeDocument/2006/relationships/hyperlink" Target="https://www.theseus.fi/handle/10024/130524" TargetMode="External"/><Relationship Id="rId21" Type="http://schemas.openxmlformats.org/officeDocument/2006/relationships/hyperlink" Target="https://www.theseus.fi/bitstream/handle/10024/1305" TargetMode="External"/><Relationship Id="rId43" Type="http://schemas.openxmlformats.org/officeDocument/2006/relationships/image" Target="../media/image13.png"/><Relationship Id="rId24" Type="http://schemas.openxmlformats.org/officeDocument/2006/relationships/hyperlink" Target="https://doi.org/10.1016/B978-1-55860-910-5.X5000-9" TargetMode="External"/><Relationship Id="rId23" Type="http://schemas.openxmlformats.org/officeDocument/2006/relationships/hyperlink" Target="https://colorlib.com/wp/free-bootstrap-admin-dashboard-template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26" Type="http://schemas.openxmlformats.org/officeDocument/2006/relationships/hyperlink" Target="http://book-description" TargetMode="External"/><Relationship Id="rId25" Type="http://schemas.openxmlformats.org/officeDocument/2006/relationships/hyperlink" Target="http://book-description" TargetMode="External"/><Relationship Id="rId28" Type="http://schemas.openxmlformats.org/officeDocument/2006/relationships/hyperlink" Target="https://ieeexplore.ieee.org/abstract/document/7120975?casa_token=xc0vZNy_AVYAAAAA:u9yR02_FmWz7VoWWnnWNn1G9RELNu5JV-yMf5t6QQq8kh4-M1BBbMdiAKQuPWTfY68-gysjAOQ" TargetMode="External"/><Relationship Id="rId27" Type="http://schemas.openxmlformats.org/officeDocument/2006/relationships/hyperlink" Target="https://doi.org/10.1109/TITS.2015.2436897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29" Type="http://schemas.openxmlformats.org/officeDocument/2006/relationships/hyperlink" Target="https://ieeexplore.ieee.org/abstract/document/7120975?casa_token=xc0vZNy_AVYAAAAA:u9yR02_FmWz7VoWWnnWNn1G9RELNu5JV-yMf5t6QQq8kh4-M1BBbMdiAKQuPWTfY68-gysjAOQ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31" Type="http://schemas.openxmlformats.org/officeDocument/2006/relationships/hyperlink" Target="https://dergipark.org.tr/en/pub/abuhsbd/issue/36059/404871" TargetMode="External"/><Relationship Id="rId30" Type="http://schemas.openxmlformats.org/officeDocument/2006/relationships/hyperlink" Target="https://dergipark.org.tr/en/pub/abuhsbd/issue/36059" TargetMode="External"/><Relationship Id="rId11" Type="http://schemas.openxmlformats.org/officeDocument/2006/relationships/image" Target="../media/image10.png"/><Relationship Id="rId33" Type="http://schemas.openxmlformats.org/officeDocument/2006/relationships/hyperlink" Target="https://www.sciencedirect.com/science/journal/13899457/40/supp/S1" TargetMode="External"/><Relationship Id="rId10" Type="http://schemas.openxmlformats.org/officeDocument/2006/relationships/image" Target="../media/image9.png"/><Relationship Id="rId32" Type="http://schemas.openxmlformats.org/officeDocument/2006/relationships/hyperlink" Target="https://www.sciencedirect.com/science/journal/13899457" TargetMode="External"/><Relationship Id="rId13" Type="http://schemas.openxmlformats.org/officeDocument/2006/relationships/hyperlink" Target="https://www.sciencedirect.com/science/journal/22105379" TargetMode="External"/><Relationship Id="rId35" Type="http://schemas.openxmlformats.org/officeDocument/2006/relationships/hyperlink" Target="https://www.sciencedirect.com/science/article/abs/pii/S1389945717314120" TargetMode="External"/><Relationship Id="rId12" Type="http://schemas.openxmlformats.org/officeDocument/2006/relationships/image" Target="../media/image11.png"/><Relationship Id="rId34" Type="http://schemas.openxmlformats.org/officeDocument/2006/relationships/hyperlink" Target="https://doi.org/10.1016/j.sleep.2017.11.979" TargetMode="External"/><Relationship Id="rId15" Type="http://schemas.openxmlformats.org/officeDocument/2006/relationships/hyperlink" Target="https://www.sciencedirect.com/science/article/abs/pii/S2210537921000172" TargetMode="External"/><Relationship Id="rId37" Type="http://schemas.openxmlformats.org/officeDocument/2006/relationships/hyperlink" Target="https://ieeexplore.ieee.org/document/7299979" TargetMode="External"/><Relationship Id="rId14" Type="http://schemas.openxmlformats.org/officeDocument/2006/relationships/hyperlink" Target="https://doi.org/10.1016/j.suscom.2021.100524" TargetMode="External"/><Relationship Id="rId36" Type="http://schemas.openxmlformats.org/officeDocument/2006/relationships/hyperlink" Target="https://doi.org/10.1109/ARES.2015.43" TargetMode="External"/><Relationship Id="rId17" Type="http://schemas.openxmlformats.org/officeDocument/2006/relationships/hyperlink" Target="https://www.sciencedirect.com/science/article/abs/pii/S2210537921000172" TargetMode="External"/><Relationship Id="rId39" Type="http://schemas.openxmlformats.org/officeDocument/2006/relationships/hyperlink" Target="https://virt-manager.org/" TargetMode="External"/><Relationship Id="rId16" Type="http://schemas.openxmlformats.org/officeDocument/2006/relationships/hyperlink" Target="https://www.sciencedirect.com/science/article/abs/pii/S2210537921000172" TargetMode="External"/><Relationship Id="rId38" Type="http://schemas.openxmlformats.org/officeDocument/2006/relationships/hyperlink" Target="https://standards.ieee.org/standard/1016-1998.html" TargetMode="External"/><Relationship Id="rId19" Type="http://schemas.openxmlformats.org/officeDocument/2006/relationships/hyperlink" Target="https://docs.cs-cart.com/latest/user_guide/admin_panel.html" TargetMode="External"/><Relationship Id="rId18" Type="http://schemas.openxmlformats.org/officeDocument/2006/relationships/hyperlink" Target="https://docs.cs-cart.com/latest/user_guid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111750" y="665162"/>
            <a:ext cx="22950487" cy="14001750"/>
          </a:xfrm>
          <a:prstGeom prst="rect">
            <a:avLst/>
          </a:prstGeom>
          <a:noFill/>
          <a:ln>
            <a:noFill/>
          </a:ln>
        </p:spPr>
        <p:txBody>
          <a:bodyPr anchorCtr="0" anchor="t" bIns="53575" lIns="107150" spcFirstLastPara="1" rIns="107150" wrap="square" tIns="53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RESOURCE MONITORING AND VISUALIZATION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Füsun Funda AKAY, İbrahim Arda ACAR, Mustafa AYDEMİR and Abdül Kadir GÖRÜR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ÇANKAYA UNIVERSITY, FACULTY OF ENGINEERING, COMPUTER ENGINEERING DEPARTMENT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None/>
            </a:pPr>
            <a:r>
              <a:t/>
            </a:r>
            <a:endParaRPr b="1" i="0" sz="15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b="1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213043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				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462" y="5816599"/>
            <a:ext cx="16276634" cy="1179671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943100" y="18462625"/>
            <a:ext cx="10025062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53575" lIns="107150" spcFirstLastPara="1" rIns="107150" wrap="square" tIns="53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4914225" y="34275712"/>
            <a:ext cx="4176712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3782675" y="19778662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3573125" y="19840575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3573125" y="19840575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 flipH="1" rot="10800000">
            <a:off x="15544800" y="40630475"/>
            <a:ext cx="3581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63600" y="35639375"/>
            <a:ext cx="100615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0928012" y="34561462"/>
            <a:ext cx="9742487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1201400" y="35461575"/>
            <a:ext cx="10304462" cy="358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4.5.1. Navigation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Times New Roman"/>
              <a:buNone/>
            </a:pPr>
            <a:r>
              <a:rPr b="1" i="0" lang="en-US" sz="1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20043775" y="5861050"/>
            <a:ext cx="3240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0769262" y="6721475"/>
            <a:ext cx="10690225" cy="2335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69875" lvl="3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4.5.2.5. Dark Reset Password 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3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4.5.2.7. </a:t>
            </a: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Dark After Login Home Page</a:t>
            </a:r>
            <a:endParaRPr/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3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4.5.2.10.  VM Datas</a:t>
            </a:r>
            <a:endParaRPr b="1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1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4.6. Process Design</a:t>
            </a:r>
            <a:endParaRPr/>
          </a:p>
          <a:p>
            <a:pPr indent="269875" lvl="1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1.Use Case  </a:t>
            </a:r>
            <a:endParaRPr/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2.Sequence Diagram</a:t>
            </a:r>
            <a:endParaRPr/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9875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1220112" y="27370087"/>
            <a:ext cx="55175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24187" y="273050"/>
            <a:ext cx="3152775" cy="33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13138" y="4175137"/>
            <a:ext cx="2143125" cy="214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1"/>
          <p:cNvGraphicFramePr/>
          <p:nvPr/>
        </p:nvGraphicFramePr>
        <p:xfrm>
          <a:off x="863600" y="18851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{50D67AD6-F6BC-40B1-8F6B-246C5644B6CE}</a:tableStyleId>
              </a:tblPr>
              <a:tblGrid>
                <a:gridCol w="1979600"/>
                <a:gridCol w="7237400"/>
              </a:tblGrid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to login to the website.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Requirements Specifications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IEEE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Institute of Electrical and Electronics Engineers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VMI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Virtual Machine Introspection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"/>
          <p:cNvGraphicFramePr/>
          <p:nvPr/>
        </p:nvGraphicFramePr>
        <p:xfrm>
          <a:off x="863600" y="3580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{50D67AD6-F6BC-40B1-8F6B-246C5644B6CE}</a:tableStyleId>
              </a:tblPr>
              <a:tblGrid>
                <a:gridCol w="4546600"/>
                <a:gridCol w="4545000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FRONT-END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BACK-END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CSS3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Redis Cache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Laravel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jQuery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Laravel Telescope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Vue.js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Laravel Horizon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ApexCharts Addition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Laravel Livewire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Vuexy Template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"/>
          <p:cNvGraphicFramePr/>
          <p:nvPr/>
        </p:nvGraphicFramePr>
        <p:xfrm>
          <a:off x="998537" y="297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{50D67AD6-F6BC-40B1-8F6B-246C5644B6CE}</a:tableStyleId>
              </a:tblPr>
              <a:tblGrid>
                <a:gridCol w="2717800"/>
                <a:gridCol w="6364275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DEFINITIONS</a:t>
                      </a:r>
                      <a:endParaRPr b="0" i="0" sz="2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to login to the website.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SDD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Design Description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9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IEEE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Institute of Electrical and Electronics Engineers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"/>
          <p:cNvGraphicFramePr/>
          <p:nvPr/>
        </p:nvGraphicFramePr>
        <p:xfrm>
          <a:off x="944562" y="23388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{50D67AD6-F6BC-40B1-8F6B-246C5644B6CE}</a:tableStyleId>
              </a:tblPr>
              <a:tblGrid>
                <a:gridCol w="3771900"/>
                <a:gridCol w="53641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FRONT-DEN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BACK-END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PHP(To be determined)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CSS3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Redis Cache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Laravel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jQuery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Laravel Telescope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Vue.js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Laravel Horizon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ApexCharts Addition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Laravel Livewire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Vuexy Template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pic>
        <p:nvPicPr>
          <p:cNvPr id="108" name="Google Shape;10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22062" y="18021300"/>
            <a:ext cx="8743950" cy="837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ent–server model - Wikipedia" id="109" name="Google Shape;10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0325" y="27763787"/>
            <a:ext cx="8685212" cy="57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69562" y="36815712"/>
            <a:ext cx="9324975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042312" y="7575550"/>
            <a:ext cx="8801100" cy="377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132800" y="11847512"/>
            <a:ext cx="8805862" cy="39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132800" y="16633825"/>
            <a:ext cx="9475787" cy="423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1061362" y="22236112"/>
            <a:ext cx="91773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21091525" y="35121850"/>
            <a:ext cx="10723562" cy="48085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5200" lIns="0" spcFirstLastPara="1" rIns="0" wrap="square" tIns="95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[1]. Manage virtual Machine Consolidation in Cloud Computing  Systems,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Sustainable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sng">
                <a:solidFill>
                  <a:srgbClr val="0C7DBB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10.1016/j.suscom.2021.100524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</a:t>
            </a:r>
            <a:r>
              <a:rPr b="1"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https://www.sciencedirect.com/scienc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0" lang="en-US" sz="1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https://www.sciencedirect.com/scienc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e/article/abs/pii/S2210537921000172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[3].</a:t>
            </a:r>
            <a:r>
              <a:rPr b="1" i="0" lang="en-US" sz="1200" u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sng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 Guide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sng">
                <a:solidFill>
                  <a:srgbClr val="009FEE"/>
                </a:solidFill>
                <a:latin typeface="Arial"/>
                <a:ea typeface="Arial"/>
                <a:cs typeface="Arial"/>
                <a:sym typeface="Arial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the Administration Panel</a:t>
            </a:r>
            <a:r>
              <a:rPr b="1" i="0" lang="en-US" sz="1200" u="non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https://docs.cs-cart.com/latest/user_guide/admin_panel.html#:~:text=The%20Administrat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ion%20Panel%20(or%20the,store%20and%20do%20much%20more.</a:t>
            </a:r>
            <a:endParaRPr b="0" i="0" sz="1200" u="none">
              <a:solidFill>
                <a:srgbClr val="243F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[4].</a:t>
            </a:r>
            <a:r>
              <a:rPr b="0" i="0" lang="en-US" sz="1200" u="none">
                <a:solidFill>
                  <a:srgbClr val="243F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Temere, Befekadu, </a:t>
            </a:r>
            <a:r>
              <a:rPr b="0" i="0" lang="en-US" sz="1200" u="none">
                <a:solidFill>
                  <a:srgbClr val="243F60"/>
                </a:solidFill>
                <a:latin typeface="Arial"/>
                <a:ea typeface="Arial"/>
                <a:cs typeface="Arial"/>
                <a:sym typeface="Arial"/>
              </a:rPr>
              <a:t>Responsive Web Application Using Bootstrap and Foundation, </a:t>
            </a:r>
            <a:r>
              <a:rPr b="1" i="0" lang="en-US" sz="1200" u="none">
                <a:solidFill>
                  <a:srgbClr val="243F60"/>
                </a:solidFill>
                <a:latin typeface="Arial"/>
                <a:ea typeface="Arial"/>
                <a:cs typeface="Arial"/>
                <a:sym typeface="Arial"/>
              </a:rPr>
              <a:t>01 June 2017, </a:t>
            </a:r>
            <a:r>
              <a:rPr b="1" i="0" lang="en-US" sz="1200" u="sng">
                <a:solidFill>
                  <a:srgbClr val="243F60"/>
                </a:solidFill>
                <a:latin typeface="Arial"/>
                <a:ea typeface="Arial"/>
                <a:cs typeface="Arial"/>
                <a:sym typeface="Arial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https://www.theseus.fi/bitstream/handle/10024/1305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3F6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243F60"/>
                </a:solidFill>
                <a:latin typeface="Arial"/>
                <a:ea typeface="Arial"/>
                <a:cs typeface="Arial"/>
                <a:sym typeface="Arial"/>
              </a:rPr>
              <a:t>24/Befekadu_Temere.pdf?sequence=1&amp;isAllowed=y,</a:t>
            </a:r>
            <a:r>
              <a:rPr b="0" i="0" lang="en-US" sz="1200" u="none">
                <a:solidFill>
                  <a:srgbClr val="243F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https://www.theseus.fi/handle/10024/130524</a:t>
            </a:r>
            <a:endParaRPr b="0" i="0" sz="1200" u="none">
              <a:solidFill>
                <a:srgbClr val="243F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[5].</a:t>
            </a:r>
            <a:r>
              <a:rPr b="1" i="0" lang="en-US" sz="12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 Free Bootstrap Admin Dashboard Templates For Your Web App 2021,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https://colorlib.com/wp/free-bootstrap-admin-dashboard-templates</a:t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[6]. James E. Smith, Ravi Nair, Description in: Virtual Machines Versatile Platforms for Systems and Processes A volume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Morgan Kaufmann Series in Computer Architecture and Design, 2005, DOI: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10.1016/B978-1-55860-910-5.X5000-9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//www.sciencedirect.com/book/9781558609105/virtual-machines#book-description</a:t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[7]. W. Chen, F. Guo, Fei-Yue Wang , A Survey of Traffic Data Visualization, IEEExplore, Volume: 16, Issue: 6, Dec. 2015,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DOI: </a:t>
            </a:r>
            <a:r>
              <a:rPr b="1" i="0" lang="en-US" sz="1200" u="sng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10.1109/TITS.2015.2436897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https://ieeexplore.ieee.org/abstract/document/7120975?casa_token=xc0vZNy_AVYAAAAA:u9yR02_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</a:pP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FmWz7VoWWnnWNn1G9RELNu5JV-yMf5t6QQq8kh4-M1BBbMdiAKQuPWTfY68-gysjAOQ</a:t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[8]. S.  Çelik, E.  Akdamar, Büyük Veri ve Veri Görselleştirme, </a:t>
            </a:r>
            <a:b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Akademik Bakış Uluslararası Hakemli Sosyal Bilimler Dergisi,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Volume , Issue 65, 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Pages 253 – 264, Year 2018,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https://dergipark.org.tr/en/pub/abuhsbd/issue/36059/404871</a:t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[9]. R. Vallat, E. Combrisson, J.-B. Eichenlaub, C. O'Reilly, T. Lajnef A. Guillot, P. Ruby, K. Jerbi , Sleep: A Python Open-Source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For Visualizing and Scoring Sleep Data,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Sleep Medicine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Volume 40, Supplement 1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 December 2017, Page e333,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DOI: </a:t>
            </a:r>
            <a:r>
              <a:rPr b="1" i="0" lang="en-US" sz="1200" u="sng">
                <a:solidFill>
                  <a:srgbClr val="0C7DBB"/>
                </a:solidFill>
                <a:latin typeface="Arial"/>
                <a:ea typeface="Arial"/>
                <a:cs typeface="Arial"/>
                <a:sym typeface="Arial"/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10.1016/j.sleep.2017.11.979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https://www.sciencedirect.com/science/article/abs/pii/S1389945717314120</a:t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[10]. Vuexy VueJS &amp; Vue + Laravel Admin, 2021, https://pixinvent.com/demo/vuexy-vuejs-admin-dashboard-template/landing</a:t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[11]. Y. Hebbal, S. Laniepce, Jean-Marc Menaud, Virtual Machine Introspection: Techniques and Applications, IEEExplore,</a:t>
            </a:r>
            <a:r>
              <a:rPr b="1" i="0" lang="en-US" sz="1200" u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24-27 Aug. 2015, DOI: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200"/>
              <a:buFont typeface="Arial"/>
              <a:buNone/>
            </a:pPr>
            <a:r>
              <a:rPr b="1" i="0" lang="en-US" sz="1200" u="sng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10.1109/ARES.2015.43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https://ieeexplore.ieee.org/document/7299979</a:t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[12].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https://standards.ieee.org/standard/1016-1998.html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machines with virt-manager,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https://virt-manager.org</a:t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[2].R. Zolfaghari, A. Sahafi, A.M. Rahmani, R. Rezaei,  Application of 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Computing: Informatics and Systems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200" u="non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Volume 30</a:t>
            </a:r>
            <a:r>
              <a:rPr b="1" i="0" lang="en-US" sz="1200" u="non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, June 2021, 100524,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2E2E2E"/>
                </a:solidFill>
                <a:latin typeface="Arial"/>
                <a:ea typeface="Arial"/>
                <a:cs typeface="Arial"/>
                <a:sym typeface="Arial"/>
              </a:rPr>
              <a:t>DOI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20924837" y="28744862"/>
            <a:ext cx="9110662" cy="415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944549" y="273049"/>
            <a:ext cx="3349625" cy="33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2007-05-24T06:37:28Z</dcterms:created>
  <dc:creator>FEN 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