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charset="-94"/>
      <p:regular r:id="rId20"/>
      <p:bold r:id="rId21"/>
      <p:italic r:id="rId22"/>
      <p:boldItalic r:id="rId23"/>
    </p:embeddedFont>
    <p:embeddedFont>
      <p:font typeface="Montserrat" charset="-94"/>
      <p:regular r:id="rId24"/>
      <p:bold r:id="rId25"/>
      <p:italic r:id="rId26"/>
      <p:boldItalic r:id="rId27"/>
    </p:embeddedFont>
    <p:embeddedFont>
      <p:font typeface="Robo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342" autoAdjust="0"/>
  </p:normalViewPr>
  <p:slideViewPr>
    <p:cSldViewPr snapToGrid="0">
      <p:cViewPr>
        <p:scale>
          <a:sx n="95" d="100"/>
          <a:sy n="95" d="100"/>
        </p:scale>
        <p:origin x="-666" y="-1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354786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df645e339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df645e339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df645e339_3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df645e339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df645e339_3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df645e339_3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df645e339_3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df645e339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f645e339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f645e339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df645e339_3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df645e339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df645e339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df645e339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ddf645e339_3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ddf645e339_3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df645e33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df645e33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solidFill>
                <a:srgbClr val="9900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df645e339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df645e33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df645e339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df645e33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df645e339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df645e339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df645e339_3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df645e339_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2400" lvl="0" indent="0" algn="l" rtl="0">
              <a:lnSpc>
                <a:spcPct val="115000"/>
              </a:lnSpc>
              <a:spcBef>
                <a:spcPts val="0"/>
              </a:spcBef>
              <a:spcAft>
                <a:spcPts val="0"/>
              </a:spcAft>
              <a:buClr>
                <a:srgbClr val="1B212C"/>
              </a:buClr>
              <a:buSzPts val="12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19b3c277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19b3c277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rgbClr val="202124"/>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df645e339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df645e339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2400" lvl="0" indent="0" algn="l" rtl="0">
              <a:lnSpc>
                <a:spcPct val="115000"/>
              </a:lnSpc>
              <a:spcBef>
                <a:spcPts val="0"/>
              </a:spcBef>
              <a:spcAft>
                <a:spcPts val="0"/>
              </a:spcAft>
              <a:buClr>
                <a:srgbClr val="1B212C"/>
              </a:buClr>
              <a:buSzPts val="12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df645e339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df645e339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lnSpc>
                <a:spcPct val="115000"/>
              </a:lnSpc>
              <a:spcBef>
                <a:spcPts val="0"/>
              </a:spcBef>
              <a:spcAft>
                <a:spcPts val="0"/>
              </a:spcAft>
              <a:buSzPts val="1100"/>
              <a:buNone/>
            </a:pPr>
            <a:endParaRPr sz="1200" dirty="0">
              <a:solidFill>
                <a:srgbClr val="1B212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colorlib.com/wp/free-bootstrap-admin-dashboard-templates/" TargetMode="External"/><Relationship Id="rId13" Type="http://schemas.openxmlformats.org/officeDocument/2006/relationships/hyperlink" Target="https://pixinvent.com/demo/vuexy-vuejs-admin-dashboard-template/landing/" TargetMode="External"/><Relationship Id="rId3" Type="http://schemas.openxmlformats.org/officeDocument/2006/relationships/hyperlink" Target="https://www.sciencedirect.com/science/article/abs/pii/S2210537921000172" TargetMode="External"/><Relationship Id="rId7" Type="http://schemas.openxmlformats.org/officeDocument/2006/relationships/hyperlink" Target="https://www.theseus.fi/handle/10024/130524" TargetMode="External"/><Relationship Id="rId12" Type="http://schemas.openxmlformats.org/officeDocument/2006/relationships/hyperlink" Target="https://www.sciencedirect.com/science/article/abs/pii/S1389945717314120"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theseus.fi/bitstream/handle/10024/130524/Befekadu_Temere.pdf?sequence=1&amp;isAllowed=y" TargetMode="External"/><Relationship Id="rId11" Type="http://schemas.openxmlformats.org/officeDocument/2006/relationships/hyperlink" Target="https://dergipark.org.tr/en/pub/abuhsbd/issue/36059/404871" TargetMode="External"/><Relationship Id="rId5" Type="http://schemas.openxmlformats.org/officeDocument/2006/relationships/hyperlink" Target="https://docs.cs-cart.com/latest/user_guide/admin_panel.html#:~:text=The%20Administration%20Panel%20" TargetMode="External"/><Relationship Id="rId10" Type="http://schemas.openxmlformats.org/officeDocument/2006/relationships/hyperlink" Target="https://ieeexplore.ieee.org/abstract/document/7120975?casa_token=xc0vZNy_AVYAAAAA:u9yR02_FmWz7VoWWnnWNn1G9RELNu5JV-yMf5t6QQq8kh4-M1BBbMdiAKQuPWTfY68-gysjAOQ" TargetMode="External"/><Relationship Id="rId4" Type="http://schemas.openxmlformats.org/officeDocument/2006/relationships/hyperlink" Target="https://docs.cs-cart.com/latest/user_guide/admin_panel.html#:~:text=The%20Administration%20Panel%20(or%20the,store%20and%20do%20much%20more" TargetMode="External"/><Relationship Id="rId9" Type="http://schemas.openxmlformats.org/officeDocument/2006/relationships/hyperlink" Target="https://www.sciencedirect.com/book/9781558609105/virtual-machines#book-descrip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14575" y="2834150"/>
            <a:ext cx="5017500" cy="3242700"/>
          </a:xfrm>
          <a:prstGeom prst="rect">
            <a:avLst/>
          </a:prstGeom>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 sz="3100" b="1">
                <a:latin typeface="Roboto"/>
                <a:ea typeface="Roboto"/>
                <a:cs typeface="Roboto"/>
                <a:sym typeface="Roboto"/>
              </a:rPr>
              <a:t>System Resource Monitoring</a:t>
            </a:r>
            <a:endParaRPr sz="3100" b="1">
              <a:latin typeface="Roboto"/>
              <a:ea typeface="Roboto"/>
              <a:cs typeface="Roboto"/>
              <a:sym typeface="Roboto"/>
            </a:endParaRPr>
          </a:p>
          <a:p>
            <a:pPr marL="0" lvl="0" indent="0" algn="l" rtl="0">
              <a:lnSpc>
                <a:spcPct val="100000"/>
              </a:lnSpc>
              <a:spcBef>
                <a:spcPts val="1200"/>
              </a:spcBef>
              <a:spcAft>
                <a:spcPts val="1200"/>
              </a:spcAft>
              <a:buNone/>
            </a:pPr>
            <a:r>
              <a:rPr lang="en" sz="3100" b="1">
                <a:latin typeface="Roboto"/>
                <a:ea typeface="Roboto"/>
                <a:cs typeface="Roboto"/>
                <a:sym typeface="Roboto"/>
              </a:rPr>
              <a:t>and Visualization</a:t>
            </a:r>
            <a:endParaRPr>
              <a:latin typeface="Roboto"/>
              <a:ea typeface="Roboto"/>
              <a:cs typeface="Roboto"/>
              <a:sym typeface="Roboto"/>
            </a:endParaRPr>
          </a:p>
        </p:txBody>
      </p:sp>
      <p:sp>
        <p:nvSpPr>
          <p:cNvPr id="135" name="Google Shape;135;p13"/>
          <p:cNvSpPr txBox="1">
            <a:spLocks noGrp="1"/>
          </p:cNvSpPr>
          <p:nvPr>
            <p:ph type="subTitle" idx="1"/>
          </p:nvPr>
        </p:nvSpPr>
        <p:spPr>
          <a:xfrm>
            <a:off x="5177950" y="419825"/>
            <a:ext cx="3470700" cy="43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chemeClr val="lt2"/>
                </a:solidFill>
              </a:rPr>
              <a:t>Team Members:</a:t>
            </a:r>
            <a:endParaRPr sz="1900">
              <a:solidFill>
                <a:schemeClr val="lt2"/>
              </a:solidFill>
            </a:endParaRPr>
          </a:p>
          <a:p>
            <a:pPr marL="0" lvl="0" indent="0" algn="l" rtl="0">
              <a:lnSpc>
                <a:spcPct val="50000"/>
              </a:lnSpc>
              <a:spcBef>
                <a:spcPts val="1200"/>
              </a:spcBef>
              <a:spcAft>
                <a:spcPts val="0"/>
              </a:spcAft>
              <a:buNone/>
            </a:pPr>
            <a:r>
              <a:rPr lang="en" sz="1900" i="1">
                <a:latin typeface="Roboto"/>
                <a:ea typeface="Roboto"/>
                <a:cs typeface="Roboto"/>
                <a:sym typeface="Roboto"/>
              </a:rPr>
              <a:t>Füsun Funda AKAY</a:t>
            </a:r>
            <a:endParaRPr sz="1900" i="1">
              <a:latin typeface="Roboto"/>
              <a:ea typeface="Roboto"/>
              <a:cs typeface="Roboto"/>
              <a:sym typeface="Roboto"/>
            </a:endParaRPr>
          </a:p>
          <a:p>
            <a:pPr marL="0" lvl="0" indent="0" algn="l" rtl="0">
              <a:lnSpc>
                <a:spcPct val="50000"/>
              </a:lnSpc>
              <a:spcBef>
                <a:spcPts val="1200"/>
              </a:spcBef>
              <a:spcAft>
                <a:spcPts val="0"/>
              </a:spcAft>
              <a:buNone/>
            </a:pPr>
            <a:r>
              <a:rPr lang="en" sz="1900" i="1">
                <a:latin typeface="Roboto"/>
                <a:ea typeface="Roboto"/>
                <a:cs typeface="Roboto"/>
                <a:sym typeface="Roboto"/>
              </a:rPr>
              <a:t>201511001</a:t>
            </a:r>
            <a:endParaRPr sz="1900" i="1">
              <a:latin typeface="Roboto"/>
              <a:ea typeface="Roboto"/>
              <a:cs typeface="Roboto"/>
              <a:sym typeface="Roboto"/>
            </a:endParaRPr>
          </a:p>
          <a:p>
            <a:pPr marL="0" lvl="0" indent="0" algn="l" rtl="0">
              <a:lnSpc>
                <a:spcPct val="50000"/>
              </a:lnSpc>
              <a:spcBef>
                <a:spcPts val="1200"/>
              </a:spcBef>
              <a:spcAft>
                <a:spcPts val="0"/>
              </a:spcAft>
              <a:buNone/>
            </a:pPr>
            <a:endParaRPr sz="1900" i="1">
              <a:latin typeface="Roboto"/>
              <a:ea typeface="Roboto"/>
              <a:cs typeface="Roboto"/>
              <a:sym typeface="Roboto"/>
            </a:endParaRPr>
          </a:p>
          <a:p>
            <a:pPr marL="0" lvl="0" indent="0" algn="l" rtl="0">
              <a:lnSpc>
                <a:spcPct val="50000"/>
              </a:lnSpc>
              <a:spcBef>
                <a:spcPts val="1200"/>
              </a:spcBef>
              <a:spcAft>
                <a:spcPts val="0"/>
              </a:spcAft>
              <a:buNone/>
            </a:pPr>
            <a:r>
              <a:rPr lang="en" sz="1900" i="1">
                <a:latin typeface="Roboto"/>
                <a:ea typeface="Roboto"/>
                <a:cs typeface="Roboto"/>
                <a:sym typeface="Roboto"/>
              </a:rPr>
              <a:t>İbrahim Arda ACAR</a:t>
            </a:r>
            <a:endParaRPr sz="1900" i="1">
              <a:latin typeface="Roboto"/>
              <a:ea typeface="Roboto"/>
              <a:cs typeface="Roboto"/>
              <a:sym typeface="Roboto"/>
            </a:endParaRPr>
          </a:p>
          <a:p>
            <a:pPr marL="0" lvl="0" indent="0" algn="l" rtl="0">
              <a:lnSpc>
                <a:spcPct val="50000"/>
              </a:lnSpc>
              <a:spcBef>
                <a:spcPts val="1200"/>
              </a:spcBef>
              <a:spcAft>
                <a:spcPts val="0"/>
              </a:spcAft>
              <a:buNone/>
            </a:pPr>
            <a:r>
              <a:rPr lang="en" sz="1900" i="1">
                <a:latin typeface="Roboto"/>
                <a:ea typeface="Roboto"/>
                <a:cs typeface="Roboto"/>
                <a:sym typeface="Roboto"/>
              </a:rPr>
              <a:t>201611003</a:t>
            </a:r>
            <a:endParaRPr sz="1900" i="1">
              <a:latin typeface="Roboto"/>
              <a:ea typeface="Roboto"/>
              <a:cs typeface="Roboto"/>
              <a:sym typeface="Roboto"/>
            </a:endParaRPr>
          </a:p>
          <a:p>
            <a:pPr marL="0" lvl="0" indent="0" algn="l" rtl="0">
              <a:lnSpc>
                <a:spcPct val="50000"/>
              </a:lnSpc>
              <a:spcBef>
                <a:spcPts val="1200"/>
              </a:spcBef>
              <a:spcAft>
                <a:spcPts val="0"/>
              </a:spcAft>
              <a:buNone/>
            </a:pPr>
            <a:endParaRPr sz="1900" i="1">
              <a:latin typeface="Roboto"/>
              <a:ea typeface="Roboto"/>
              <a:cs typeface="Roboto"/>
              <a:sym typeface="Roboto"/>
            </a:endParaRPr>
          </a:p>
          <a:p>
            <a:pPr marL="0" lvl="0" indent="0" algn="l" rtl="0">
              <a:lnSpc>
                <a:spcPct val="50000"/>
              </a:lnSpc>
              <a:spcBef>
                <a:spcPts val="1200"/>
              </a:spcBef>
              <a:spcAft>
                <a:spcPts val="0"/>
              </a:spcAft>
              <a:buNone/>
            </a:pPr>
            <a:r>
              <a:rPr lang="en" sz="1900" i="1">
                <a:latin typeface="Roboto"/>
                <a:ea typeface="Roboto"/>
                <a:cs typeface="Roboto"/>
                <a:sym typeface="Roboto"/>
              </a:rPr>
              <a:t>Mustafa AYDEMİR</a:t>
            </a:r>
            <a:endParaRPr sz="1900" i="1">
              <a:latin typeface="Roboto"/>
              <a:ea typeface="Roboto"/>
              <a:cs typeface="Roboto"/>
              <a:sym typeface="Roboto"/>
            </a:endParaRPr>
          </a:p>
          <a:p>
            <a:pPr marL="0" lvl="0" indent="0" algn="l" rtl="0">
              <a:lnSpc>
                <a:spcPct val="50000"/>
              </a:lnSpc>
              <a:spcBef>
                <a:spcPts val="1200"/>
              </a:spcBef>
              <a:spcAft>
                <a:spcPts val="0"/>
              </a:spcAft>
              <a:buNone/>
            </a:pPr>
            <a:r>
              <a:rPr lang="en" sz="1900" i="1">
                <a:latin typeface="Roboto"/>
                <a:ea typeface="Roboto"/>
                <a:cs typeface="Roboto"/>
                <a:sym typeface="Roboto"/>
              </a:rPr>
              <a:t>201211007</a:t>
            </a:r>
            <a:endParaRPr sz="1900" i="1">
              <a:latin typeface="Roboto"/>
              <a:ea typeface="Roboto"/>
              <a:cs typeface="Roboto"/>
              <a:sym typeface="Roboto"/>
            </a:endParaRPr>
          </a:p>
          <a:p>
            <a:pPr marL="0" lvl="0" indent="0" algn="l" rtl="0">
              <a:lnSpc>
                <a:spcPct val="100000"/>
              </a:lnSpc>
              <a:spcBef>
                <a:spcPts val="1200"/>
              </a:spcBef>
              <a:spcAft>
                <a:spcPts val="0"/>
              </a:spcAft>
              <a:buNone/>
            </a:pPr>
            <a:endParaRPr sz="1900" i="1">
              <a:latin typeface="Times New Roman"/>
              <a:ea typeface="Times New Roman"/>
              <a:cs typeface="Times New Roman"/>
              <a:sym typeface="Times New Roman"/>
            </a:endParaRPr>
          </a:p>
          <a:p>
            <a:pPr marL="0" lvl="0" indent="0" algn="l" rtl="0">
              <a:spcBef>
                <a:spcPts val="0"/>
              </a:spcBef>
              <a:spcAft>
                <a:spcPts val="0"/>
              </a:spcAft>
              <a:buNone/>
            </a:pPr>
            <a:r>
              <a:rPr lang="en" sz="1900">
                <a:solidFill>
                  <a:schemeClr val="lt2"/>
                </a:solidFill>
              </a:rPr>
              <a:t>Advisor:</a:t>
            </a:r>
            <a:endParaRPr sz="1900">
              <a:solidFill>
                <a:schemeClr val="lt2"/>
              </a:solidFill>
            </a:endParaRPr>
          </a:p>
          <a:p>
            <a:pPr marL="0" lvl="0" indent="0" algn="l" rtl="0">
              <a:spcBef>
                <a:spcPts val="0"/>
              </a:spcBef>
              <a:spcAft>
                <a:spcPts val="0"/>
              </a:spcAft>
              <a:buNone/>
            </a:pPr>
            <a:r>
              <a:rPr lang="en" sz="1900" i="1">
                <a:latin typeface="Times New Roman"/>
                <a:ea typeface="Times New Roman"/>
                <a:cs typeface="Times New Roman"/>
                <a:sym typeface="Times New Roman"/>
              </a:rPr>
              <a:t>Asst. Prof. Sibel Tarıyan Özyer</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052550" y="242475"/>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3200" b="1">
                <a:solidFill>
                  <a:schemeClr val="lt2"/>
                </a:solidFill>
                <a:latin typeface="Arial"/>
                <a:ea typeface="Arial"/>
                <a:cs typeface="Arial"/>
                <a:sym typeface="Arial"/>
              </a:rPr>
              <a:t>  User Interface Design</a:t>
            </a:r>
            <a:endParaRPr sz="3200" b="1">
              <a:solidFill>
                <a:schemeClr val="lt2"/>
              </a:solidFill>
              <a:latin typeface="Arial"/>
              <a:ea typeface="Arial"/>
              <a:cs typeface="Arial"/>
              <a:sym typeface="Arial"/>
            </a:endParaRPr>
          </a:p>
          <a:p>
            <a:pPr marL="0" lvl="0" indent="0" algn="ctr" rtl="0">
              <a:lnSpc>
                <a:spcPct val="115000"/>
              </a:lnSpc>
              <a:spcBef>
                <a:spcPts val="0"/>
              </a:spcBef>
              <a:spcAft>
                <a:spcPts val="0"/>
              </a:spcAft>
              <a:buNone/>
            </a:pPr>
            <a:r>
              <a:rPr lang="en" sz="2000" b="1">
                <a:solidFill>
                  <a:schemeClr val="lt2"/>
                </a:solidFill>
                <a:latin typeface="Arial"/>
                <a:ea typeface="Arial"/>
                <a:cs typeface="Arial"/>
                <a:sym typeface="Arial"/>
              </a:rPr>
              <a:t>   Dashboard Page</a:t>
            </a:r>
            <a:endParaRPr sz="2000" b="1">
              <a:solidFill>
                <a:schemeClr val="lt2"/>
              </a:solidFill>
              <a:latin typeface="Arial"/>
              <a:ea typeface="Arial"/>
              <a:cs typeface="Arial"/>
              <a:sym typeface="Arial"/>
            </a:endParaRPr>
          </a:p>
          <a:p>
            <a:pPr marL="0" lvl="0" indent="0" algn="l" rtl="0">
              <a:spcBef>
                <a:spcPts val="0"/>
              </a:spcBef>
              <a:spcAft>
                <a:spcPts val="0"/>
              </a:spcAft>
              <a:buNone/>
            </a:pPr>
            <a:endParaRPr/>
          </a:p>
        </p:txBody>
      </p:sp>
      <p:pic>
        <p:nvPicPr>
          <p:cNvPr id="196" name="Google Shape;196;p22"/>
          <p:cNvPicPr preferRelativeResize="0"/>
          <p:nvPr/>
        </p:nvPicPr>
        <p:blipFill>
          <a:blip r:embed="rId3">
            <a:alphaModFix/>
          </a:blip>
          <a:stretch>
            <a:fillRect/>
          </a:stretch>
        </p:blipFill>
        <p:spPr>
          <a:xfrm>
            <a:off x="1611550" y="1413000"/>
            <a:ext cx="6252225" cy="3530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1052550" y="103025"/>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3200" b="1">
                <a:solidFill>
                  <a:schemeClr val="lt2"/>
                </a:solidFill>
                <a:latin typeface="Arial"/>
                <a:ea typeface="Arial"/>
                <a:cs typeface="Arial"/>
                <a:sym typeface="Arial"/>
              </a:rPr>
              <a:t>  User Interface Design</a:t>
            </a:r>
            <a:endParaRPr sz="3200" b="1">
              <a:solidFill>
                <a:schemeClr val="lt2"/>
              </a:solidFill>
              <a:latin typeface="Arial"/>
              <a:ea typeface="Arial"/>
              <a:cs typeface="Arial"/>
              <a:sym typeface="Arial"/>
            </a:endParaRPr>
          </a:p>
          <a:p>
            <a:pPr marL="0" lvl="0" indent="0" algn="ctr" rtl="0">
              <a:lnSpc>
                <a:spcPct val="115000"/>
              </a:lnSpc>
              <a:spcBef>
                <a:spcPts val="0"/>
              </a:spcBef>
              <a:spcAft>
                <a:spcPts val="0"/>
              </a:spcAft>
              <a:buNone/>
            </a:pPr>
            <a:r>
              <a:rPr lang="en" sz="2000" b="1">
                <a:solidFill>
                  <a:schemeClr val="lt2"/>
                </a:solidFill>
                <a:latin typeface="Arial"/>
                <a:ea typeface="Arial"/>
                <a:cs typeface="Arial"/>
                <a:sym typeface="Arial"/>
              </a:rPr>
              <a:t>   Register Page</a:t>
            </a:r>
            <a:endParaRPr/>
          </a:p>
        </p:txBody>
      </p:sp>
      <p:pic>
        <p:nvPicPr>
          <p:cNvPr id="202" name="Google Shape;202;p23"/>
          <p:cNvPicPr preferRelativeResize="0"/>
          <p:nvPr/>
        </p:nvPicPr>
        <p:blipFill rotWithShape="1">
          <a:blip r:embed="rId3">
            <a:alphaModFix/>
          </a:blip>
          <a:srcRect l="-5933" t="-3913" r="-585" b="-3902"/>
          <a:stretch/>
        </p:blipFill>
        <p:spPr>
          <a:xfrm>
            <a:off x="737025" y="1128100"/>
            <a:ext cx="7765048" cy="3499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969650" y="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3200" b="1">
                <a:solidFill>
                  <a:schemeClr val="lt2"/>
                </a:solidFill>
                <a:latin typeface="Arial"/>
                <a:ea typeface="Arial"/>
                <a:cs typeface="Arial"/>
                <a:sym typeface="Arial"/>
              </a:rPr>
              <a:t>  User Interface Design</a:t>
            </a:r>
            <a:endParaRPr sz="3200" b="1">
              <a:solidFill>
                <a:schemeClr val="lt2"/>
              </a:solidFill>
              <a:latin typeface="Arial"/>
              <a:ea typeface="Arial"/>
              <a:cs typeface="Arial"/>
              <a:sym typeface="Arial"/>
            </a:endParaRPr>
          </a:p>
          <a:p>
            <a:pPr marL="0" lvl="0" indent="0" algn="ctr" rtl="0">
              <a:lnSpc>
                <a:spcPct val="115000"/>
              </a:lnSpc>
              <a:spcBef>
                <a:spcPts val="0"/>
              </a:spcBef>
              <a:spcAft>
                <a:spcPts val="0"/>
              </a:spcAft>
              <a:buNone/>
            </a:pPr>
            <a:r>
              <a:rPr lang="en" sz="2000" b="1">
                <a:solidFill>
                  <a:schemeClr val="lt2"/>
                </a:solidFill>
                <a:latin typeface="Arial"/>
                <a:ea typeface="Arial"/>
                <a:cs typeface="Arial"/>
                <a:sym typeface="Arial"/>
              </a:rPr>
              <a:t>   Forgot Password Page</a:t>
            </a:r>
            <a:endParaRPr/>
          </a:p>
        </p:txBody>
      </p:sp>
      <p:pic>
        <p:nvPicPr>
          <p:cNvPr id="208" name="Google Shape;208;p24"/>
          <p:cNvPicPr preferRelativeResize="0"/>
          <p:nvPr/>
        </p:nvPicPr>
        <p:blipFill>
          <a:blip r:embed="rId3">
            <a:alphaModFix/>
          </a:blip>
          <a:stretch>
            <a:fillRect/>
          </a:stretch>
        </p:blipFill>
        <p:spPr>
          <a:xfrm>
            <a:off x="1191450" y="1078527"/>
            <a:ext cx="7204692"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052550" y="0"/>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3200" b="1">
                <a:solidFill>
                  <a:schemeClr val="lt2"/>
                </a:solidFill>
                <a:latin typeface="Arial"/>
                <a:ea typeface="Arial"/>
                <a:cs typeface="Arial"/>
                <a:sym typeface="Arial"/>
              </a:rPr>
              <a:t>  User Interface Design</a:t>
            </a:r>
            <a:endParaRPr sz="3200" b="1">
              <a:solidFill>
                <a:schemeClr val="lt2"/>
              </a:solidFill>
              <a:latin typeface="Arial"/>
              <a:ea typeface="Arial"/>
              <a:cs typeface="Arial"/>
              <a:sym typeface="Arial"/>
            </a:endParaRPr>
          </a:p>
          <a:p>
            <a:pPr marL="0" lvl="0" indent="0" algn="ctr" rtl="0">
              <a:spcBef>
                <a:spcPts val="0"/>
              </a:spcBef>
              <a:spcAft>
                <a:spcPts val="0"/>
              </a:spcAft>
              <a:buNone/>
            </a:pPr>
            <a:r>
              <a:rPr lang="en"/>
              <a:t>   </a:t>
            </a:r>
            <a:r>
              <a:rPr lang="en" sz="2000" b="1">
                <a:solidFill>
                  <a:schemeClr val="lt2"/>
                </a:solidFill>
                <a:latin typeface="Arial"/>
                <a:ea typeface="Arial"/>
                <a:cs typeface="Arial"/>
                <a:sym typeface="Arial"/>
              </a:rPr>
              <a:t>Reset Password Page</a:t>
            </a:r>
            <a:endParaRPr/>
          </a:p>
        </p:txBody>
      </p:sp>
      <p:pic>
        <p:nvPicPr>
          <p:cNvPr id="214" name="Google Shape;214;p25"/>
          <p:cNvPicPr preferRelativeResize="0"/>
          <p:nvPr/>
        </p:nvPicPr>
        <p:blipFill rotWithShape="1">
          <a:blip r:embed="rId3">
            <a:alphaModFix/>
          </a:blip>
          <a:srcRect r="-593" b="4861"/>
          <a:stretch/>
        </p:blipFill>
        <p:spPr>
          <a:xfrm>
            <a:off x="1189875" y="1094650"/>
            <a:ext cx="7143425" cy="324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chemeClr val="lt2"/>
                </a:solidFill>
              </a:rPr>
              <a:t>Audience</a:t>
            </a:r>
            <a:endParaRPr sz="3200">
              <a:solidFill>
                <a:schemeClr val="lt2"/>
              </a:solidFill>
            </a:endParaRPr>
          </a:p>
        </p:txBody>
      </p:sp>
      <p:sp>
        <p:nvSpPr>
          <p:cNvPr id="220" name="Google Shape;220;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800">
                <a:latin typeface="Arial"/>
                <a:ea typeface="Arial"/>
                <a:cs typeface="Arial"/>
                <a:sym typeface="Arial"/>
              </a:rPr>
              <a:t>System Administrators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Software Developers</a:t>
            </a:r>
            <a:endParaRPr sz="18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b="1">
                <a:solidFill>
                  <a:schemeClr val="lt2"/>
                </a:solidFill>
                <a:latin typeface="Arial"/>
                <a:ea typeface="Arial"/>
                <a:cs typeface="Arial"/>
                <a:sym typeface="Arial"/>
              </a:rPr>
              <a:t>Conclusion</a:t>
            </a:r>
            <a:endParaRPr sz="3200" b="1">
              <a:solidFill>
                <a:schemeClr val="lt2"/>
              </a:solidFill>
              <a:latin typeface="Arial"/>
              <a:ea typeface="Arial"/>
              <a:cs typeface="Arial"/>
              <a:sym typeface="Arial"/>
            </a:endParaRPr>
          </a:p>
          <a:p>
            <a:pPr marL="0" lvl="0" indent="0" algn="l" rtl="0">
              <a:spcBef>
                <a:spcPts val="0"/>
              </a:spcBef>
              <a:spcAft>
                <a:spcPts val="0"/>
              </a:spcAft>
              <a:buNone/>
            </a:pPr>
            <a:endParaRPr/>
          </a:p>
        </p:txBody>
      </p:sp>
      <p:sp>
        <p:nvSpPr>
          <p:cNvPr id="226" name="Google Shape;22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1200"/>
              </a:spcBef>
              <a:spcAft>
                <a:spcPts val="0"/>
              </a:spcAft>
              <a:buNone/>
            </a:pPr>
            <a:r>
              <a:rPr lang="en" sz="1900"/>
              <a:t>The following were specifically explored when creating this project.</a:t>
            </a:r>
            <a:endParaRPr sz="1900"/>
          </a:p>
          <a:p>
            <a:pPr marL="457200" lvl="0" indent="-331152" algn="just" rtl="0">
              <a:spcBef>
                <a:spcPts val="1200"/>
              </a:spcBef>
              <a:spcAft>
                <a:spcPts val="0"/>
              </a:spcAft>
              <a:buSzPct val="100000"/>
              <a:buChar char="●"/>
            </a:pPr>
            <a:r>
              <a:rPr lang="en" sz="1900"/>
              <a:t>Bootstrap framework.</a:t>
            </a:r>
            <a:endParaRPr sz="1900"/>
          </a:p>
          <a:p>
            <a:pPr marL="457200" lvl="0" indent="-331152" algn="just" rtl="0">
              <a:spcBef>
                <a:spcPts val="0"/>
              </a:spcBef>
              <a:spcAft>
                <a:spcPts val="0"/>
              </a:spcAft>
              <a:buSzPct val="100000"/>
              <a:buChar char="●"/>
            </a:pPr>
            <a:r>
              <a:rPr lang="en" sz="1900"/>
              <a:t>Virtual machine technology.</a:t>
            </a:r>
            <a:endParaRPr sz="1900"/>
          </a:p>
          <a:p>
            <a:pPr marL="457200" lvl="0" indent="-331152" algn="just" rtl="0">
              <a:spcBef>
                <a:spcPts val="0"/>
              </a:spcBef>
              <a:spcAft>
                <a:spcPts val="0"/>
              </a:spcAft>
              <a:buSzPct val="100000"/>
              <a:buChar char="●"/>
            </a:pPr>
            <a:r>
              <a:rPr lang="en" sz="1900"/>
              <a:t>Data visualization.</a:t>
            </a:r>
            <a:endParaRPr sz="1900"/>
          </a:p>
          <a:p>
            <a:pPr marL="457200" lvl="0" indent="-331152" algn="just" rtl="0">
              <a:spcBef>
                <a:spcPts val="0"/>
              </a:spcBef>
              <a:spcAft>
                <a:spcPts val="0"/>
              </a:spcAft>
              <a:buSzPct val="100000"/>
              <a:buChar char="●"/>
            </a:pPr>
            <a:r>
              <a:rPr lang="en" sz="1900"/>
              <a:t>Virtual Machine Introspection.</a:t>
            </a:r>
            <a:endParaRPr sz="1900"/>
          </a:p>
          <a:p>
            <a:pPr marL="457200" lvl="0" indent="-331152" algn="just" rtl="0">
              <a:spcBef>
                <a:spcPts val="0"/>
              </a:spcBef>
              <a:spcAft>
                <a:spcPts val="0"/>
              </a:spcAft>
              <a:buSzPct val="100000"/>
              <a:buChar char="●"/>
            </a:pPr>
            <a:r>
              <a:rPr lang="en" sz="1900"/>
              <a:t>830-1998 - IEEE Recommended Practice for Software Requirements</a:t>
            </a:r>
            <a:endParaRPr sz="1900"/>
          </a:p>
          <a:p>
            <a:pPr marL="457200" lvl="0" indent="-331152" algn="just" rtl="0">
              <a:spcBef>
                <a:spcPts val="0"/>
              </a:spcBef>
              <a:spcAft>
                <a:spcPts val="0"/>
              </a:spcAft>
              <a:buSzPct val="100000"/>
              <a:buChar char="●"/>
            </a:pPr>
            <a:r>
              <a:rPr lang="en" sz="1900"/>
              <a:t>1016-1987 - IEEE Recommended Practice for Software Design Descriptions</a:t>
            </a:r>
            <a:endParaRPr sz="1900"/>
          </a:p>
          <a:p>
            <a:pPr marL="0" lvl="0" indent="0" algn="just" rtl="0">
              <a:spcBef>
                <a:spcPts val="1200"/>
              </a:spcBef>
              <a:spcAft>
                <a:spcPts val="1200"/>
              </a:spcAft>
              <a:buNone/>
            </a:pPr>
            <a:endParaRPr sz="149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1297500" y="713125"/>
            <a:ext cx="6375900" cy="914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200">
                <a:solidFill>
                  <a:schemeClr val="lt2"/>
                </a:solidFill>
                <a:latin typeface="Arial"/>
                <a:ea typeface="Arial"/>
                <a:cs typeface="Arial"/>
                <a:sym typeface="Arial"/>
              </a:rPr>
              <a:t>Work Plan</a:t>
            </a:r>
            <a:endParaRPr/>
          </a:p>
        </p:txBody>
      </p:sp>
      <p:pic>
        <p:nvPicPr>
          <p:cNvPr id="232" name="Google Shape;232;p28"/>
          <p:cNvPicPr preferRelativeResize="0"/>
          <p:nvPr/>
        </p:nvPicPr>
        <p:blipFill>
          <a:blip r:embed="rId3">
            <a:alphaModFix/>
          </a:blip>
          <a:stretch>
            <a:fillRect/>
          </a:stretch>
        </p:blipFill>
        <p:spPr>
          <a:xfrm>
            <a:off x="152400" y="1779625"/>
            <a:ext cx="8839202" cy="22052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1346875" y="86575"/>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b="1">
                <a:solidFill>
                  <a:schemeClr val="lt2"/>
                </a:solidFill>
                <a:latin typeface="Arial"/>
                <a:ea typeface="Arial"/>
                <a:cs typeface="Arial"/>
                <a:sym typeface="Arial"/>
              </a:rPr>
              <a:t>  References</a:t>
            </a:r>
            <a:endParaRPr sz="3200" b="1">
              <a:solidFill>
                <a:schemeClr val="lt2"/>
              </a:solidFill>
              <a:latin typeface="Arial"/>
              <a:ea typeface="Arial"/>
              <a:cs typeface="Arial"/>
              <a:sym typeface="Arial"/>
            </a:endParaRPr>
          </a:p>
          <a:p>
            <a:pPr marL="0" lvl="0" indent="0" algn="l" rtl="0">
              <a:spcBef>
                <a:spcPts val="0"/>
              </a:spcBef>
              <a:spcAft>
                <a:spcPts val="0"/>
              </a:spcAft>
              <a:buNone/>
            </a:pPr>
            <a:endParaRPr/>
          </a:p>
        </p:txBody>
      </p:sp>
      <p:sp>
        <p:nvSpPr>
          <p:cNvPr id="238" name="Google Shape;238;p29"/>
          <p:cNvSpPr txBox="1">
            <a:spLocks noGrp="1"/>
          </p:cNvSpPr>
          <p:nvPr>
            <p:ph type="body" idx="1"/>
          </p:nvPr>
        </p:nvSpPr>
        <p:spPr>
          <a:xfrm>
            <a:off x="1025425" y="744425"/>
            <a:ext cx="7838100" cy="4130400"/>
          </a:xfrm>
          <a:prstGeom prst="rect">
            <a:avLst/>
          </a:prstGeom>
        </p:spPr>
        <p:txBody>
          <a:bodyPr spcFirstLastPara="1" wrap="square" lIns="91425" tIns="91425" rIns="91425" bIns="91425" anchor="t" anchorCtr="0">
            <a:noAutofit/>
          </a:bodyPr>
          <a:lstStyle/>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R. Zolfaghari, A. Sahafi, A.M. Rahmani, R. Rezaei, Application of Virtual Machine Consolidation in Cloud Computing Systems, Sustainable Computing: Informatics and Systems, Volume 30, June 2021, 100524, DOI: 10.1016/j.suscom.2021.100524,</a:t>
            </a:r>
            <a:r>
              <a:rPr lang="en" sz="1000">
                <a:solidFill>
                  <a:srgbClr val="DCDDDE"/>
                </a:solidFill>
                <a:uFill>
                  <a:noFill/>
                </a:uFill>
                <a:latin typeface="Arial"/>
                <a:ea typeface="Arial"/>
                <a:cs typeface="Arial"/>
                <a:sym typeface="Aria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3"/>
              </a:rPr>
              <a:t>https://www.sciencedirect.com/science/article/abs/pii/S2210537921000172</a:t>
            </a:r>
            <a:r>
              <a:rPr lang="en" sz="1000">
                <a:solidFill>
                  <a:srgbClr val="DCDDDE"/>
                </a:solidFill>
                <a:latin typeface="Arial"/>
                <a:ea typeface="Arial"/>
                <a:cs typeface="Arial"/>
                <a:sym typeface="Arial"/>
              </a:rPr>
              <a:t> </a:t>
            </a:r>
            <a:endParaRPr sz="1000">
              <a:solidFill>
                <a:srgbClr val="DCDDDE"/>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User Guide, Introduction to the Administration Panel,</a:t>
            </a:r>
            <a:r>
              <a:rPr lang="en" sz="1000">
                <a:solidFill>
                  <a:srgbClr val="DCDDDE"/>
                </a:solidFill>
                <a:uFill>
                  <a:noFill/>
                </a:u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u="sng">
                <a:solidFill>
                  <a:schemeClr val="hlink"/>
                </a:solidFill>
                <a:latin typeface="Arial"/>
                <a:ea typeface="Arial"/>
                <a:cs typeface="Arial"/>
                <a:sym typeface="Arial"/>
                <a:hlinkClick r:id="rId5"/>
              </a:rPr>
              <a:t>https://docs.cs-cart.com/latest/user_guide/admin_panel.html#:~:text=The%20Administration%20Panel%20</a:t>
            </a:r>
            <a:r>
              <a:rPr lang="en" sz="1000">
                <a:solidFill>
                  <a:schemeClr val="hlink"/>
                </a:solidFill>
                <a:uFill>
                  <a:noFill/>
                </a:uFill>
                <a:latin typeface="Arial"/>
                <a:ea typeface="Arial"/>
                <a:cs typeface="Arial"/>
                <a:sym typeface="Arial"/>
                <a:hlinkClick r:id="rId4"/>
              </a:rPr>
              <a:t>(or%20the,store%20and%20do%20much%20more</a:t>
            </a:r>
            <a:r>
              <a:rPr lang="en" sz="1000">
                <a:solidFill>
                  <a:srgbClr val="DCDDDE"/>
                </a:solidFill>
                <a:latin typeface="Arial"/>
                <a:ea typeface="Arial"/>
                <a:cs typeface="Arial"/>
                <a:sym typeface="Arial"/>
              </a:rPr>
              <a:t>.</a:t>
            </a:r>
            <a:endParaRPr sz="1000">
              <a:solidFill>
                <a:srgbClr val="DCDDDE"/>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Temere, Befekadu, Responsive Web Application Using Bootstrap and Foundation, 01 June 2017,</a:t>
            </a:r>
            <a:r>
              <a:rPr lang="en" sz="1000">
                <a:solidFill>
                  <a:srgbClr val="DCDDDE"/>
                </a:solidFill>
                <a:uFill>
                  <a:noFill/>
                </a:uFill>
                <a:latin typeface="Arial"/>
                <a:ea typeface="Arial"/>
                <a:cs typeface="Arial"/>
                <a:sym typeface="Aria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6"/>
              </a:rPr>
              <a:t>https://www.theseus.fi/bitstream/handle/10024/130524/Befekadu_Temere.pdf?sequence=1&amp;isAllowed=y</a:t>
            </a:r>
            <a:r>
              <a:rPr lang="en" sz="1000">
                <a:solidFill>
                  <a:srgbClr val="DCDDDE"/>
                </a:solidFill>
                <a:latin typeface="Arial"/>
                <a:ea typeface="Arial"/>
                <a:cs typeface="Arial"/>
                <a:sym typeface="Arial"/>
              </a:rPr>
              <a:t>,</a:t>
            </a:r>
            <a:r>
              <a:rPr lang="en" sz="1000">
                <a:solidFill>
                  <a:srgbClr val="DCDDDE"/>
                </a:solidFill>
                <a:uFill>
                  <a:noFill/>
                </a:uFill>
                <a:latin typeface="Arial"/>
                <a:ea typeface="Arial"/>
                <a:cs typeface="Arial"/>
                <a:sym typeface="Aria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7"/>
              </a:rPr>
              <a:t>https://www.theseus.fi/handle/10024/130524</a:t>
            </a:r>
            <a:r>
              <a:rPr lang="en" sz="1000">
                <a:solidFill>
                  <a:srgbClr val="DCDDDE"/>
                </a:solidFill>
                <a:latin typeface="Arial"/>
                <a:ea typeface="Arial"/>
                <a:cs typeface="Arial"/>
                <a:sym typeface="Arial"/>
              </a:rPr>
              <a:t> </a:t>
            </a:r>
            <a:endParaRPr sz="1000">
              <a:solidFill>
                <a:srgbClr val="DCDDDE"/>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46 Free Bootstrap Admin Dashboard Templates For Your Web App 2021,</a:t>
            </a:r>
            <a:r>
              <a:rPr lang="en" sz="1000">
                <a:solidFill>
                  <a:srgbClr val="DCDDDE"/>
                </a:solidFill>
                <a:uFill>
                  <a:noFill/>
                </a:uFill>
                <a:latin typeface="Arial"/>
                <a:ea typeface="Arial"/>
                <a:cs typeface="Arial"/>
                <a:sym typeface="Aria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8"/>
              </a:rPr>
              <a:t>https://colorlib.com/wp/free-bootstrap-admin-dashboard-templates/</a:t>
            </a:r>
            <a:endParaRPr sz="1100">
              <a:solidFill>
                <a:srgbClr val="DADADA"/>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James E. Smith, Ravi Nair, Description in: Virtual Machines Versatile Platforms for Systems and Processes A volume in The Morgan Kaufmann Series in Computer Architecture and Design, 2005, DOI: 10.1016/B978-1-55860-910-5.X5000-9,</a:t>
            </a:r>
            <a:r>
              <a:rPr lang="en" sz="1000">
                <a:solidFill>
                  <a:srgbClr val="DCDDDE"/>
                </a:solidFill>
                <a:uFill>
                  <a:noFill/>
                </a:uFill>
                <a:latin typeface="Arial"/>
                <a:ea typeface="Arial"/>
                <a:cs typeface="Arial"/>
                <a:sym typeface="Arial"/>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9"/>
              </a:rPr>
              <a:t>https://www.sciencedirect.com/book/9781558609105/virtual-machines#book-description</a:t>
            </a:r>
            <a:endParaRPr sz="800">
              <a:solidFill>
                <a:srgbClr val="DADADA"/>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highlight>
                  <a:srgbClr val="36393F"/>
                </a:highlight>
                <a:latin typeface="Arial"/>
                <a:ea typeface="Arial"/>
                <a:cs typeface="Arial"/>
                <a:sym typeface="Arial"/>
              </a:rPr>
              <a:t>W. Chen, F. Guo, Fei-Yue Wang , A Survey of Traffic Data Visualization, IEEExplore, Volume: 16, Issue: 6, Dec. 2015, DOI: 10.1109/TITS.2015.2436897 ,</a:t>
            </a:r>
            <a:r>
              <a:rPr lang="en" sz="1000">
                <a:solidFill>
                  <a:srgbClr val="DCDDDE"/>
                </a:solidFill>
                <a:highlight>
                  <a:srgbClr val="36393F"/>
                </a:highlight>
                <a:uFill>
                  <a:noFill/>
                </a:uFill>
                <a:latin typeface="Arial"/>
                <a:ea typeface="Arial"/>
                <a:cs typeface="Arial"/>
                <a:sym typeface="Arial"/>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highlight>
                  <a:srgbClr val="36393F"/>
                </a:highlight>
                <a:uFill>
                  <a:noFill/>
                </a:uFill>
                <a:latin typeface="Arial"/>
                <a:ea typeface="Arial"/>
                <a:cs typeface="Arial"/>
                <a:sym typeface="Arial"/>
                <a:hlinkClick r:id="rId10"/>
              </a:rPr>
              <a:t>https://ieeexplore.ieee.org/abstract/document/7120975?casa_token=xc0vZNy_AVYAAAAA:u9yR02_FmWz7VoWWnnWNn1G9RELNu5JV-yMf5t6QQq8kh4-M1BBbMdiAKQuPWTfY68-gysjAOQ</a:t>
            </a:r>
            <a:endParaRPr sz="1100">
              <a:solidFill>
                <a:srgbClr val="DADADA"/>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S. Çelik, E. Akdamar, Büyük Veri ve Veri Görselleştirme, Akademik Bakış Uluslararası Hakemli Sosyal Bilimler Dergisi, Volume , Issue 65, Pages 253 – 264, Year 2018,</a:t>
            </a:r>
            <a:r>
              <a:rPr lang="en" sz="1000">
                <a:solidFill>
                  <a:srgbClr val="DCDDDE"/>
                </a:solidFill>
                <a:uFill>
                  <a:noFill/>
                </a:uFill>
                <a:latin typeface="Arial"/>
                <a:ea typeface="Arial"/>
                <a:cs typeface="Arial"/>
                <a:sym typeface="Arial"/>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11"/>
              </a:rPr>
              <a:t>https://dergipark.org.tr/en/pub/abuhsbd/issue/36059/404871</a:t>
            </a:r>
            <a:endParaRPr sz="1600" u="sng">
              <a:latin typeface="Times New Roman"/>
              <a:ea typeface="Times New Roman"/>
              <a:cs typeface="Times New Roman"/>
              <a:sym typeface="Times New Roman"/>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R. Vallat, E. Combrisson, J.-B. Eichenlaub, C. O'Reilly, T. Lajnef A. Guillot, P. Ruby, K. Jerbi , Sleep: A Python Open-Source Software For Visualizing and Scoring Sleep Data, Sleep Medicine, Volume 40, Supplement 1, December 2017, Page e333, DOI: 10.1016/j.sleep.2017.11.979,</a:t>
            </a:r>
            <a:r>
              <a:rPr lang="en" sz="1000">
                <a:solidFill>
                  <a:srgbClr val="DCDDDE"/>
                </a:solidFill>
                <a:uFill>
                  <a:noFill/>
                </a:uFill>
                <a:latin typeface="Arial"/>
                <a:ea typeface="Arial"/>
                <a:cs typeface="Arial"/>
                <a:sym typeface="Aria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u="sng">
                <a:solidFill>
                  <a:schemeClr val="hlink"/>
                </a:solidFill>
                <a:latin typeface="Arial"/>
                <a:ea typeface="Arial"/>
                <a:cs typeface="Arial"/>
                <a:sym typeface="Arial"/>
                <a:hlinkClick r:id="rId12"/>
              </a:rPr>
              <a:t>https://www.sciencedirect.com/science/article/abs/pii/S1389945717314120</a:t>
            </a:r>
            <a:r>
              <a:rPr lang="en" sz="1000">
                <a:solidFill>
                  <a:srgbClr val="DCDDDE"/>
                </a:solidFill>
                <a:latin typeface="Arial"/>
                <a:ea typeface="Arial"/>
                <a:cs typeface="Arial"/>
                <a:sym typeface="Arial"/>
              </a:rPr>
              <a:t> </a:t>
            </a:r>
            <a:endParaRPr sz="1000">
              <a:solidFill>
                <a:srgbClr val="DCDDDE"/>
              </a:solidFill>
              <a:latin typeface="Arial"/>
              <a:ea typeface="Arial"/>
              <a:cs typeface="Arial"/>
              <a:sym typeface="Arial"/>
            </a:endParaRPr>
          </a:p>
          <a:p>
            <a:pPr marL="457200" lvl="0" indent="-292100" algn="l" rtl="0">
              <a:lnSpc>
                <a:spcPct val="105000"/>
              </a:lnSpc>
              <a:spcBef>
                <a:spcPts val="0"/>
              </a:spcBef>
              <a:spcAft>
                <a:spcPts val="0"/>
              </a:spcAft>
              <a:buSzPts val="1000"/>
              <a:buFont typeface="Arial"/>
              <a:buChar char="●"/>
            </a:pPr>
            <a:r>
              <a:rPr lang="en" sz="1000">
                <a:solidFill>
                  <a:srgbClr val="DCDDDE"/>
                </a:solidFill>
                <a:latin typeface="Arial"/>
                <a:ea typeface="Arial"/>
                <a:cs typeface="Arial"/>
                <a:sym typeface="Arial"/>
              </a:rPr>
              <a:t>Vuexy VueJS &amp; Vue + Laravel Admin, 2021,</a:t>
            </a:r>
            <a:r>
              <a:rPr lang="en" sz="1000">
                <a:solidFill>
                  <a:srgbClr val="DCDDDE"/>
                </a:solidFill>
                <a:uFill>
                  <a:noFill/>
                </a:uFill>
                <a:latin typeface="Arial"/>
                <a:ea typeface="Arial"/>
                <a:cs typeface="Arial"/>
                <a:sym typeface="Arial"/>
                <a:hlinkClick r:id="rId1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000">
                <a:solidFill>
                  <a:schemeClr val="hlink"/>
                </a:solidFill>
                <a:uFill>
                  <a:noFill/>
                </a:uFill>
                <a:latin typeface="Arial"/>
                <a:ea typeface="Arial"/>
                <a:cs typeface="Arial"/>
                <a:sym typeface="Arial"/>
                <a:hlinkClick r:id="rId13"/>
              </a:rPr>
              <a:t>https://pixinvent.com/demo/vuexy-vuejs-admin-dashboard-template/landing/</a:t>
            </a:r>
            <a:endParaRPr sz="1800">
              <a:latin typeface="Arial"/>
              <a:ea typeface="Arial"/>
              <a:cs typeface="Arial"/>
              <a:sym typeface="Arial"/>
            </a:endParaRPr>
          </a:p>
          <a:p>
            <a:pPr marL="0" lvl="0" indent="0" algn="l" rtl="0">
              <a:lnSpc>
                <a:spcPct val="105000"/>
              </a:lnSpc>
              <a:spcBef>
                <a:spcPts val="0"/>
              </a:spcBef>
              <a:spcAft>
                <a:spcPts val="0"/>
              </a:spcAft>
              <a:buNone/>
            </a:pPr>
            <a:endParaRPr>
              <a:solidFill>
                <a:srgbClr val="DADADA"/>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chemeClr val="lt2"/>
                </a:solidFill>
                <a:latin typeface="Arial"/>
                <a:ea typeface="Arial"/>
                <a:cs typeface="Arial"/>
                <a:sym typeface="Arial"/>
              </a:rPr>
              <a:t>Contents</a:t>
            </a:r>
            <a:endParaRPr>
              <a:solidFill>
                <a:schemeClr val="lt2"/>
              </a:solidFill>
            </a:endParaRPr>
          </a:p>
        </p:txBody>
      </p:sp>
      <p:sp>
        <p:nvSpPr>
          <p:cNvPr id="141" name="Google Shape;141;p14"/>
          <p:cNvSpPr txBox="1">
            <a:spLocks noGrp="1"/>
          </p:cNvSpPr>
          <p:nvPr>
            <p:ph type="body" idx="1"/>
          </p:nvPr>
        </p:nvSpPr>
        <p:spPr>
          <a:xfrm>
            <a:off x="1297500" y="1567550"/>
            <a:ext cx="7445100" cy="2911200"/>
          </a:xfrm>
          <a:prstGeom prst="rect">
            <a:avLst/>
          </a:prstGeom>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 sz="1750" b="1">
                <a:latin typeface="Arial"/>
                <a:ea typeface="Arial"/>
                <a:cs typeface="Arial"/>
                <a:sym typeface="Arial"/>
              </a:rPr>
              <a:t>●  Problem</a:t>
            </a:r>
            <a:endParaRPr sz="1750" b="1">
              <a:latin typeface="Arial"/>
              <a:ea typeface="Arial"/>
              <a:cs typeface="Arial"/>
              <a:sym typeface="Arial"/>
            </a:endParaRPr>
          </a:p>
          <a:p>
            <a:pPr marL="0" lvl="0" indent="0" algn="l" rtl="0">
              <a:lnSpc>
                <a:spcPct val="115000"/>
              </a:lnSpc>
              <a:spcBef>
                <a:spcPts val="0"/>
              </a:spcBef>
              <a:spcAft>
                <a:spcPts val="0"/>
              </a:spcAft>
              <a:buNone/>
            </a:pPr>
            <a:r>
              <a:rPr lang="en" sz="1750" b="1">
                <a:latin typeface="Arial"/>
                <a:ea typeface="Arial"/>
                <a:cs typeface="Arial"/>
                <a:sym typeface="Arial"/>
              </a:rPr>
              <a:t>●  Solution</a:t>
            </a:r>
            <a:endParaRPr sz="1750" b="1">
              <a:latin typeface="Arial"/>
              <a:ea typeface="Arial"/>
              <a:cs typeface="Arial"/>
              <a:sym typeface="Arial"/>
            </a:endParaRPr>
          </a:p>
          <a:p>
            <a:pPr marL="0" lvl="0" indent="0" algn="l" rtl="0">
              <a:spcBef>
                <a:spcPts val="0"/>
              </a:spcBef>
              <a:spcAft>
                <a:spcPts val="0"/>
              </a:spcAft>
              <a:buNone/>
            </a:pPr>
            <a:r>
              <a:rPr lang="en" sz="1750" b="1">
                <a:latin typeface="Arial"/>
                <a:ea typeface="Arial"/>
                <a:cs typeface="Arial"/>
                <a:sym typeface="Arial"/>
              </a:rPr>
              <a:t>●  What is System Resource Monitoring and Visualization(SRMV)?</a:t>
            </a:r>
            <a:endParaRPr sz="1750" b="1">
              <a:latin typeface="Arial"/>
              <a:ea typeface="Arial"/>
              <a:cs typeface="Arial"/>
              <a:sym typeface="Arial"/>
            </a:endParaRPr>
          </a:p>
          <a:p>
            <a:pPr marL="0" lvl="0" indent="0" algn="l" rtl="0">
              <a:lnSpc>
                <a:spcPct val="115000"/>
              </a:lnSpc>
              <a:spcBef>
                <a:spcPts val="0"/>
              </a:spcBef>
              <a:spcAft>
                <a:spcPts val="0"/>
              </a:spcAft>
              <a:buNone/>
            </a:pPr>
            <a:r>
              <a:rPr lang="en" sz="1750" b="1">
                <a:latin typeface="Arial"/>
                <a:ea typeface="Arial"/>
                <a:cs typeface="Arial"/>
                <a:sym typeface="Arial"/>
              </a:rPr>
              <a:t>●  Technologies</a:t>
            </a:r>
            <a:endParaRPr sz="1750" b="1">
              <a:latin typeface="Arial"/>
              <a:ea typeface="Arial"/>
              <a:cs typeface="Arial"/>
              <a:sym typeface="Arial"/>
            </a:endParaRPr>
          </a:p>
          <a:p>
            <a:pPr marL="0" lvl="0" indent="0" algn="l" rtl="0">
              <a:spcBef>
                <a:spcPts val="0"/>
              </a:spcBef>
              <a:spcAft>
                <a:spcPts val="0"/>
              </a:spcAft>
              <a:buNone/>
            </a:pPr>
            <a:r>
              <a:rPr lang="en" sz="1750" b="1">
                <a:latin typeface="Arial"/>
                <a:ea typeface="Arial"/>
                <a:cs typeface="Arial"/>
                <a:sym typeface="Arial"/>
              </a:rPr>
              <a:t>●  Work Structure</a:t>
            </a:r>
            <a:endParaRPr sz="1750" b="1">
              <a:latin typeface="Arial"/>
              <a:ea typeface="Arial"/>
              <a:cs typeface="Arial"/>
              <a:sym typeface="Arial"/>
            </a:endParaRPr>
          </a:p>
          <a:p>
            <a:pPr marL="0" lvl="0" indent="0" algn="l" rtl="0">
              <a:lnSpc>
                <a:spcPct val="115000"/>
              </a:lnSpc>
              <a:spcBef>
                <a:spcPts val="0"/>
              </a:spcBef>
              <a:spcAft>
                <a:spcPts val="0"/>
              </a:spcAft>
              <a:buNone/>
            </a:pPr>
            <a:r>
              <a:rPr lang="en" sz="1750" b="1">
                <a:latin typeface="Arial"/>
                <a:ea typeface="Arial"/>
                <a:cs typeface="Arial"/>
                <a:sym typeface="Arial"/>
              </a:rPr>
              <a:t>●  User Interface Design</a:t>
            </a:r>
            <a:endParaRPr sz="1750" b="1">
              <a:latin typeface="Arial"/>
              <a:ea typeface="Arial"/>
              <a:cs typeface="Arial"/>
              <a:sym typeface="Arial"/>
            </a:endParaRPr>
          </a:p>
          <a:p>
            <a:pPr marL="0" lvl="0" indent="0" algn="l" rtl="0">
              <a:spcBef>
                <a:spcPts val="0"/>
              </a:spcBef>
              <a:spcAft>
                <a:spcPts val="0"/>
              </a:spcAft>
              <a:buNone/>
            </a:pPr>
            <a:r>
              <a:rPr lang="en" sz="1750" b="1">
                <a:latin typeface="Arial"/>
                <a:ea typeface="Arial"/>
                <a:cs typeface="Arial"/>
                <a:sym typeface="Arial"/>
              </a:rPr>
              <a:t>●  Audience</a:t>
            </a:r>
            <a:endParaRPr sz="1750" b="1">
              <a:latin typeface="Arial"/>
              <a:ea typeface="Arial"/>
              <a:cs typeface="Arial"/>
              <a:sym typeface="Arial"/>
            </a:endParaRPr>
          </a:p>
          <a:p>
            <a:pPr marL="0" lvl="0" indent="0" algn="l" rtl="0">
              <a:lnSpc>
                <a:spcPct val="115000"/>
              </a:lnSpc>
              <a:spcBef>
                <a:spcPts val="0"/>
              </a:spcBef>
              <a:spcAft>
                <a:spcPts val="0"/>
              </a:spcAft>
              <a:buNone/>
            </a:pPr>
            <a:r>
              <a:rPr lang="en" sz="1750" b="1">
                <a:latin typeface="Arial"/>
                <a:ea typeface="Arial"/>
                <a:cs typeface="Arial"/>
                <a:sym typeface="Arial"/>
              </a:rPr>
              <a:t>●  Conclusion</a:t>
            </a:r>
            <a:endParaRPr sz="1750" b="1">
              <a:latin typeface="Arial"/>
              <a:ea typeface="Arial"/>
              <a:cs typeface="Arial"/>
              <a:sym typeface="Arial"/>
            </a:endParaRPr>
          </a:p>
          <a:p>
            <a:pPr marL="0" lvl="0" indent="0" algn="l" rtl="0">
              <a:spcBef>
                <a:spcPts val="0"/>
              </a:spcBef>
              <a:spcAft>
                <a:spcPts val="0"/>
              </a:spcAft>
              <a:buNone/>
            </a:pPr>
            <a:r>
              <a:rPr lang="en" sz="1750" b="1">
                <a:latin typeface="Arial"/>
                <a:ea typeface="Arial"/>
                <a:cs typeface="Arial"/>
                <a:sym typeface="Arial"/>
              </a:rPr>
              <a:t>●  Work Plan</a:t>
            </a:r>
            <a:endParaRPr sz="1750" b="1">
              <a:latin typeface="Arial"/>
              <a:ea typeface="Arial"/>
              <a:cs typeface="Arial"/>
              <a:sym typeface="Arial"/>
            </a:endParaRPr>
          </a:p>
          <a:p>
            <a:pPr marL="0" lvl="0" indent="0" algn="l" rtl="0">
              <a:lnSpc>
                <a:spcPct val="115000"/>
              </a:lnSpc>
              <a:spcBef>
                <a:spcPts val="0"/>
              </a:spcBef>
              <a:spcAft>
                <a:spcPts val="0"/>
              </a:spcAft>
              <a:buNone/>
            </a:pPr>
            <a:r>
              <a:rPr lang="en" sz="1750" b="1">
                <a:latin typeface="Arial"/>
                <a:ea typeface="Arial"/>
                <a:cs typeface="Arial"/>
                <a:sym typeface="Arial"/>
              </a:rPr>
              <a:t>●  References</a:t>
            </a:r>
            <a:endParaRPr sz="1750" b="1">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a:solidFill>
                  <a:schemeClr val="lt2"/>
                </a:solidFill>
                <a:latin typeface="Arial"/>
                <a:ea typeface="Arial"/>
                <a:cs typeface="Arial"/>
                <a:sym typeface="Arial"/>
              </a:rPr>
              <a:t>Problem</a:t>
            </a:r>
            <a:endParaRPr/>
          </a:p>
        </p:txBody>
      </p:sp>
      <p:sp>
        <p:nvSpPr>
          <p:cNvPr id="147" name="Google Shape;147;p15"/>
          <p:cNvSpPr txBox="1">
            <a:spLocks noGrp="1"/>
          </p:cNvSpPr>
          <p:nvPr>
            <p:ph type="body" idx="1"/>
          </p:nvPr>
        </p:nvSpPr>
        <p:spPr>
          <a:xfrm>
            <a:off x="1186050" y="1414350"/>
            <a:ext cx="7503300" cy="2919300"/>
          </a:xfrm>
          <a:prstGeom prst="rect">
            <a:avLst/>
          </a:prstGeom>
        </p:spPr>
        <p:txBody>
          <a:bodyPr spcFirstLastPara="1" wrap="square" lIns="91425" tIns="91425" rIns="91425" bIns="91425" anchor="t" anchorCtr="0">
            <a:normAutofit/>
          </a:bodyPr>
          <a:lstStyle/>
          <a:p>
            <a:pPr marL="457200" lvl="0" indent="-323335" algn="just" rtl="0">
              <a:spcBef>
                <a:spcPts val="1200"/>
              </a:spcBef>
              <a:spcAft>
                <a:spcPts val="0"/>
              </a:spcAft>
              <a:buSzPts val="1492"/>
              <a:buChar char="●"/>
            </a:pPr>
            <a:r>
              <a:rPr lang="en" sz="1491"/>
              <a:t>As technology developed, physical computers turned into virtual machines. </a:t>
            </a:r>
            <a:endParaRPr sz="1491"/>
          </a:p>
          <a:p>
            <a:pPr marL="457200" lvl="0" indent="-323335" algn="just" rtl="0">
              <a:spcBef>
                <a:spcPts val="0"/>
              </a:spcBef>
              <a:spcAft>
                <a:spcPts val="0"/>
              </a:spcAft>
              <a:buSzPts val="1492"/>
              <a:buChar char="●"/>
            </a:pPr>
            <a:r>
              <a:rPr lang="en" sz="1491"/>
              <a:t>Afterwards, these virtual machines were moved to servers and their numbers increased. </a:t>
            </a:r>
            <a:endParaRPr sz="1491"/>
          </a:p>
          <a:p>
            <a:pPr marL="457200" lvl="0" indent="-323335" algn="just" rtl="0">
              <a:spcBef>
                <a:spcPts val="0"/>
              </a:spcBef>
              <a:spcAft>
                <a:spcPts val="0"/>
              </a:spcAft>
              <a:buSzPts val="1492"/>
              <a:buChar char="●"/>
            </a:pPr>
            <a:r>
              <a:rPr lang="en" sz="1491"/>
              <a:t>But as the number of virtual machines increased, it became harder to control them. </a:t>
            </a:r>
            <a:endParaRPr sz="1491"/>
          </a:p>
          <a:p>
            <a:pPr marL="457200" lvl="0" indent="-323335" algn="just" rtl="0">
              <a:spcBef>
                <a:spcPts val="0"/>
              </a:spcBef>
              <a:spcAft>
                <a:spcPts val="0"/>
              </a:spcAft>
              <a:buSzPts val="1492"/>
              <a:buChar char="●"/>
            </a:pPr>
            <a:r>
              <a:rPr lang="en" sz="1491"/>
              <a:t>It has become difficult to control who is logged into the virtual machines and the number of these people, the competence of the virtual machine at that time, how long the machine has been on, and its communication with other machines. </a:t>
            </a:r>
            <a:endParaRPr sz="1491"/>
          </a:p>
          <a:p>
            <a:pPr marL="914400" lvl="0" indent="0" algn="just" rtl="0">
              <a:spcBef>
                <a:spcPts val="1200"/>
              </a:spcBef>
              <a:spcAft>
                <a:spcPts val="0"/>
              </a:spcAft>
              <a:buNone/>
            </a:pPr>
            <a:endParaRPr sz="1491"/>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3594" b="1">
                <a:solidFill>
                  <a:schemeClr val="lt2"/>
                </a:solidFill>
                <a:latin typeface="Arial"/>
                <a:ea typeface="Arial"/>
                <a:cs typeface="Arial"/>
                <a:sym typeface="Arial"/>
              </a:rPr>
              <a:t>Solution</a:t>
            </a:r>
            <a:endParaRPr sz="3594" b="1">
              <a:solidFill>
                <a:schemeClr val="lt2"/>
              </a:solidFill>
              <a:latin typeface="Arial"/>
              <a:ea typeface="Arial"/>
              <a:cs typeface="Arial"/>
              <a:sym typeface="Arial"/>
            </a:endParaRPr>
          </a:p>
          <a:p>
            <a:pPr marL="0" lvl="0" indent="0" algn="l" rtl="0">
              <a:spcBef>
                <a:spcPts val="0"/>
              </a:spcBef>
              <a:spcAft>
                <a:spcPts val="0"/>
              </a:spcAft>
              <a:buNone/>
            </a:pP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As a solution to this problem, we aimed to design a website and connect to the virtual machine through the website, to capture the current system data of the virtual machine and to show it with charts and graphics on the website.</a:t>
            </a:r>
            <a:endParaRPr sz="2000"/>
          </a:p>
          <a:p>
            <a:pPr marL="0" lvl="0" indent="0" algn="l" rtl="0">
              <a:spcBef>
                <a:spcPts val="1200"/>
              </a:spcBef>
              <a:spcAft>
                <a:spcPts val="1200"/>
              </a:spcAft>
              <a:buNone/>
            </a:pPr>
            <a:endParaRPr sz="2000"/>
          </a:p>
        </p:txBody>
      </p:sp>
      <p:sp>
        <p:nvSpPr>
          <p:cNvPr id="154" name="Google Shape;154;p16"/>
          <p:cNvSpPr/>
          <p:nvPr/>
        </p:nvSpPr>
        <p:spPr>
          <a:xfrm>
            <a:off x="433050" y="1631000"/>
            <a:ext cx="806700" cy="40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3200" b="1">
                <a:solidFill>
                  <a:schemeClr val="lt2"/>
                </a:solidFill>
                <a:latin typeface="Arial"/>
                <a:ea typeface="Arial"/>
                <a:cs typeface="Arial"/>
                <a:sym typeface="Arial"/>
              </a:rPr>
              <a:t>What is SRMV?</a:t>
            </a:r>
            <a:endParaRPr sz="3200">
              <a:solidFill>
                <a:schemeClr val="lt2"/>
              </a:solidFill>
            </a:endParaRPr>
          </a:p>
        </p:txBody>
      </p:sp>
      <p:sp>
        <p:nvSpPr>
          <p:cNvPr id="160" name="Google Shape;160;p17"/>
          <p:cNvSpPr txBox="1">
            <a:spLocks noGrp="1"/>
          </p:cNvSpPr>
          <p:nvPr>
            <p:ph type="body" idx="1"/>
          </p:nvPr>
        </p:nvSpPr>
        <p:spPr>
          <a:xfrm>
            <a:off x="1297500" y="15208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SRMV is a web-based server monitoring tool that lets you and your team monitor important metrics of your remote servers. </a:t>
            </a:r>
            <a:endParaRPr/>
          </a:p>
          <a:p>
            <a:pPr marL="0" lvl="0" indent="0" algn="l" rtl="0">
              <a:spcBef>
                <a:spcPts val="1200"/>
              </a:spcBef>
              <a:spcAft>
                <a:spcPts val="0"/>
              </a:spcAft>
              <a:buNone/>
            </a:pPr>
            <a:r>
              <a:rPr lang="en">
                <a:solidFill>
                  <a:schemeClr val="lt2"/>
                </a:solidFill>
              </a:rPr>
              <a:t>Features:</a:t>
            </a:r>
            <a:endParaRPr>
              <a:solidFill>
                <a:schemeClr val="lt2"/>
              </a:solidFill>
            </a:endParaRPr>
          </a:p>
          <a:p>
            <a:pPr marL="457200" lvl="0" indent="-311150" algn="l" rtl="0">
              <a:spcBef>
                <a:spcPts val="1200"/>
              </a:spcBef>
              <a:spcAft>
                <a:spcPts val="0"/>
              </a:spcAft>
              <a:buSzPts val="1300"/>
              <a:buChar char="●"/>
            </a:pPr>
            <a:r>
              <a:rPr lang="en"/>
              <a:t>CPU Usage</a:t>
            </a:r>
            <a:endParaRPr/>
          </a:p>
          <a:p>
            <a:pPr marL="457200" lvl="0" indent="-311150" algn="l" rtl="0">
              <a:spcBef>
                <a:spcPts val="0"/>
              </a:spcBef>
              <a:spcAft>
                <a:spcPts val="0"/>
              </a:spcAft>
              <a:buSzPts val="1300"/>
              <a:buChar char="●"/>
            </a:pPr>
            <a:r>
              <a:rPr lang="en"/>
              <a:t>Memory (RAM) Usage</a:t>
            </a:r>
            <a:endParaRPr/>
          </a:p>
          <a:p>
            <a:pPr marL="457200" lvl="0" indent="-311150" algn="l" rtl="0">
              <a:spcBef>
                <a:spcPts val="0"/>
              </a:spcBef>
              <a:spcAft>
                <a:spcPts val="0"/>
              </a:spcAft>
              <a:buSzPts val="1300"/>
              <a:buChar char="●"/>
            </a:pPr>
            <a:r>
              <a:rPr lang="en"/>
              <a:t>User List</a:t>
            </a:r>
            <a:endParaRPr/>
          </a:p>
          <a:p>
            <a:pPr marL="457200" lvl="0" indent="-311150" algn="l" rtl="0">
              <a:spcBef>
                <a:spcPts val="0"/>
              </a:spcBef>
              <a:spcAft>
                <a:spcPts val="0"/>
              </a:spcAft>
              <a:buSzPts val="1300"/>
              <a:buChar char="●"/>
            </a:pPr>
            <a:r>
              <a:rPr lang="en"/>
              <a:t>IP Address List of the Users</a:t>
            </a:r>
            <a:endParaRPr/>
          </a:p>
          <a:p>
            <a:pPr marL="457200" lvl="0" indent="-311150" algn="l" rtl="0">
              <a:spcBef>
                <a:spcPts val="0"/>
              </a:spcBef>
              <a:spcAft>
                <a:spcPts val="0"/>
              </a:spcAft>
              <a:buSzPts val="1300"/>
              <a:buChar char="●"/>
            </a:pPr>
            <a:r>
              <a:rPr lang="en"/>
              <a:t>Uptime</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775" b="1">
                <a:latin typeface="Arial"/>
                <a:ea typeface="Arial"/>
                <a:cs typeface="Arial"/>
                <a:sym typeface="Arial"/>
              </a:rPr>
              <a:t>  </a:t>
            </a:r>
            <a:r>
              <a:rPr lang="en" sz="3080" b="1">
                <a:solidFill>
                  <a:schemeClr val="lt2"/>
                </a:solidFill>
                <a:latin typeface="Arial"/>
                <a:ea typeface="Arial"/>
                <a:cs typeface="Arial"/>
                <a:sym typeface="Arial"/>
              </a:rPr>
              <a:t>Technologies</a:t>
            </a:r>
            <a:endParaRPr sz="3080" b="1">
              <a:solidFill>
                <a:schemeClr val="lt2"/>
              </a:solidFill>
              <a:latin typeface="Arial"/>
              <a:ea typeface="Arial"/>
              <a:cs typeface="Arial"/>
              <a:sym typeface="Arial"/>
            </a:endParaRPr>
          </a:p>
          <a:p>
            <a:pPr marL="0" lvl="0" indent="0" algn="l" rtl="0">
              <a:spcBef>
                <a:spcPts val="0"/>
              </a:spcBef>
              <a:spcAft>
                <a:spcPts val="0"/>
              </a:spcAft>
              <a:buSzPts val="990"/>
              <a:buNone/>
            </a:pPr>
            <a:endParaRPr sz="2160"/>
          </a:p>
        </p:txBody>
      </p:sp>
      <p:pic>
        <p:nvPicPr>
          <p:cNvPr id="166" name="Google Shape;166;p18"/>
          <p:cNvPicPr preferRelativeResize="0"/>
          <p:nvPr/>
        </p:nvPicPr>
        <p:blipFill>
          <a:blip r:embed="rId3">
            <a:alphaModFix/>
          </a:blip>
          <a:stretch>
            <a:fillRect/>
          </a:stretch>
        </p:blipFill>
        <p:spPr>
          <a:xfrm>
            <a:off x="1112825" y="1439338"/>
            <a:ext cx="1562127" cy="1562127"/>
          </a:xfrm>
          <a:prstGeom prst="rect">
            <a:avLst/>
          </a:prstGeom>
          <a:noFill/>
          <a:ln>
            <a:noFill/>
          </a:ln>
        </p:spPr>
      </p:pic>
      <p:pic>
        <p:nvPicPr>
          <p:cNvPr id="167" name="Google Shape;167;p18"/>
          <p:cNvPicPr preferRelativeResize="0"/>
          <p:nvPr/>
        </p:nvPicPr>
        <p:blipFill>
          <a:blip r:embed="rId4">
            <a:alphaModFix/>
          </a:blip>
          <a:stretch>
            <a:fillRect/>
          </a:stretch>
        </p:blipFill>
        <p:spPr>
          <a:xfrm>
            <a:off x="5205976" y="283850"/>
            <a:ext cx="2188451" cy="2188451"/>
          </a:xfrm>
          <a:prstGeom prst="rect">
            <a:avLst/>
          </a:prstGeom>
          <a:noFill/>
          <a:ln>
            <a:noFill/>
          </a:ln>
        </p:spPr>
      </p:pic>
      <p:pic>
        <p:nvPicPr>
          <p:cNvPr id="168" name="Google Shape;168;p18"/>
          <p:cNvPicPr preferRelativeResize="0"/>
          <p:nvPr/>
        </p:nvPicPr>
        <p:blipFill>
          <a:blip r:embed="rId5">
            <a:alphaModFix/>
          </a:blip>
          <a:stretch>
            <a:fillRect/>
          </a:stretch>
        </p:blipFill>
        <p:spPr>
          <a:xfrm>
            <a:off x="765225" y="3055075"/>
            <a:ext cx="2530350" cy="1265175"/>
          </a:xfrm>
          <a:prstGeom prst="rect">
            <a:avLst/>
          </a:prstGeom>
          <a:noFill/>
          <a:ln>
            <a:noFill/>
          </a:ln>
        </p:spPr>
      </p:pic>
      <p:pic>
        <p:nvPicPr>
          <p:cNvPr id="169" name="Google Shape;169;p18"/>
          <p:cNvPicPr preferRelativeResize="0"/>
          <p:nvPr/>
        </p:nvPicPr>
        <p:blipFill>
          <a:blip r:embed="rId6">
            <a:alphaModFix/>
          </a:blip>
          <a:stretch>
            <a:fillRect/>
          </a:stretch>
        </p:blipFill>
        <p:spPr>
          <a:xfrm>
            <a:off x="3821250" y="3467650"/>
            <a:ext cx="1529180" cy="1019201"/>
          </a:xfrm>
          <a:prstGeom prst="rect">
            <a:avLst/>
          </a:prstGeom>
          <a:noFill/>
          <a:ln>
            <a:noFill/>
          </a:ln>
        </p:spPr>
      </p:pic>
      <p:pic>
        <p:nvPicPr>
          <p:cNvPr id="170" name="Google Shape;170;p18"/>
          <p:cNvPicPr preferRelativeResize="0"/>
          <p:nvPr/>
        </p:nvPicPr>
        <p:blipFill>
          <a:blip r:embed="rId7">
            <a:alphaModFix/>
          </a:blip>
          <a:stretch>
            <a:fillRect/>
          </a:stretch>
        </p:blipFill>
        <p:spPr>
          <a:xfrm>
            <a:off x="5350426" y="1767880"/>
            <a:ext cx="2188452" cy="1458619"/>
          </a:xfrm>
          <a:prstGeom prst="rect">
            <a:avLst/>
          </a:prstGeom>
          <a:noFill/>
          <a:ln>
            <a:noFill/>
          </a:ln>
        </p:spPr>
      </p:pic>
      <p:pic>
        <p:nvPicPr>
          <p:cNvPr id="171" name="Google Shape;171;p18"/>
          <p:cNvPicPr preferRelativeResize="0"/>
          <p:nvPr/>
        </p:nvPicPr>
        <p:blipFill>
          <a:blip r:embed="rId8">
            <a:alphaModFix/>
          </a:blip>
          <a:stretch>
            <a:fillRect/>
          </a:stretch>
        </p:blipFill>
        <p:spPr>
          <a:xfrm>
            <a:off x="3406325" y="1988912"/>
            <a:ext cx="1165676" cy="1165676"/>
          </a:xfrm>
          <a:prstGeom prst="rect">
            <a:avLst/>
          </a:prstGeom>
          <a:noFill/>
          <a:ln>
            <a:noFill/>
          </a:ln>
        </p:spPr>
      </p:pic>
      <p:pic>
        <p:nvPicPr>
          <p:cNvPr id="172" name="Google Shape;172;p18"/>
          <p:cNvPicPr preferRelativeResize="0"/>
          <p:nvPr/>
        </p:nvPicPr>
        <p:blipFill>
          <a:blip r:embed="rId9">
            <a:alphaModFix/>
          </a:blip>
          <a:stretch>
            <a:fillRect/>
          </a:stretch>
        </p:blipFill>
        <p:spPr>
          <a:xfrm>
            <a:off x="5876108" y="3301049"/>
            <a:ext cx="2994719" cy="10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body" idx="1"/>
          </p:nvPr>
        </p:nvSpPr>
        <p:spPr>
          <a:xfrm>
            <a:off x="921875" y="1567550"/>
            <a:ext cx="7987800" cy="2911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Virtual servers can be created from the panel</a:t>
            </a:r>
            <a:endParaRPr sz="1500"/>
          </a:p>
          <a:p>
            <a:pPr marL="457200" lvl="0" indent="-323850" algn="l" rtl="0">
              <a:spcBef>
                <a:spcPts val="0"/>
              </a:spcBef>
              <a:spcAft>
                <a:spcPts val="0"/>
              </a:spcAft>
              <a:buSzPts val="1500"/>
              <a:buChar char="●"/>
            </a:pPr>
            <a:r>
              <a:rPr lang="en" sz="1500"/>
              <a:t>The data to be monitored is updated every minute by connecting to the virtual servers.</a:t>
            </a:r>
            <a:endParaRPr sz="1500"/>
          </a:p>
          <a:p>
            <a:pPr marL="457200" lvl="0" indent="-323850" algn="l" rtl="0">
              <a:spcBef>
                <a:spcPts val="0"/>
              </a:spcBef>
              <a:spcAft>
                <a:spcPts val="0"/>
              </a:spcAft>
              <a:buSzPts val="1500"/>
              <a:buChar char="●"/>
            </a:pPr>
            <a:r>
              <a:rPr lang="en" sz="1500"/>
              <a:t>Users can  add teammates to the dashboard.</a:t>
            </a:r>
            <a:endParaRPr sz="1500"/>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78" name="Google Shape;178;p19"/>
          <p:cNvSpPr txBox="1">
            <a:spLocks noGrp="1"/>
          </p:cNvSpPr>
          <p:nvPr>
            <p:ph type="title"/>
          </p:nvPr>
        </p:nvSpPr>
        <p:spPr>
          <a:xfrm>
            <a:off x="1297500" y="480425"/>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1775" b="1">
                <a:latin typeface="Arial"/>
                <a:ea typeface="Arial"/>
                <a:cs typeface="Arial"/>
                <a:sym typeface="Arial"/>
              </a:rPr>
              <a:t>  </a:t>
            </a:r>
            <a:r>
              <a:rPr lang="en" sz="3080" b="1">
                <a:solidFill>
                  <a:schemeClr val="lt2"/>
                </a:solidFill>
                <a:latin typeface="Arial"/>
                <a:ea typeface="Arial"/>
                <a:cs typeface="Arial"/>
                <a:sym typeface="Arial"/>
              </a:rPr>
              <a:t>Work Structure</a:t>
            </a:r>
            <a:endParaRPr sz="3080" b="1">
              <a:solidFill>
                <a:schemeClr val="lt2"/>
              </a:solidFill>
              <a:latin typeface="Arial"/>
              <a:ea typeface="Arial"/>
              <a:cs typeface="Arial"/>
              <a:sym typeface="Arial"/>
            </a:endParaRPr>
          </a:p>
          <a:p>
            <a:pPr marL="0" lvl="0" indent="0" algn="l" rtl="0">
              <a:spcBef>
                <a:spcPts val="0"/>
              </a:spcBef>
              <a:spcAft>
                <a:spcPts val="0"/>
              </a:spcAft>
              <a:buSzPts val="990"/>
              <a:buNone/>
            </a:pPr>
            <a:endParaRPr sz="216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1120650" y="150025"/>
            <a:ext cx="7038900" cy="914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200" b="1">
                <a:solidFill>
                  <a:schemeClr val="lt2"/>
                </a:solidFill>
                <a:latin typeface="Arial"/>
                <a:ea typeface="Arial"/>
                <a:cs typeface="Arial"/>
                <a:sym typeface="Arial"/>
              </a:rPr>
              <a:t>  User Interface Design</a:t>
            </a:r>
            <a:endParaRPr sz="3200" b="1">
              <a:solidFill>
                <a:schemeClr val="lt2"/>
              </a:solidFill>
              <a:latin typeface="Arial"/>
              <a:ea typeface="Arial"/>
              <a:cs typeface="Arial"/>
              <a:sym typeface="Arial"/>
            </a:endParaRPr>
          </a:p>
          <a:p>
            <a:pPr marL="457200" lvl="0" indent="0" algn="ctr" rtl="0">
              <a:lnSpc>
                <a:spcPct val="115000"/>
              </a:lnSpc>
              <a:spcBef>
                <a:spcPts val="0"/>
              </a:spcBef>
              <a:spcAft>
                <a:spcPts val="0"/>
              </a:spcAft>
              <a:buNone/>
            </a:pPr>
            <a:r>
              <a:rPr lang="en" b="1">
                <a:solidFill>
                  <a:schemeClr val="lt2"/>
                </a:solidFill>
                <a:latin typeface="Arial"/>
                <a:ea typeface="Arial"/>
                <a:cs typeface="Arial"/>
                <a:sym typeface="Arial"/>
              </a:rPr>
              <a:t>Login Page</a:t>
            </a:r>
            <a:endParaRPr b="1">
              <a:solidFill>
                <a:schemeClr val="lt2"/>
              </a:solidFill>
              <a:latin typeface="Arial"/>
              <a:ea typeface="Arial"/>
              <a:cs typeface="Arial"/>
              <a:sym typeface="Arial"/>
            </a:endParaRPr>
          </a:p>
          <a:p>
            <a:pPr marL="0" lvl="0" indent="0" algn="l" rtl="0">
              <a:spcBef>
                <a:spcPts val="0"/>
              </a:spcBef>
              <a:spcAft>
                <a:spcPts val="0"/>
              </a:spcAft>
              <a:buNone/>
            </a:pPr>
            <a:endParaRPr/>
          </a:p>
        </p:txBody>
      </p:sp>
      <p:pic>
        <p:nvPicPr>
          <p:cNvPr id="184" name="Google Shape;184;p20"/>
          <p:cNvPicPr preferRelativeResize="0"/>
          <p:nvPr/>
        </p:nvPicPr>
        <p:blipFill>
          <a:blip r:embed="rId3">
            <a:alphaModFix/>
          </a:blip>
          <a:stretch>
            <a:fillRect/>
          </a:stretch>
        </p:blipFill>
        <p:spPr>
          <a:xfrm>
            <a:off x="1436450" y="1307850"/>
            <a:ext cx="6407296"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05050" y="250875"/>
            <a:ext cx="7038900" cy="914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None/>
            </a:pPr>
            <a:r>
              <a:rPr lang="en" sz="3200" b="1">
                <a:solidFill>
                  <a:schemeClr val="lt2"/>
                </a:solidFill>
                <a:latin typeface="Arial"/>
                <a:ea typeface="Arial"/>
                <a:cs typeface="Arial"/>
                <a:sym typeface="Arial"/>
              </a:rPr>
              <a:t>  User Interface Design</a:t>
            </a:r>
            <a:endParaRPr sz="3200" b="1">
              <a:solidFill>
                <a:schemeClr val="lt2"/>
              </a:solidFill>
              <a:latin typeface="Arial"/>
              <a:ea typeface="Arial"/>
              <a:cs typeface="Arial"/>
              <a:sym typeface="Arial"/>
            </a:endParaRPr>
          </a:p>
          <a:p>
            <a:pPr marL="0" lvl="0" indent="0" algn="ctr" rtl="0">
              <a:lnSpc>
                <a:spcPct val="115000"/>
              </a:lnSpc>
              <a:spcBef>
                <a:spcPts val="0"/>
              </a:spcBef>
              <a:spcAft>
                <a:spcPts val="0"/>
              </a:spcAft>
              <a:buNone/>
            </a:pPr>
            <a:r>
              <a:rPr lang="en" sz="2000" b="1">
                <a:solidFill>
                  <a:schemeClr val="lt2"/>
                </a:solidFill>
                <a:latin typeface="Arial"/>
                <a:ea typeface="Arial"/>
                <a:cs typeface="Arial"/>
                <a:sym typeface="Arial"/>
              </a:rPr>
              <a:t>   Dashboard Page</a:t>
            </a:r>
            <a:endParaRPr/>
          </a:p>
        </p:txBody>
      </p:sp>
      <p:pic>
        <p:nvPicPr>
          <p:cNvPr id="190" name="Google Shape;190;p21"/>
          <p:cNvPicPr preferRelativeResize="0"/>
          <p:nvPr/>
        </p:nvPicPr>
        <p:blipFill>
          <a:blip r:embed="rId3">
            <a:alphaModFix/>
          </a:blip>
          <a:stretch>
            <a:fillRect/>
          </a:stretch>
        </p:blipFill>
        <p:spPr>
          <a:xfrm>
            <a:off x="1671150" y="1399675"/>
            <a:ext cx="6003449" cy="35308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Office PowerPoint</Application>
  <PresentationFormat>Ekran Gösterisi (16:9)</PresentationFormat>
  <Paragraphs>79</Paragraphs>
  <Slides>17</Slides>
  <Notes>17</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Lato</vt:lpstr>
      <vt:lpstr>Times New Roman</vt:lpstr>
      <vt:lpstr>Montserrat</vt:lpstr>
      <vt:lpstr>Roboto</vt:lpstr>
      <vt:lpstr>Focus</vt:lpstr>
      <vt:lpstr>System Resource Monitoring and Visualization</vt:lpstr>
      <vt:lpstr>Contents</vt:lpstr>
      <vt:lpstr>Problem</vt:lpstr>
      <vt:lpstr>Solution </vt:lpstr>
      <vt:lpstr>What is SRMV?</vt:lpstr>
      <vt:lpstr>  Technologies </vt:lpstr>
      <vt:lpstr>  Work Structure </vt:lpstr>
      <vt:lpstr>  User Interface Design Login Page </vt:lpstr>
      <vt:lpstr>  User Interface Design    Dashboard Page</vt:lpstr>
      <vt:lpstr>  User Interface Design    Dashboard Page </vt:lpstr>
      <vt:lpstr>  User Interface Design    Register Page</vt:lpstr>
      <vt:lpstr>  User Interface Design    Forgot Password Page</vt:lpstr>
      <vt:lpstr>  User Interface Design    Reset Password Page</vt:lpstr>
      <vt:lpstr>Audience</vt:lpstr>
      <vt:lpstr>Conclusion </vt:lpstr>
      <vt:lpstr>Work Plan</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Resource Monitoring and Visualization</dc:title>
  <cp:lastModifiedBy>admin</cp:lastModifiedBy>
  <cp:revision>2</cp:revision>
  <dcterms:modified xsi:type="dcterms:W3CDTF">2021-06-21T10:24:56Z</dcterms:modified>
</cp:coreProperties>
</file>