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23" autoAdjust="0"/>
  </p:normalViewPr>
  <p:slideViewPr>
    <p:cSldViewPr snapToGrid="0">
      <p:cViewPr>
        <p:scale>
          <a:sx n="75" d="100"/>
          <a:sy n="75" d="100"/>
        </p:scale>
        <p:origin x="1224" y="-2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125" name="CustomShape 11"/>
          <p:cNvSpPr/>
          <p:nvPr/>
        </p:nvSpPr>
        <p:spPr>
          <a:xfrm>
            <a:off x="5269094" y="17547244"/>
            <a:ext cx="4599321" cy="2331779"/>
          </a:xfrm>
          <a:prstGeom prst="rect">
            <a:avLst/>
          </a:prstGeom>
          <a:solidFill>
            <a:srgbClr val="E6E6E6"/>
          </a:solidFill>
          <a:ln>
            <a:solidFill>
              <a:srgbClr val="C5000B"/>
            </a:solidFill>
          </a:ln>
        </p:spPr>
        <p:txBody>
          <a:bodyPr/>
          <a:lstStyle/>
          <a:p>
            <a:endParaRPr lang="tr-TR" dirty="0"/>
          </a:p>
        </p:txBody>
      </p:sp>
      <p:sp>
        <p:nvSpPr>
          <p:cNvPr id="121" name="CustomShape 11"/>
          <p:cNvSpPr/>
          <p:nvPr/>
        </p:nvSpPr>
        <p:spPr>
          <a:xfrm>
            <a:off x="5273675" y="14124237"/>
            <a:ext cx="4594740" cy="2576482"/>
          </a:xfrm>
          <a:prstGeom prst="rect">
            <a:avLst/>
          </a:prstGeom>
          <a:solidFill>
            <a:srgbClr val="E6E6E6"/>
          </a:solidFill>
          <a:ln>
            <a:solidFill>
              <a:srgbClr val="C5000B"/>
            </a:solidFill>
          </a:ln>
        </p:spPr>
      </p:sp>
      <p:sp>
        <p:nvSpPr>
          <p:cNvPr id="117" name="CustomShape 11"/>
          <p:cNvSpPr/>
          <p:nvPr/>
        </p:nvSpPr>
        <p:spPr>
          <a:xfrm>
            <a:off x="5390895" y="3943878"/>
            <a:ext cx="9367205" cy="4168121"/>
          </a:xfrm>
          <a:prstGeom prst="rect">
            <a:avLst/>
          </a:prstGeom>
          <a:solidFill>
            <a:srgbClr val="E6E6E6"/>
          </a:solidFill>
          <a:ln>
            <a:solidFill>
              <a:srgbClr val="C5000B"/>
            </a:solidFill>
          </a:ln>
        </p:spPr>
      </p:sp>
      <p:sp>
        <p:nvSpPr>
          <p:cNvPr id="37" name="CustomShape 1"/>
          <p:cNvSpPr/>
          <p:nvPr/>
        </p:nvSpPr>
        <p:spPr>
          <a:xfrm>
            <a:off x="360000" y="205739"/>
            <a:ext cx="14400000" cy="3591925"/>
          </a:xfrm>
          <a:prstGeom prst="rect">
            <a:avLst/>
          </a:prstGeom>
          <a:solidFill>
            <a:srgbClr val="E6E6E6"/>
          </a:solidFill>
          <a:ln>
            <a:solidFill>
              <a:srgbClr val="C5000B"/>
            </a:solidFill>
          </a:ln>
        </p:spPr>
        <p:txBody>
          <a:bodyPr wrap="none" lIns="90000" tIns="45000" rIns="90000" bIns="45000" anchor="ctr"/>
          <a:lstStyle/>
          <a:p>
            <a:pPr algn="ctr"/>
            <a:r>
              <a:rPr lang="tr-TR" sz="3000" b="1" dirty="0">
                <a:solidFill>
                  <a:srgbClr val="C5000B"/>
                </a:solidFill>
                <a:latin typeface="Ubuntu"/>
              </a:rPr>
              <a:t>CAMPUS KART RACING GAME</a:t>
            </a:r>
          </a:p>
          <a:p>
            <a:pPr algn="ctr"/>
            <a:r>
              <a:rPr lang="tr-TR" sz="3000" dirty="0">
                <a:latin typeface="Ubuntu"/>
              </a:rPr>
              <a:t>Ozan Çetiner - Esra Şahin –</a:t>
            </a:r>
          </a:p>
          <a:p>
            <a:pPr algn="ctr"/>
            <a:r>
              <a:rPr lang="tr-TR" sz="3000" dirty="0">
                <a:latin typeface="Ubuntu"/>
              </a:rPr>
              <a:t> Buğra Doğan - </a:t>
            </a:r>
            <a:r>
              <a:rPr lang="tr-TR" sz="3000" dirty="0" err="1">
                <a:latin typeface="Ubuntu"/>
              </a:rPr>
              <a:t>N.Cem</a:t>
            </a:r>
            <a:r>
              <a:rPr lang="tr-TR" sz="3000" dirty="0">
                <a:latin typeface="Ubuntu"/>
              </a:rPr>
              <a:t> </a:t>
            </a:r>
            <a:r>
              <a:rPr lang="tr-TR" sz="3000" dirty="0" err="1">
                <a:latin typeface="Ubuntu"/>
              </a:rPr>
              <a:t>Altunbulduk</a:t>
            </a:r>
            <a:endParaRPr lang="tr-TR" sz="3000" dirty="0">
              <a:latin typeface="Ubuntu"/>
            </a:endParaRPr>
          </a:p>
          <a:p>
            <a:pPr algn="ctr"/>
            <a:r>
              <a:rPr lang="tr-TR" sz="2400" b="1" i="0" u="none" strike="noStrike" dirty="0">
                <a:effectLst/>
                <a:latin typeface="Arial" panose="020B0604020202020204" pitchFamily="34" charset="0"/>
              </a:rPr>
              <a:t>Murat Saran</a:t>
            </a:r>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Picture 37"/>
          <p:cNvPicPr/>
          <p:nvPr/>
        </p:nvPicPr>
        <p:blipFill>
          <a:blip r:embed="rId2"/>
          <a:stretch>
            <a:fillRect/>
          </a:stretch>
        </p:blipFill>
        <p:spPr>
          <a:xfrm>
            <a:off x="576000" y="576000"/>
            <a:ext cx="2160000" cy="2160000"/>
          </a:xfrm>
          <a:prstGeom prst="rect">
            <a:avLst/>
          </a:prstGeom>
        </p:spPr>
      </p:pic>
      <p:pic>
        <p:nvPicPr>
          <p:cNvPr id="39" name="Picture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360000" y="3960000"/>
            <a:ext cx="4572000" cy="588708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dirty="0"/>
          </a:p>
          <a:p>
            <a:pPr algn="just"/>
            <a:r>
              <a:rPr lang="en-US" sz="1500" dirty="0"/>
              <a:t>Today, the video game industry has become one of the biggest sources of entertainment for people. The gaming industry has surpassed many industries and has generated $150 billion in revenue in 2020. This means a significant increase of 9.3% according to 2019 </a:t>
            </a:r>
            <a:r>
              <a:rPr lang="en-US" sz="1500" dirty="0" err="1"/>
              <a:t>data.Many</a:t>
            </a:r>
            <a:r>
              <a:rPr lang="en-US" sz="1500" dirty="0"/>
              <a:t> game development companies want to keep their income level at the highest level by releasing their games with cross-platform and online features. Today, hundreds of games provide cross-platform support.  56% of the players prefer to play games online. And they spend an average of 7 hours playing with others online – an hour more than playing in person. In this review aims to inform multiplayer racing games, artificial intelligence in games, game engines and cross platform games.</a:t>
            </a:r>
          </a:p>
          <a:p>
            <a:pPr algn="just"/>
            <a:endParaRPr lang="en-US" sz="1500" dirty="0"/>
          </a:p>
          <a:p>
            <a:pPr algn="just"/>
            <a:r>
              <a:rPr lang="en-US" sz="1500" dirty="0"/>
              <a:t>Keywords:</a:t>
            </a:r>
          </a:p>
          <a:p>
            <a:pPr algn="just"/>
            <a:endParaRPr lang="en-US" sz="1500" dirty="0"/>
          </a:p>
          <a:p>
            <a:pPr algn="just"/>
            <a:r>
              <a:rPr lang="en-US" sz="1500" dirty="0"/>
              <a:t>Computer and Mobile</a:t>
            </a:r>
            <a:r>
              <a:rPr lang="tr-TR" sz="1500" dirty="0"/>
              <a:t> </a:t>
            </a:r>
            <a:r>
              <a:rPr lang="en-US" sz="1500" dirty="0"/>
              <a:t>games,</a:t>
            </a:r>
            <a:r>
              <a:rPr lang="tr-TR" sz="1500" dirty="0"/>
              <a:t> </a:t>
            </a:r>
            <a:r>
              <a:rPr lang="en-US" sz="1500" dirty="0"/>
              <a:t>Car Racing </a:t>
            </a:r>
            <a:r>
              <a:rPr lang="en-US" sz="1500" dirty="0" err="1"/>
              <a:t>Games,Cross</a:t>
            </a:r>
            <a:r>
              <a:rPr lang="en-US" sz="1500" dirty="0"/>
              <a:t> Platform </a:t>
            </a:r>
            <a:r>
              <a:rPr lang="en-US" sz="1500" dirty="0" err="1"/>
              <a:t>Games,Online</a:t>
            </a:r>
            <a:r>
              <a:rPr lang="en-US" sz="1500" dirty="0"/>
              <a:t> </a:t>
            </a:r>
            <a:r>
              <a:rPr lang="en-US" sz="1500" dirty="0" err="1"/>
              <a:t>Games,Multiplayer</a:t>
            </a:r>
            <a:r>
              <a:rPr lang="en-US" sz="1500" dirty="0"/>
              <a:t> and </a:t>
            </a:r>
            <a:r>
              <a:rPr lang="en-US" sz="1500" dirty="0" err="1"/>
              <a:t>Singleplayer</a:t>
            </a:r>
            <a:r>
              <a:rPr lang="en-US" sz="1500" dirty="0"/>
              <a:t> </a:t>
            </a:r>
            <a:r>
              <a:rPr lang="en-US" sz="1500" dirty="0" err="1"/>
              <a:t>Games,Game</a:t>
            </a:r>
            <a:r>
              <a:rPr lang="en-US" sz="1500" dirty="0"/>
              <a:t> </a:t>
            </a:r>
            <a:r>
              <a:rPr lang="en-US" sz="1500" dirty="0" err="1"/>
              <a:t>Engines,Artificial</a:t>
            </a:r>
            <a:r>
              <a:rPr lang="en-US" sz="1500" dirty="0"/>
              <a:t> </a:t>
            </a:r>
            <a:r>
              <a:rPr lang="en-US" sz="1500" dirty="0" err="1"/>
              <a:t>Intelligence,Networking</a:t>
            </a:r>
            <a:r>
              <a:rPr lang="tr-TR" sz="1500" dirty="0"/>
              <a:t>,C#</a:t>
            </a:r>
            <a:endParaRPr lang="tr-TR" sz="1600" b="1" dirty="0"/>
          </a:p>
        </p:txBody>
      </p:sp>
      <p:sp>
        <p:nvSpPr>
          <p:cNvPr id="41" name="CustomShape 3"/>
          <p:cNvSpPr/>
          <p:nvPr/>
        </p:nvSpPr>
        <p:spPr>
          <a:xfrm>
            <a:off x="5264512" y="8258213"/>
            <a:ext cx="4599320" cy="2284617"/>
          </a:xfrm>
          <a:prstGeom prst="rect">
            <a:avLst/>
          </a:prstGeom>
          <a:solidFill>
            <a:srgbClr val="E6E6E6"/>
          </a:solidFill>
          <a:ln>
            <a:solidFill>
              <a:srgbClr val="C5000B"/>
            </a:solidFill>
          </a:ln>
        </p:spPr>
      </p:sp>
      <p:sp>
        <p:nvSpPr>
          <p:cNvPr id="42" name="CustomShape 4"/>
          <p:cNvSpPr/>
          <p:nvPr/>
        </p:nvSpPr>
        <p:spPr>
          <a:xfrm>
            <a:off x="359280" y="9956800"/>
            <a:ext cx="4572000" cy="3740150"/>
          </a:xfrm>
          <a:prstGeom prst="rect">
            <a:avLst/>
          </a:prstGeom>
          <a:solidFill>
            <a:srgbClr val="E6E6E6"/>
          </a:solidFill>
          <a:ln>
            <a:solidFill>
              <a:srgbClr val="C5000B"/>
            </a:solidFill>
          </a:ln>
        </p:spPr>
        <p:txBody>
          <a:bodyPr lIns="90000" tIns="45000" rIns="90000" bIns="45000"/>
          <a:lstStyle/>
          <a:p>
            <a:pPr algn="ctr"/>
            <a:r>
              <a:rPr lang="en-US" sz="1000" b="1" dirty="0">
                <a:solidFill>
                  <a:srgbClr val="C5000B"/>
                </a:solidFill>
                <a:latin typeface="Ubuntu"/>
              </a:rPr>
              <a:t>Introduction</a:t>
            </a:r>
            <a:endParaRPr sz="1000" dirty="0"/>
          </a:p>
          <a:p>
            <a:pPr algn="just"/>
            <a:r>
              <a:rPr lang="en-US" sz="1000" dirty="0"/>
              <a:t>The racing game is a type of video game in which players compete with land, air or sea vehicles. The history of racing games in the world dates back to the 1980s (such as Spy Hunter series (1983), </a:t>
            </a:r>
            <a:r>
              <a:rPr lang="en-US" sz="1000" dirty="0" err="1"/>
              <a:t>Autoduel</a:t>
            </a:r>
            <a:r>
              <a:rPr lang="en-US" sz="1000" dirty="0"/>
              <a:t> (1985)) and has always been the focus of attention. With the advent of computer technology, computer games have also gained an important place in our lives. It has even become an integral part of everyday life for many people. As computer languages, internet and visual effects developed over time, computer games were made realistic and more </a:t>
            </a:r>
            <a:r>
              <a:rPr lang="en-US" sz="1000" dirty="0" err="1"/>
              <a:t>complex.These</a:t>
            </a:r>
            <a:r>
              <a:rPr lang="en-US" sz="1000" dirty="0"/>
              <a:t> games, which started to be of higher quality, attracted the attention of wider audiences. A game that comes to mind when it comes to computer games and has the largest player mass in the world is racing games. Among these games, the most popular and one of the oldest games is the car racing game.</a:t>
            </a:r>
          </a:p>
          <a:p>
            <a:pPr algn="just"/>
            <a:endParaRPr lang="en-US" sz="1000" dirty="0"/>
          </a:p>
          <a:p>
            <a:pPr algn="just"/>
            <a:r>
              <a:rPr lang="en-US" sz="1000" dirty="0"/>
              <a:t>The Turkish game market is developing slowly and opening up to the world. A few top selling companies have built their expertise on combat, RPG or action. However, there has not been much work done on racing games yet. By evaluating this gap, we want to bring an untouched genre to the sector and to create a fun competition environment among universities for domestic users.</a:t>
            </a:r>
          </a:p>
          <a:p>
            <a:pPr algn="just"/>
            <a:endParaRPr lang="en-US" sz="1000" dirty="0"/>
          </a:p>
          <a:p>
            <a:pPr algn="just"/>
            <a:r>
              <a:rPr lang="en-US" sz="1000" dirty="0"/>
              <a:t>This article explores the dynamics of racing games and important sub-issues that need to be developed to make a racing game. At the same time, the article highlights the reasons for choosing the right game engine and why cross platform games are preferred.</a:t>
            </a:r>
          </a:p>
        </p:txBody>
      </p:sp>
      <p:sp>
        <p:nvSpPr>
          <p:cNvPr id="43" name="CustomShape 5"/>
          <p:cNvSpPr/>
          <p:nvPr/>
        </p:nvSpPr>
        <p:spPr>
          <a:xfrm>
            <a:off x="352088" y="13812284"/>
            <a:ext cx="4572000" cy="734859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pPr algn="just"/>
            <a:r>
              <a:rPr lang="en-US" sz="1600" dirty="0"/>
              <a:t>The system consists of a main component and this component has its own subsystem. GUI design enables interaction between player and system. We aimed to increase the user's interaction with the game by using the GUI system. The player can customize his game and vehicle. He can adjust settings such as resolution, texture quality, and also change the color of his vehicle or add new parts. There are two modes in the game, single player and multiplayer.</a:t>
            </a:r>
            <a:endParaRPr sz="1600" dirty="0"/>
          </a:p>
        </p:txBody>
      </p:sp>
      <p:sp>
        <p:nvSpPr>
          <p:cNvPr id="45" name="CustomShape 7"/>
          <p:cNvSpPr/>
          <p:nvPr/>
        </p:nvSpPr>
        <p:spPr>
          <a:xfrm>
            <a:off x="10389481" y="11683095"/>
            <a:ext cx="4628633" cy="641791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pPr algn="just"/>
            <a:r>
              <a:rPr lang="en-US" sz="1600" dirty="0"/>
              <a:t>In this project, while choosing the map, we thought that a racing game on our campus would attract attention. Thus, we aimed to increase the interest in the game. We have tried to keep the number of 3D model polygons very low, as we will release our game to both mobile and computer platforms. We used the 3Ds Max program for 3D modeling. We used the Unity game engine for this project. The point of doing this is to have high availability and to mess with Unity before, albeit arbitrarily. Since we chose the </a:t>
            </a:r>
            <a:r>
              <a:rPr lang="en-US" sz="1600" dirty="0" err="1"/>
              <a:t>Çankaya</a:t>
            </a:r>
            <a:r>
              <a:rPr lang="en-US" sz="1600" dirty="0"/>
              <a:t> University campus as the map in our game, we tried to make the environment models as similar as possible. Thus, we aimed to increase the visual pleasure. For a smooth gaming experience, we put specific game settings on each computer. We also brought additional features such as vehicle customization, leaderboards for greater adoption of the game. We preferred servers close to our country for the multiplayer mode. Finally, because our game is single and multiplayer, players can play against their friends or AI powered NPCs..</a:t>
            </a:r>
            <a:endParaRPr sz="1600" dirty="0"/>
          </a:p>
        </p:txBody>
      </p:sp>
      <p:sp>
        <p:nvSpPr>
          <p:cNvPr id="46" name="CustomShape 8"/>
          <p:cNvSpPr/>
          <p:nvPr/>
        </p:nvSpPr>
        <p:spPr>
          <a:xfrm>
            <a:off x="10389481" y="18513830"/>
            <a:ext cx="4572000" cy="1363386"/>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lang="tr-TR" sz="1600" dirty="0">
              <a:solidFill>
                <a:srgbClr val="000000"/>
              </a:solidFill>
              <a:latin typeface="Ubuntu"/>
              <a:ea typeface="Times New Roman"/>
            </a:endParaRPr>
          </a:p>
          <a:p>
            <a:pPr algn="just"/>
            <a:r>
              <a:rPr lang="en-US" sz="1600" dirty="0">
                <a:solidFill>
                  <a:srgbClr val="000000"/>
                </a:solidFill>
                <a:ea typeface="Times New Roman"/>
              </a:rPr>
              <a:t>We thank our </a:t>
            </a:r>
            <a:r>
              <a:rPr lang="tr-TR" sz="1600" dirty="0">
                <a:solidFill>
                  <a:srgbClr val="000000"/>
                </a:solidFill>
                <a:ea typeface="Times New Roman"/>
              </a:rPr>
              <a:t>ad</a:t>
            </a:r>
            <a:r>
              <a:rPr lang="en-US" sz="1600" dirty="0">
                <a:solidFill>
                  <a:srgbClr val="000000"/>
                </a:solidFill>
                <a:ea typeface="Times New Roman"/>
              </a:rPr>
              <a:t>visor </a:t>
            </a:r>
            <a:r>
              <a:rPr lang="tr-TR" sz="1600">
                <a:solidFill>
                  <a:srgbClr val="000000"/>
                </a:solidFill>
                <a:ea typeface="Times New Roman"/>
              </a:rPr>
              <a:t>Murat SARAN </a:t>
            </a:r>
            <a:r>
              <a:rPr lang="en-US" sz="1600">
                <a:solidFill>
                  <a:srgbClr val="000000"/>
                </a:solidFill>
                <a:ea typeface="Times New Roman"/>
              </a:rPr>
              <a:t>for  </a:t>
            </a:r>
            <a:r>
              <a:rPr lang="en-US" sz="1600" dirty="0">
                <a:solidFill>
                  <a:srgbClr val="000000"/>
                </a:solidFill>
                <a:ea typeface="Times New Roman"/>
              </a:rPr>
              <a:t>assistance during the development of the project.</a:t>
            </a:r>
            <a:r>
              <a:rPr lang="tr-TR" sz="1600" dirty="0">
                <a:solidFill>
                  <a:srgbClr val="000000"/>
                </a:solidFill>
                <a:ea typeface="Times New Roman"/>
              </a:rPr>
              <a:t> </a:t>
            </a:r>
            <a:endParaRPr sz="1600" dirty="0"/>
          </a:p>
        </p:txBody>
      </p:sp>
      <p:sp>
        <p:nvSpPr>
          <p:cNvPr id="51" name="CustomShape 11"/>
          <p:cNvSpPr/>
          <p:nvPr/>
        </p:nvSpPr>
        <p:spPr>
          <a:xfrm>
            <a:off x="5269093" y="10978835"/>
            <a:ext cx="4594739" cy="2560289"/>
          </a:xfrm>
          <a:prstGeom prst="rect">
            <a:avLst/>
          </a:prstGeom>
          <a:solidFill>
            <a:srgbClr val="E6E6E6"/>
          </a:solidFill>
          <a:ln>
            <a:solidFill>
              <a:srgbClr val="C5000B"/>
            </a:solidFill>
          </a:ln>
        </p:spPr>
      </p:sp>
      <p:sp>
        <p:nvSpPr>
          <p:cNvPr id="58" name="TextShape 18"/>
          <p:cNvSpPr txBox="1"/>
          <p:nvPr/>
        </p:nvSpPr>
        <p:spPr>
          <a:xfrm>
            <a:off x="6382440" y="6963120"/>
            <a:ext cx="2355480" cy="346320"/>
          </a:xfrm>
          <a:prstGeom prst="rect">
            <a:avLst/>
          </a:prstGeom>
        </p:spPr>
        <p:txBody>
          <a:bodyPr wrap="none" lIns="90000" tIns="45000" rIns="90000" bIns="45000"/>
          <a:lstStyle/>
          <a:p>
            <a:r>
              <a:rPr lang="en-US" b="1" dirty="0">
                <a:solidFill>
                  <a:srgbClr val="C5000B"/>
                </a:solidFill>
              </a:rPr>
              <a:t>Figure </a:t>
            </a:r>
            <a:r>
              <a:rPr lang="tr-TR" b="1" dirty="0">
                <a:solidFill>
                  <a:srgbClr val="C5000B"/>
                </a:solidFill>
              </a:rPr>
              <a:t>2</a:t>
            </a:r>
            <a:r>
              <a:rPr lang="en-US" b="1" dirty="0">
                <a:solidFill>
                  <a:srgbClr val="C5000B"/>
                </a:solidFill>
              </a:rPr>
              <a:t> - Flowchart</a:t>
            </a:r>
            <a:endParaRPr dirty="0"/>
          </a:p>
        </p:txBody>
      </p:sp>
      <p:sp>
        <p:nvSpPr>
          <p:cNvPr id="92" name="TextShape 52"/>
          <p:cNvSpPr txBox="1"/>
          <p:nvPr/>
        </p:nvSpPr>
        <p:spPr>
          <a:xfrm>
            <a:off x="8790907" y="7745389"/>
            <a:ext cx="258552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2</a:t>
            </a:r>
            <a:r>
              <a:rPr lang="en-US" sz="2000" b="1" dirty="0">
                <a:solidFill>
                  <a:srgbClr val="C5000B"/>
                </a:solidFill>
              </a:rPr>
              <a:t> – </a:t>
            </a:r>
            <a:r>
              <a:rPr lang="tr-TR" sz="2000" b="1" dirty="0">
                <a:solidFill>
                  <a:srgbClr val="C5000B"/>
                </a:solidFill>
              </a:rPr>
              <a:t>Class Diagram</a:t>
            </a:r>
            <a:endParaRPr dirty="0"/>
          </a:p>
        </p:txBody>
      </p:sp>
      <p:sp>
        <p:nvSpPr>
          <p:cNvPr id="93" name="TextShape 53"/>
          <p:cNvSpPr txBox="1"/>
          <p:nvPr/>
        </p:nvSpPr>
        <p:spPr>
          <a:xfrm>
            <a:off x="5890779" y="13621157"/>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4</a:t>
            </a:r>
            <a:r>
              <a:rPr lang="en-US" sz="2000" b="1" dirty="0">
                <a:solidFill>
                  <a:srgbClr val="C5000B"/>
                </a:solidFill>
              </a:rPr>
              <a:t> – Finished Product</a:t>
            </a:r>
            <a:endParaRPr dirty="0"/>
          </a:p>
        </p:txBody>
      </p:sp>
      <p:sp>
        <p:nvSpPr>
          <p:cNvPr id="122" name="TextShape 53"/>
          <p:cNvSpPr txBox="1"/>
          <p:nvPr/>
        </p:nvSpPr>
        <p:spPr>
          <a:xfrm>
            <a:off x="5752876" y="16670484"/>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5</a:t>
            </a:r>
            <a:r>
              <a:rPr lang="en-US" sz="2000" b="1" dirty="0">
                <a:solidFill>
                  <a:srgbClr val="C5000B"/>
                </a:solidFill>
              </a:rPr>
              <a:t> – Finished Product</a:t>
            </a:r>
            <a:endParaRPr dirty="0"/>
          </a:p>
        </p:txBody>
      </p:sp>
      <p:sp>
        <p:nvSpPr>
          <p:cNvPr id="126" name="TextShape 53"/>
          <p:cNvSpPr txBox="1"/>
          <p:nvPr/>
        </p:nvSpPr>
        <p:spPr>
          <a:xfrm>
            <a:off x="599280" y="20787199"/>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1 </a:t>
            </a:r>
            <a:r>
              <a:rPr lang="en-US" b="1" dirty="0">
                <a:solidFill>
                  <a:srgbClr val="C5000B"/>
                </a:solidFill>
              </a:rPr>
              <a:t>–</a:t>
            </a:r>
            <a:r>
              <a:rPr lang="tr-TR" b="1" dirty="0">
                <a:solidFill>
                  <a:srgbClr val="C5000B"/>
                </a:solidFill>
              </a:rPr>
              <a:t> Modularization of System</a:t>
            </a:r>
            <a:endParaRPr dirty="0"/>
          </a:p>
        </p:txBody>
      </p:sp>
      <p:pic>
        <p:nvPicPr>
          <p:cNvPr id="17" name="Picture 16">
            <a:extLst>
              <a:ext uri="{FF2B5EF4-FFF2-40B4-BE49-F238E27FC236}">
                <a16:creationId xmlns:a16="http://schemas.microsoft.com/office/drawing/2014/main" id="{9D5A3909-BF8B-4A85-8D41-E455E431B635}"/>
              </a:ext>
            </a:extLst>
          </p:cNvPr>
          <p:cNvPicPr>
            <a:picLocks noChangeAspect="1"/>
          </p:cNvPicPr>
          <p:nvPr/>
        </p:nvPicPr>
        <p:blipFill rotWithShape="1">
          <a:blip r:embed="rId4">
            <a:extLst>
              <a:ext uri="{28A0092B-C50C-407E-A947-70E740481C1C}">
                <a14:useLocalDpi xmlns:a14="http://schemas.microsoft.com/office/drawing/2010/main" val="0"/>
              </a:ext>
            </a:extLst>
          </a:blip>
          <a:srcRect l="20" b="6372"/>
          <a:stretch/>
        </p:blipFill>
        <p:spPr>
          <a:xfrm>
            <a:off x="5269095" y="20364744"/>
            <a:ext cx="4496642" cy="813142"/>
          </a:xfrm>
          <a:prstGeom prst="rect">
            <a:avLst/>
          </a:prstGeom>
        </p:spPr>
      </p:pic>
      <p:pic>
        <p:nvPicPr>
          <p:cNvPr id="5" name="Resim 4">
            <a:extLst>
              <a:ext uri="{FF2B5EF4-FFF2-40B4-BE49-F238E27FC236}">
                <a16:creationId xmlns:a16="http://schemas.microsoft.com/office/drawing/2014/main" id="{789B1B85-37A3-4F23-AD94-1DFD4BDDCE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280" y="17340897"/>
            <a:ext cx="4563405" cy="2927400"/>
          </a:xfrm>
          <a:prstGeom prst="rect">
            <a:avLst/>
          </a:prstGeom>
        </p:spPr>
      </p:pic>
      <p:pic>
        <p:nvPicPr>
          <p:cNvPr id="14" name="Resim 13">
            <a:extLst>
              <a:ext uri="{FF2B5EF4-FFF2-40B4-BE49-F238E27FC236}">
                <a16:creationId xmlns:a16="http://schemas.microsoft.com/office/drawing/2014/main" id="{392EBB55-9E08-4593-AD6D-B226B7F50C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316" y="8285243"/>
            <a:ext cx="2441024" cy="2235394"/>
          </a:xfrm>
          <a:prstGeom prst="rect">
            <a:avLst/>
          </a:prstGeom>
        </p:spPr>
      </p:pic>
      <p:pic>
        <p:nvPicPr>
          <p:cNvPr id="18" name="Resim 17">
            <a:extLst>
              <a:ext uri="{FF2B5EF4-FFF2-40B4-BE49-F238E27FC236}">
                <a16:creationId xmlns:a16="http://schemas.microsoft.com/office/drawing/2014/main" id="{1C4460A8-4FCC-4764-ACC3-6580FBE6EE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9944" y="4042046"/>
            <a:ext cx="9143820" cy="3671441"/>
          </a:xfrm>
          <a:prstGeom prst="rect">
            <a:avLst/>
          </a:prstGeom>
        </p:spPr>
      </p:pic>
      <p:pic>
        <p:nvPicPr>
          <p:cNvPr id="31" name="Resim 30" descr="metin içeren bir resim&#10;&#10;Açıklama otomatik olarak oluşturuldu">
            <a:extLst>
              <a:ext uri="{FF2B5EF4-FFF2-40B4-BE49-F238E27FC236}">
                <a16:creationId xmlns:a16="http://schemas.microsoft.com/office/drawing/2014/main" id="{4E2F3B2A-4080-4A23-A5B2-AD2C60E3C72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19470" y="11045910"/>
            <a:ext cx="4349937" cy="2445847"/>
          </a:xfrm>
          <a:prstGeom prst="rect">
            <a:avLst/>
          </a:prstGeom>
        </p:spPr>
      </p:pic>
      <p:pic>
        <p:nvPicPr>
          <p:cNvPr id="33" name="Resim 32" descr="metin, çayır, açık hava, sahne içeren bir resim&#10;&#10;Açıklama otomatik olarak oluşturuldu">
            <a:extLst>
              <a:ext uri="{FF2B5EF4-FFF2-40B4-BE49-F238E27FC236}">
                <a16:creationId xmlns:a16="http://schemas.microsoft.com/office/drawing/2014/main" id="{819A4DFC-72F0-4E16-BFF6-80C799B8C39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56029" y="17654917"/>
            <a:ext cx="4428758" cy="2154531"/>
          </a:xfrm>
          <a:prstGeom prst="rect">
            <a:avLst/>
          </a:prstGeom>
        </p:spPr>
      </p:pic>
      <p:pic>
        <p:nvPicPr>
          <p:cNvPr id="35" name="Resim 34" descr="metin, yol, otoban içeren bir resim&#10;&#10;Açıklama otomatik olarak oluşturuldu">
            <a:extLst>
              <a:ext uri="{FF2B5EF4-FFF2-40B4-BE49-F238E27FC236}">
                <a16:creationId xmlns:a16="http://schemas.microsoft.com/office/drawing/2014/main" id="{4CC50B53-6979-47FB-BE8B-91B2503DB48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74153" y="14183620"/>
            <a:ext cx="4371043" cy="2457716"/>
          </a:xfrm>
          <a:prstGeom prst="rect">
            <a:avLst/>
          </a:prstGeom>
        </p:spPr>
      </p:pic>
      <p:sp>
        <p:nvSpPr>
          <p:cNvPr id="67" name="TextShape 53">
            <a:extLst>
              <a:ext uri="{FF2B5EF4-FFF2-40B4-BE49-F238E27FC236}">
                <a16:creationId xmlns:a16="http://schemas.microsoft.com/office/drawing/2014/main" id="{A8BECFEB-9A1B-43A2-A678-F2E680395BCF}"/>
              </a:ext>
            </a:extLst>
          </p:cNvPr>
          <p:cNvSpPr txBox="1"/>
          <p:nvPr/>
        </p:nvSpPr>
        <p:spPr>
          <a:xfrm>
            <a:off x="5814579" y="19879396"/>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6</a:t>
            </a:r>
            <a:r>
              <a:rPr lang="en-US" sz="2000" b="1" dirty="0">
                <a:solidFill>
                  <a:srgbClr val="C5000B"/>
                </a:solidFill>
              </a:rPr>
              <a:t> – Finished Product</a:t>
            </a:r>
            <a:endParaRPr dirty="0"/>
          </a:p>
        </p:txBody>
      </p:sp>
      <p:sp>
        <p:nvSpPr>
          <p:cNvPr id="68" name="TextShape 53">
            <a:extLst>
              <a:ext uri="{FF2B5EF4-FFF2-40B4-BE49-F238E27FC236}">
                <a16:creationId xmlns:a16="http://schemas.microsoft.com/office/drawing/2014/main" id="{AEBB8A6D-4F3A-4287-9210-52A50C1CFD37}"/>
              </a:ext>
            </a:extLst>
          </p:cNvPr>
          <p:cNvSpPr txBox="1"/>
          <p:nvPr/>
        </p:nvSpPr>
        <p:spPr>
          <a:xfrm>
            <a:off x="6135393" y="10496323"/>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3</a:t>
            </a:r>
            <a:r>
              <a:rPr lang="en-US" sz="2000" b="1" dirty="0">
                <a:solidFill>
                  <a:srgbClr val="C5000B"/>
                </a:solidFill>
              </a:rPr>
              <a:t> – </a:t>
            </a:r>
            <a:r>
              <a:rPr lang="tr-TR" sz="2000" b="1" dirty="0" err="1">
                <a:solidFill>
                  <a:srgbClr val="C5000B"/>
                </a:solidFill>
              </a:rPr>
              <a:t>Flowchart</a:t>
            </a:r>
            <a:endParaRPr dirty="0"/>
          </a:p>
        </p:txBody>
      </p:sp>
      <p:sp>
        <p:nvSpPr>
          <p:cNvPr id="71" name="CustomShape 11">
            <a:extLst>
              <a:ext uri="{FF2B5EF4-FFF2-40B4-BE49-F238E27FC236}">
                <a16:creationId xmlns:a16="http://schemas.microsoft.com/office/drawing/2014/main" id="{2FFD1F46-13E3-4190-A565-CD4E646F96A9}"/>
              </a:ext>
            </a:extLst>
          </p:cNvPr>
          <p:cNvSpPr/>
          <p:nvPr/>
        </p:nvSpPr>
        <p:spPr>
          <a:xfrm>
            <a:off x="10322725" y="8283555"/>
            <a:ext cx="4594740" cy="2576482"/>
          </a:xfrm>
          <a:prstGeom prst="rect">
            <a:avLst/>
          </a:prstGeom>
          <a:solidFill>
            <a:srgbClr val="E6E6E6"/>
          </a:solidFill>
          <a:ln>
            <a:solidFill>
              <a:srgbClr val="C5000B"/>
            </a:solidFill>
          </a:ln>
        </p:spPr>
      </p:sp>
      <p:pic>
        <p:nvPicPr>
          <p:cNvPr id="55" name="Resim 54" descr="metin, yol, çayır, sahne içeren bir resim&#10;&#10;Açıklama otomatik olarak oluşturuldu">
            <a:extLst>
              <a:ext uri="{FF2B5EF4-FFF2-40B4-BE49-F238E27FC236}">
                <a16:creationId xmlns:a16="http://schemas.microsoft.com/office/drawing/2014/main" id="{39D54059-A6F6-40E1-B2EE-ACCCE340F37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51170" y="8461298"/>
            <a:ext cx="4332330" cy="2217814"/>
          </a:xfrm>
          <a:prstGeom prst="rect">
            <a:avLst/>
          </a:prstGeom>
        </p:spPr>
      </p:pic>
      <p:sp>
        <p:nvSpPr>
          <p:cNvPr id="72" name="TextShape 53">
            <a:extLst>
              <a:ext uri="{FF2B5EF4-FFF2-40B4-BE49-F238E27FC236}">
                <a16:creationId xmlns:a16="http://schemas.microsoft.com/office/drawing/2014/main" id="{82293E07-E961-4972-9B14-F3FA46F3FFD7}"/>
              </a:ext>
            </a:extLst>
          </p:cNvPr>
          <p:cNvSpPr txBox="1"/>
          <p:nvPr/>
        </p:nvSpPr>
        <p:spPr>
          <a:xfrm>
            <a:off x="11014920" y="10997936"/>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7</a:t>
            </a:r>
            <a:r>
              <a:rPr lang="en-US" sz="2000" b="1" dirty="0">
                <a:solidFill>
                  <a:srgbClr val="C5000B"/>
                </a:solidFill>
              </a:rPr>
              <a:t> – Finished Product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837</Words>
  <Application>Microsoft Office PowerPoint</Application>
  <PresentationFormat>Özel</PresentationFormat>
  <Paragraphs>31</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StarSymbol</vt:lpstr>
      <vt:lpstr>Ubuntu</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Saygin Dikbayir</dc:creator>
  <cp:lastModifiedBy>buğra doğan</cp:lastModifiedBy>
  <cp:revision>48</cp:revision>
  <dcterms:modified xsi:type="dcterms:W3CDTF">2021-06-10T18:25:39Z</dcterms:modified>
</cp:coreProperties>
</file>