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17373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7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4220925"/>
            <a:ext cx="12959640" cy="4644447"/>
          </a:xfrm>
          <a:prstGeom prst="rect">
            <a:avLst/>
          </a:prstGeom>
        </p:spPr>
        <p:txBody>
          <a:bodyPr wrap="none" lIns="0" tIns="0" rIns="0" bIns="0"/>
          <a:lstStyle/>
          <a:p>
            <a:endParaRPr/>
          </a:p>
        </p:txBody>
      </p:sp>
      <p:sp>
        <p:nvSpPr>
          <p:cNvPr id="28" name="PlaceHolder 3"/>
          <p:cNvSpPr>
            <a:spLocks noGrp="1"/>
          </p:cNvSpPr>
          <p:nvPr>
            <p:ph type="body"/>
          </p:nvPr>
        </p:nvSpPr>
        <p:spPr>
          <a:xfrm>
            <a:off x="1079640" y="9306741"/>
            <a:ext cx="12959640" cy="4644447"/>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4220925"/>
            <a:ext cx="6324120" cy="4644447"/>
          </a:xfrm>
          <a:prstGeom prst="rect">
            <a:avLst/>
          </a:prstGeom>
        </p:spPr>
        <p:txBody>
          <a:bodyPr wrap="none" lIns="0" tIns="0" rIns="0" bIns="0"/>
          <a:lstStyle/>
          <a:p>
            <a:endParaRPr/>
          </a:p>
        </p:txBody>
      </p:sp>
      <p:sp>
        <p:nvSpPr>
          <p:cNvPr id="31" name="PlaceHolder 3"/>
          <p:cNvSpPr>
            <a:spLocks noGrp="1"/>
          </p:cNvSpPr>
          <p:nvPr>
            <p:ph type="body"/>
          </p:nvPr>
        </p:nvSpPr>
        <p:spPr>
          <a:xfrm>
            <a:off x="7720200" y="4220925"/>
            <a:ext cx="6324120" cy="4644447"/>
          </a:xfrm>
          <a:prstGeom prst="rect">
            <a:avLst/>
          </a:prstGeom>
        </p:spPr>
        <p:txBody>
          <a:bodyPr wrap="none" lIns="0" tIns="0" rIns="0" bIns="0"/>
          <a:lstStyle/>
          <a:p>
            <a:endParaRPr/>
          </a:p>
        </p:txBody>
      </p:sp>
      <p:sp>
        <p:nvSpPr>
          <p:cNvPr id="32" name="PlaceHolder 4"/>
          <p:cNvSpPr>
            <a:spLocks noGrp="1"/>
          </p:cNvSpPr>
          <p:nvPr>
            <p:ph type="body"/>
          </p:nvPr>
        </p:nvSpPr>
        <p:spPr>
          <a:xfrm>
            <a:off x="7720200" y="9306741"/>
            <a:ext cx="6324120" cy="4644447"/>
          </a:xfrm>
          <a:prstGeom prst="rect">
            <a:avLst/>
          </a:prstGeom>
        </p:spPr>
        <p:txBody>
          <a:bodyPr wrap="none" lIns="0" tIns="0" rIns="0" bIns="0"/>
          <a:lstStyle/>
          <a:p>
            <a:endParaRPr/>
          </a:p>
        </p:txBody>
      </p:sp>
      <p:sp>
        <p:nvSpPr>
          <p:cNvPr id="33" name="PlaceHolder 5"/>
          <p:cNvSpPr>
            <a:spLocks noGrp="1"/>
          </p:cNvSpPr>
          <p:nvPr>
            <p:ph type="body"/>
          </p:nvPr>
        </p:nvSpPr>
        <p:spPr>
          <a:xfrm>
            <a:off x="1079640" y="9306741"/>
            <a:ext cx="6324120" cy="4644447"/>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4220925"/>
            <a:ext cx="6324120" cy="4644447"/>
          </a:xfrm>
          <a:prstGeom prst="rect">
            <a:avLst/>
          </a:prstGeom>
        </p:spPr>
        <p:txBody>
          <a:bodyPr wrap="none" lIns="0" tIns="0" rIns="0" bIns="0"/>
          <a:lstStyle/>
          <a:p>
            <a:endParaRPr/>
          </a:p>
        </p:txBody>
      </p:sp>
      <p:sp>
        <p:nvSpPr>
          <p:cNvPr id="36" name="PlaceHolder 3"/>
          <p:cNvSpPr>
            <a:spLocks noGrp="1"/>
          </p:cNvSpPr>
          <p:nvPr>
            <p:ph type="body"/>
          </p:nvPr>
        </p:nvSpPr>
        <p:spPr>
          <a:xfrm>
            <a:off x="7720200" y="4220925"/>
            <a:ext cx="6324120" cy="4644447"/>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4220923"/>
            <a:ext cx="12959640" cy="973787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4220927"/>
            <a:ext cx="12959640" cy="9737577"/>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4220927"/>
            <a:ext cx="6324120" cy="9737577"/>
          </a:xfrm>
          <a:prstGeom prst="rect">
            <a:avLst/>
          </a:prstGeom>
        </p:spPr>
        <p:txBody>
          <a:bodyPr wrap="none" lIns="0" tIns="0" rIns="0" bIns="0"/>
          <a:lstStyle/>
          <a:p>
            <a:endParaRPr/>
          </a:p>
        </p:txBody>
      </p:sp>
      <p:sp>
        <p:nvSpPr>
          <p:cNvPr id="11" name="PlaceHolder 3"/>
          <p:cNvSpPr>
            <a:spLocks noGrp="1"/>
          </p:cNvSpPr>
          <p:nvPr>
            <p:ph type="body"/>
          </p:nvPr>
        </p:nvSpPr>
        <p:spPr>
          <a:xfrm>
            <a:off x="7720200" y="4220927"/>
            <a:ext cx="6324120" cy="9737577"/>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961123"/>
            <a:ext cx="12959640" cy="12997378"/>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4220925"/>
            <a:ext cx="6324120" cy="4644447"/>
          </a:xfrm>
          <a:prstGeom prst="rect">
            <a:avLst/>
          </a:prstGeom>
        </p:spPr>
        <p:txBody>
          <a:bodyPr wrap="none" lIns="0" tIns="0" rIns="0" bIns="0"/>
          <a:lstStyle/>
          <a:p>
            <a:endParaRPr/>
          </a:p>
        </p:txBody>
      </p:sp>
      <p:sp>
        <p:nvSpPr>
          <p:cNvPr id="16" name="PlaceHolder 3"/>
          <p:cNvSpPr>
            <a:spLocks noGrp="1"/>
          </p:cNvSpPr>
          <p:nvPr>
            <p:ph type="body"/>
          </p:nvPr>
        </p:nvSpPr>
        <p:spPr>
          <a:xfrm>
            <a:off x="1079640" y="9306741"/>
            <a:ext cx="6324120" cy="4644447"/>
          </a:xfrm>
          <a:prstGeom prst="rect">
            <a:avLst/>
          </a:prstGeom>
        </p:spPr>
        <p:txBody>
          <a:bodyPr wrap="none" lIns="0" tIns="0" rIns="0" bIns="0"/>
          <a:lstStyle/>
          <a:p>
            <a:endParaRPr/>
          </a:p>
        </p:txBody>
      </p:sp>
      <p:sp>
        <p:nvSpPr>
          <p:cNvPr id="17" name="PlaceHolder 4"/>
          <p:cNvSpPr>
            <a:spLocks noGrp="1"/>
          </p:cNvSpPr>
          <p:nvPr>
            <p:ph type="body"/>
          </p:nvPr>
        </p:nvSpPr>
        <p:spPr>
          <a:xfrm>
            <a:off x="7720200" y="4220927"/>
            <a:ext cx="6324120" cy="9737577"/>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4220927"/>
            <a:ext cx="6324120" cy="9737577"/>
          </a:xfrm>
          <a:prstGeom prst="rect">
            <a:avLst/>
          </a:prstGeom>
        </p:spPr>
        <p:txBody>
          <a:bodyPr wrap="none" lIns="0" tIns="0" rIns="0" bIns="0"/>
          <a:lstStyle/>
          <a:p>
            <a:endParaRPr/>
          </a:p>
        </p:txBody>
      </p:sp>
      <p:sp>
        <p:nvSpPr>
          <p:cNvPr id="20" name="PlaceHolder 3"/>
          <p:cNvSpPr>
            <a:spLocks noGrp="1"/>
          </p:cNvSpPr>
          <p:nvPr>
            <p:ph type="body"/>
          </p:nvPr>
        </p:nvSpPr>
        <p:spPr>
          <a:xfrm>
            <a:off x="7720200" y="4220925"/>
            <a:ext cx="6324120" cy="4644447"/>
          </a:xfrm>
          <a:prstGeom prst="rect">
            <a:avLst/>
          </a:prstGeom>
        </p:spPr>
        <p:txBody>
          <a:bodyPr wrap="none" lIns="0" tIns="0" rIns="0" bIns="0"/>
          <a:lstStyle/>
          <a:p>
            <a:endParaRPr/>
          </a:p>
        </p:txBody>
      </p:sp>
      <p:sp>
        <p:nvSpPr>
          <p:cNvPr id="21" name="PlaceHolder 4"/>
          <p:cNvSpPr>
            <a:spLocks noGrp="1"/>
          </p:cNvSpPr>
          <p:nvPr>
            <p:ph type="body"/>
          </p:nvPr>
        </p:nvSpPr>
        <p:spPr>
          <a:xfrm>
            <a:off x="7720200" y="9306741"/>
            <a:ext cx="6324120" cy="4644447"/>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961123"/>
            <a:ext cx="12959640" cy="2803224"/>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4220925"/>
            <a:ext cx="6324120" cy="4644447"/>
          </a:xfrm>
          <a:prstGeom prst="rect">
            <a:avLst/>
          </a:prstGeom>
        </p:spPr>
        <p:txBody>
          <a:bodyPr wrap="none" lIns="0" tIns="0" rIns="0" bIns="0"/>
          <a:lstStyle/>
          <a:p>
            <a:endParaRPr/>
          </a:p>
        </p:txBody>
      </p:sp>
      <p:sp>
        <p:nvSpPr>
          <p:cNvPr id="24" name="PlaceHolder 3"/>
          <p:cNvSpPr>
            <a:spLocks noGrp="1"/>
          </p:cNvSpPr>
          <p:nvPr>
            <p:ph type="body"/>
          </p:nvPr>
        </p:nvSpPr>
        <p:spPr>
          <a:xfrm>
            <a:off x="7720200" y="4220925"/>
            <a:ext cx="6324120" cy="4644447"/>
          </a:xfrm>
          <a:prstGeom prst="rect">
            <a:avLst/>
          </a:prstGeom>
        </p:spPr>
        <p:txBody>
          <a:bodyPr wrap="none" lIns="0" tIns="0" rIns="0" bIns="0"/>
          <a:lstStyle/>
          <a:p>
            <a:endParaRPr/>
          </a:p>
        </p:txBody>
      </p:sp>
      <p:sp>
        <p:nvSpPr>
          <p:cNvPr id="25" name="PlaceHolder 4"/>
          <p:cNvSpPr>
            <a:spLocks noGrp="1"/>
          </p:cNvSpPr>
          <p:nvPr>
            <p:ph type="body"/>
          </p:nvPr>
        </p:nvSpPr>
        <p:spPr>
          <a:xfrm>
            <a:off x="1079640" y="9306741"/>
            <a:ext cx="12959640" cy="4644447"/>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961125"/>
            <a:ext cx="12959640" cy="280293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4220927"/>
            <a:ext cx="12959640" cy="9737577"/>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5586793"/>
            <a:ext cx="3354840" cy="1157676"/>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5586793"/>
            <a:ext cx="4564080" cy="1157676"/>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5586793"/>
            <a:ext cx="3354840" cy="1157676"/>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7" name="CustomShape 1"/>
          <p:cNvSpPr/>
          <p:nvPr/>
        </p:nvSpPr>
        <p:spPr>
          <a:xfrm>
            <a:off x="359675" y="430894"/>
            <a:ext cx="14400000" cy="3240000"/>
          </a:xfrm>
          <a:prstGeom prst="rect">
            <a:avLst/>
          </a:prstGeom>
          <a:solidFill>
            <a:schemeClr val="bg1"/>
          </a:solidFill>
          <a:ln>
            <a:solidFill>
              <a:schemeClr val="tx1"/>
            </a:solidFill>
          </a:ln>
          <a:effectLst>
            <a:softEdge rad="31750"/>
          </a:effectLst>
        </p:spPr>
        <p:txBody>
          <a:bodyPr wrap="none" lIns="90000" tIns="45000" rIns="90000" bIns="45000" anchor="ctr"/>
          <a:lstStyle/>
          <a:p>
            <a:pPr algn="ctr"/>
            <a:r>
              <a:rPr lang="tr-TR" sz="3600" b="1" dirty="0">
                <a:solidFill>
                  <a:srgbClr val="C5000B"/>
                </a:solidFill>
                <a:latin typeface="Ubuntu"/>
              </a:rPr>
              <a:t>Non-Euclidean Game Engine</a:t>
            </a:r>
            <a:endParaRPr dirty="0"/>
          </a:p>
          <a:p>
            <a:pPr algn="ctr"/>
            <a:r>
              <a:rPr lang="tr-TR" sz="2800" dirty="0">
                <a:latin typeface="Ubuntu"/>
              </a:rPr>
              <a:t>Barış Mert</a:t>
            </a:r>
          </a:p>
          <a:p>
            <a:pPr algn="ctr"/>
            <a:r>
              <a:rPr lang="tr-TR" sz="2800" dirty="0">
                <a:latin typeface="Ubuntu"/>
              </a:rPr>
              <a:t>Ozan Bayraktar</a:t>
            </a:r>
          </a:p>
          <a:p>
            <a:pPr algn="ctr"/>
            <a:r>
              <a:rPr lang="tr-TR" sz="2800" dirty="0">
                <a:latin typeface="Ubuntu"/>
              </a:rPr>
              <a:t>Ömer Buğra İnce</a:t>
            </a:r>
            <a:endParaRPr sz="2800" dirty="0"/>
          </a:p>
          <a:p>
            <a:pPr algn="ctr"/>
            <a:r>
              <a:rPr lang="en-US" sz="2800" b="1" dirty="0">
                <a:latin typeface="Ubuntu"/>
              </a:rPr>
              <a:t>Advisor</a:t>
            </a:r>
            <a:r>
              <a:rPr lang="tr-TR" sz="2800" b="1" dirty="0">
                <a:latin typeface="Ubuntu"/>
              </a:rPr>
              <a:t>:</a:t>
            </a:r>
            <a:r>
              <a:rPr lang="en-US" sz="2800" b="1" dirty="0">
                <a:latin typeface="Ubuntu"/>
              </a:rPr>
              <a:t> </a:t>
            </a:r>
            <a:r>
              <a:rPr lang="tr-TR" sz="2800" dirty="0">
                <a:latin typeface="Ubuntu"/>
              </a:rPr>
              <a:t>Dr. Faris Serdar Taşel</a:t>
            </a:r>
            <a:endParaRPr sz="2800"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3"/>
          <a:stretch>
            <a:fillRect/>
          </a:stretch>
        </p:blipFill>
        <p:spPr>
          <a:xfrm>
            <a:off x="758555" y="970894"/>
            <a:ext cx="2160000" cy="2160000"/>
          </a:xfrm>
          <a:prstGeom prst="rect">
            <a:avLst/>
          </a:prstGeom>
        </p:spPr>
      </p:pic>
      <p:pic>
        <p:nvPicPr>
          <p:cNvPr id="39" name="Picture 38"/>
          <p:cNvPicPr/>
          <p:nvPr/>
        </p:nvPicPr>
        <p:blipFill>
          <a:blip r:embed="rId4"/>
          <a:stretch>
            <a:fillRect/>
          </a:stretch>
        </p:blipFill>
        <p:spPr>
          <a:xfrm>
            <a:off x="12200795" y="970894"/>
            <a:ext cx="2160000" cy="2160000"/>
          </a:xfrm>
          <a:prstGeom prst="rect">
            <a:avLst/>
          </a:prstGeom>
        </p:spPr>
      </p:pic>
      <p:sp>
        <p:nvSpPr>
          <p:cNvPr id="40" name="CustomShape 2"/>
          <p:cNvSpPr/>
          <p:nvPr/>
        </p:nvSpPr>
        <p:spPr>
          <a:xfrm>
            <a:off x="359675" y="4030894"/>
            <a:ext cx="4572000" cy="5887080"/>
          </a:xfrm>
          <a:prstGeom prst="rect">
            <a:avLst/>
          </a:prstGeom>
          <a:solidFill>
            <a:schemeClr val="bg1"/>
          </a:solidFill>
          <a:ln>
            <a:solidFill>
              <a:schemeClr val="tx1"/>
            </a:solidFill>
          </a:ln>
          <a:effectLst>
            <a:softEdge rad="31750"/>
          </a:effectLst>
        </p:spPr>
        <p:txBody>
          <a:bodyPr lIns="90000" tIns="45000" rIns="90000" bIns="45000"/>
          <a:lstStyle/>
          <a:p>
            <a:pPr algn="ctr"/>
            <a:r>
              <a:rPr lang="en-US" sz="3000" b="1" dirty="0">
                <a:solidFill>
                  <a:srgbClr val="C5000B"/>
                </a:solidFill>
              </a:rPr>
              <a:t>Abstract</a:t>
            </a:r>
            <a:endParaRPr dirty="0"/>
          </a:p>
          <a:p>
            <a:endParaRPr dirty="0"/>
          </a:p>
          <a:p>
            <a:pPr algn="just"/>
            <a:r>
              <a:rPr lang="en-US" dirty="0">
                <a:solidFill>
                  <a:srgbClr val="000000"/>
                </a:solidFill>
                <a:latin typeface="Ubuntu"/>
                <a:ea typeface="Times New Roman"/>
              </a:rPr>
              <a:t>Nowadays, most game engines and for this reason most of the games use Euclidean geometry as a base for their development. Euclidean games as we describe them do not bend space and time. As these games continue to get developed, non-Euclidean games also started to get popular because things you can do with non-Euclidean spaces are more mind blowing and confusing for us to perceive, therefore this creates a great field to discover both for developers and players. Our objective is to create a non-Euclidean game engine that will contain non-Euclidean features to help game developers create their own games using these features as they see fit. </a:t>
            </a:r>
            <a:endParaRPr lang="tr-TR" dirty="0">
              <a:solidFill>
                <a:srgbClr val="000000"/>
              </a:solidFill>
              <a:latin typeface="Ubuntu"/>
              <a:ea typeface="Times New Roman"/>
            </a:endParaRPr>
          </a:p>
          <a:p>
            <a:pPr algn="just"/>
            <a:endParaRPr lang="en-US" dirty="0"/>
          </a:p>
          <a:p>
            <a:pPr algn="just"/>
            <a:r>
              <a:rPr lang="en-US" b="1" dirty="0">
                <a:latin typeface="Ubuntu"/>
              </a:rPr>
              <a:t>Keywords: </a:t>
            </a:r>
            <a:r>
              <a:rPr lang="en-US" dirty="0">
                <a:latin typeface="Ubuntu"/>
              </a:rPr>
              <a:t>Non-Euclidean geometry, Game engine</a:t>
            </a:r>
            <a:endParaRPr dirty="0"/>
          </a:p>
        </p:txBody>
      </p:sp>
      <p:sp>
        <p:nvSpPr>
          <p:cNvPr id="41" name="CustomShape 3"/>
          <p:cNvSpPr/>
          <p:nvPr/>
        </p:nvSpPr>
        <p:spPr>
          <a:xfrm>
            <a:off x="5273675" y="4030897"/>
            <a:ext cx="4572000" cy="4818775"/>
          </a:xfrm>
          <a:prstGeom prst="rect">
            <a:avLst/>
          </a:prstGeom>
          <a:solidFill>
            <a:schemeClr val="bg1"/>
          </a:solidFill>
          <a:ln>
            <a:solidFill>
              <a:schemeClr val="tx1"/>
            </a:solidFill>
          </a:ln>
          <a:effectLst>
            <a:softEdge rad="31750"/>
          </a:effectLst>
        </p:spPr>
      </p:sp>
      <p:sp>
        <p:nvSpPr>
          <p:cNvPr id="42" name="CustomShape 4"/>
          <p:cNvSpPr/>
          <p:nvPr/>
        </p:nvSpPr>
        <p:spPr>
          <a:xfrm>
            <a:off x="359025" y="10240359"/>
            <a:ext cx="4572000" cy="6488811"/>
          </a:xfrm>
          <a:prstGeom prst="rect">
            <a:avLst/>
          </a:prstGeom>
          <a:solidFill>
            <a:schemeClr val="bg1"/>
          </a:solidFill>
          <a:ln>
            <a:solidFill>
              <a:schemeClr val="tx1"/>
            </a:solidFill>
          </a:ln>
          <a:effectLst>
            <a:softEdge rad="31750"/>
          </a:effectLst>
        </p:spPr>
        <p:txBody>
          <a:bodyPr lIns="90000" tIns="45000" rIns="90000" bIns="45000"/>
          <a:lstStyle/>
          <a:p>
            <a:pPr algn="ctr"/>
            <a:r>
              <a:rPr lang="en-US" sz="3000" b="1" dirty="0">
                <a:solidFill>
                  <a:srgbClr val="C5000B"/>
                </a:solidFill>
                <a:latin typeface="Ubuntu"/>
              </a:rPr>
              <a:t>Introduction</a:t>
            </a:r>
            <a:endParaRPr dirty="0"/>
          </a:p>
          <a:p>
            <a:endParaRPr dirty="0"/>
          </a:p>
          <a:p>
            <a:pPr algn="just"/>
            <a:r>
              <a:rPr lang="en-US" dirty="0">
                <a:solidFill>
                  <a:srgbClr val="000000"/>
                </a:solidFill>
                <a:latin typeface="Times New Roman" panose="02020603050405020304" pitchFamily="18" charset="0"/>
                <a:ea typeface="Times New Roman" panose="02020603050405020304" pitchFamily="18" charset="0"/>
              </a:rPr>
              <a:t>Game engines are created and used to develop new games or remake existing ones</a:t>
            </a:r>
            <a:r>
              <a:rPr lang="tr-TR"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They make complex game development processes simpler by providing tools to make normally big tasks done easily, while the game engine does all the work in the back.</a:t>
            </a:r>
            <a:endParaRPr lang="tr-TR" dirty="0">
              <a:solidFill>
                <a:srgbClr val="000000"/>
              </a:solidFill>
              <a:latin typeface="Times New Roman" panose="02020603050405020304" pitchFamily="18" charset="0"/>
              <a:ea typeface="Times New Roman" panose="02020603050405020304" pitchFamily="18" charset="0"/>
            </a:endParaRPr>
          </a:p>
          <a:p>
            <a:pPr algn="just"/>
            <a:endParaRPr lang="tr-TR"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Since the creation, or even idea, of the first video game, developers have mainly used Euclidean geometry to represent their games. Because, Euclidean geometry is what we use in tasks we perform in our daily lives.</a:t>
            </a:r>
            <a:endParaRPr lang="tr-TR" dirty="0">
              <a:solidFill>
                <a:srgbClr val="000000"/>
              </a:solidFill>
              <a:latin typeface="Times New Roman" panose="02020603050405020304" pitchFamily="18" charset="0"/>
              <a:ea typeface="Times New Roman" panose="02020603050405020304" pitchFamily="18" charset="0"/>
            </a:endParaRPr>
          </a:p>
          <a:p>
            <a:pPr algn="just"/>
            <a:endParaRPr lang="tr-TR"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Video games always try to introduce new concepts to draw people into their game's "alternative reality". </a:t>
            </a:r>
            <a:r>
              <a:rPr lang="tr-TR" dirty="0">
                <a:solidFill>
                  <a:srgbClr val="000000"/>
                </a:solidFill>
                <a:latin typeface="Times New Roman" panose="02020603050405020304" pitchFamily="18" charset="0"/>
                <a:ea typeface="Times New Roman" panose="02020603050405020304" pitchFamily="18" charset="0"/>
              </a:rPr>
              <a:t>G</a:t>
            </a:r>
            <a:r>
              <a:rPr lang="en-US" dirty="0" err="1">
                <a:solidFill>
                  <a:srgbClr val="000000"/>
                </a:solidFill>
                <a:latin typeface="Times New Roman" panose="02020603050405020304" pitchFamily="18" charset="0"/>
                <a:ea typeface="Times New Roman" panose="02020603050405020304" pitchFamily="18" charset="0"/>
              </a:rPr>
              <a:t>ame</a:t>
            </a:r>
            <a:r>
              <a:rPr lang="en-US" dirty="0">
                <a:solidFill>
                  <a:srgbClr val="000000"/>
                </a:solidFill>
                <a:latin typeface="Times New Roman" panose="02020603050405020304" pitchFamily="18" charset="0"/>
                <a:ea typeface="Times New Roman" panose="02020603050405020304" pitchFamily="18" charset="0"/>
              </a:rPr>
              <a:t> developers</a:t>
            </a:r>
            <a:r>
              <a:rPr lang="tr-TR"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were interested in the idea of non-Euclidean geometry</a:t>
            </a:r>
            <a:r>
              <a:rPr lang="tr-TR"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Thus our objective is to give game developers some tools they can use to develop this type of games.</a:t>
            </a:r>
          </a:p>
          <a:p>
            <a:pPr algn="just"/>
            <a:endParaRPr dirty="0"/>
          </a:p>
        </p:txBody>
      </p:sp>
      <p:sp>
        <p:nvSpPr>
          <p:cNvPr id="43" name="CustomShape 5"/>
          <p:cNvSpPr/>
          <p:nvPr/>
        </p:nvSpPr>
        <p:spPr>
          <a:xfrm>
            <a:off x="10211075" y="4030894"/>
            <a:ext cx="4572000" cy="3133080"/>
          </a:xfrm>
          <a:prstGeom prst="rect">
            <a:avLst/>
          </a:prstGeom>
          <a:solidFill>
            <a:schemeClr val="bg1"/>
          </a:solidFill>
          <a:ln>
            <a:solidFill>
              <a:schemeClr val="tx1"/>
            </a:solidFill>
          </a:ln>
          <a:effectLst>
            <a:softEdge rad="31750"/>
          </a:effectLst>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pPr algn="ctr"/>
            <a:endParaRPr dirty="0"/>
          </a:p>
          <a:p>
            <a:pPr>
              <a:spcAft>
                <a:spcPts val="1200"/>
              </a:spcAft>
            </a:pPr>
            <a:r>
              <a:rPr lang="en-US" dirty="0">
                <a:solidFill>
                  <a:srgbClr val="000000"/>
                </a:solidFill>
                <a:latin typeface="Times New Roman" panose="02020603050405020304" pitchFamily="18" charset="0"/>
                <a:ea typeface="Times New Roman" panose="02020603050405020304" pitchFamily="18" charset="0"/>
              </a:rPr>
              <a:t>After our researches we understood that developing an </a:t>
            </a:r>
            <a:r>
              <a:rPr lang="tr-TR" dirty="0">
                <a:solidFill>
                  <a:srgbClr val="000000"/>
                </a:solidFill>
                <a:latin typeface="Times New Roman" panose="02020603050405020304" pitchFamily="18" charset="0"/>
                <a:ea typeface="Times New Roman" panose="02020603050405020304" pitchFamily="18" charset="0"/>
              </a:rPr>
              <a:t>asset pack</a:t>
            </a:r>
            <a:r>
              <a:rPr lang="en-US" dirty="0">
                <a:solidFill>
                  <a:srgbClr val="000000"/>
                </a:solidFill>
                <a:latin typeface="Times New Roman" panose="02020603050405020304" pitchFamily="18" charset="0"/>
                <a:ea typeface="Times New Roman" panose="02020603050405020304" pitchFamily="18" charset="0"/>
              </a:rPr>
              <a:t> for a popular game engine is better for accessibility. So, we choose to use Unity as our base application, which is one of the most used and most popular game engines.</a:t>
            </a:r>
          </a:p>
        </p:txBody>
      </p:sp>
      <p:sp>
        <p:nvSpPr>
          <p:cNvPr id="45" name="CustomShape 7"/>
          <p:cNvSpPr/>
          <p:nvPr/>
        </p:nvSpPr>
        <p:spPr>
          <a:xfrm>
            <a:off x="10211075" y="7449605"/>
            <a:ext cx="4572000" cy="4818775"/>
          </a:xfrm>
          <a:prstGeom prst="rect">
            <a:avLst/>
          </a:prstGeom>
          <a:solidFill>
            <a:schemeClr val="bg1"/>
          </a:solidFill>
          <a:ln>
            <a:solidFill>
              <a:schemeClr val="tx1"/>
            </a:solidFill>
          </a:ln>
          <a:effectLst>
            <a:softEdge rad="31750"/>
          </a:effectLst>
        </p:spPr>
        <p:txBody>
          <a:bodyPr lIns="90000" tIns="45000" rIns="90000" bIns="45000"/>
          <a:lstStyle/>
          <a:p>
            <a:pPr algn="ctr"/>
            <a:r>
              <a:rPr lang="en-US" sz="3000" b="1" dirty="0">
                <a:solidFill>
                  <a:srgbClr val="C5000B"/>
                </a:solidFill>
                <a:latin typeface="Ubuntu"/>
              </a:rPr>
              <a:t>Results &amp; Conclusion</a:t>
            </a:r>
            <a:endParaRPr dirty="0"/>
          </a:p>
          <a:p>
            <a:endParaRPr dirty="0"/>
          </a:p>
          <a:p>
            <a:pPr algn="just"/>
            <a:r>
              <a:rPr lang="en-US" dirty="0"/>
              <a:t>We managed and developed a small-scale project. During the development and management of this project, we learned how to communicate with team members better and how to use Unity &amp; GitHub more in-depth. Our aim was to develop a set of pre-written code and objects that can be used in development non-Euclidean games with ease, we accomplished what we aimed for and it may be further developed to be better and more inclusive of different functionality as it only covers mainstream part of non-Euclidean games and geometry.</a:t>
            </a:r>
            <a:endParaRPr dirty="0"/>
          </a:p>
        </p:txBody>
      </p:sp>
      <p:sp>
        <p:nvSpPr>
          <p:cNvPr id="46" name="CustomShape 8"/>
          <p:cNvSpPr/>
          <p:nvPr/>
        </p:nvSpPr>
        <p:spPr>
          <a:xfrm>
            <a:off x="10227450" y="12592418"/>
            <a:ext cx="4572000" cy="2970891"/>
          </a:xfrm>
          <a:prstGeom prst="rect">
            <a:avLst/>
          </a:prstGeom>
          <a:solidFill>
            <a:schemeClr val="bg1"/>
          </a:solidFill>
          <a:ln>
            <a:solidFill>
              <a:schemeClr val="tx1"/>
            </a:solidFill>
          </a:ln>
          <a:effectLst>
            <a:softEdge rad="31750"/>
          </a:effectLst>
        </p:spPr>
        <p:txBody>
          <a:bodyPr lIns="90000" tIns="45000" rIns="90000" bIns="45000"/>
          <a:lstStyle/>
          <a:p>
            <a:pPr algn="ctr"/>
            <a:r>
              <a:rPr lang="en-US" sz="3000" b="1" dirty="0">
                <a:solidFill>
                  <a:srgbClr val="C5000B"/>
                </a:solidFill>
              </a:rPr>
              <a:t>Acknowledgement</a:t>
            </a:r>
            <a:endParaRPr lang="en-US" dirty="0"/>
          </a:p>
          <a:p>
            <a:pPr algn="just"/>
            <a:endParaRPr lang="en-US" dirty="0"/>
          </a:p>
          <a:p>
            <a:pPr algn="just"/>
            <a:r>
              <a:rPr lang="en-US" dirty="0"/>
              <a:t>We are grateful to our advisor Faris Serdar </a:t>
            </a:r>
            <a:r>
              <a:rPr lang="en-US" dirty="0" err="1"/>
              <a:t>Taşel</a:t>
            </a:r>
            <a:r>
              <a:rPr lang="en-US" dirty="0"/>
              <a:t> for guiding us through this project, answering our questions and helping us understand parts we don’t know about. We are also grateful to other researches and game developers who shared their researches and experiences on the matter.</a:t>
            </a:r>
          </a:p>
        </p:txBody>
      </p:sp>
      <p:sp>
        <p:nvSpPr>
          <p:cNvPr id="50" name="CustomShape 10"/>
          <p:cNvSpPr/>
          <p:nvPr/>
        </p:nvSpPr>
        <p:spPr>
          <a:xfrm>
            <a:off x="5296425" y="9231089"/>
            <a:ext cx="4549250" cy="5692141"/>
          </a:xfrm>
          <a:prstGeom prst="rect">
            <a:avLst/>
          </a:prstGeom>
          <a:solidFill>
            <a:schemeClr val="bg1"/>
          </a:solidFill>
          <a:ln>
            <a:solidFill>
              <a:schemeClr val="tx1"/>
            </a:solidFill>
          </a:ln>
          <a:effectLst>
            <a:softEdge rad="31750"/>
          </a:effectLst>
        </p:spPr>
      </p:sp>
      <p:sp>
        <p:nvSpPr>
          <p:cNvPr id="58" name="TextShape 18"/>
          <p:cNvSpPr txBox="1"/>
          <p:nvPr/>
        </p:nvSpPr>
        <p:spPr>
          <a:xfrm>
            <a:off x="6091972" y="8235214"/>
            <a:ext cx="2355480" cy="346320"/>
          </a:xfrm>
          <a:prstGeom prst="rect">
            <a:avLst/>
          </a:prstGeom>
        </p:spPr>
        <p:txBody>
          <a:bodyPr wrap="none" lIns="90000" tIns="45000" rIns="90000" bIns="45000"/>
          <a:lstStyle/>
          <a:p>
            <a:r>
              <a:rPr lang="en-US" i="1" dirty="0">
                <a:solidFill>
                  <a:srgbClr val="C5000B"/>
                </a:solidFill>
              </a:rPr>
              <a:t>Figure 1 – </a:t>
            </a:r>
            <a:r>
              <a:rPr lang="tr-TR" i="1" dirty="0">
                <a:solidFill>
                  <a:srgbClr val="C5000B"/>
                </a:solidFill>
              </a:rPr>
              <a:t>Portal Flowchart</a:t>
            </a:r>
            <a:endParaRPr i="1" dirty="0"/>
          </a:p>
        </p:txBody>
      </p:sp>
      <p:sp>
        <p:nvSpPr>
          <p:cNvPr id="92" name="TextShape 52"/>
          <p:cNvSpPr txBox="1"/>
          <p:nvPr/>
        </p:nvSpPr>
        <p:spPr>
          <a:xfrm>
            <a:off x="6266915" y="13846685"/>
            <a:ext cx="2585520" cy="373680"/>
          </a:xfrm>
          <a:prstGeom prst="rect">
            <a:avLst/>
          </a:prstGeom>
        </p:spPr>
        <p:txBody>
          <a:bodyPr wrap="none" lIns="90000" tIns="45000" rIns="90000" bIns="45000"/>
          <a:lstStyle/>
          <a:p>
            <a:pPr algn="ctr"/>
            <a:r>
              <a:rPr lang="en-US" sz="1600" i="1" dirty="0">
                <a:solidFill>
                  <a:srgbClr val="C5000B"/>
                </a:solidFill>
              </a:rPr>
              <a:t>Figure 2</a:t>
            </a:r>
            <a:endParaRPr lang="tr-TR" sz="1600" i="1" dirty="0">
              <a:solidFill>
                <a:srgbClr val="C5000B"/>
              </a:solidFill>
            </a:endParaRPr>
          </a:p>
          <a:p>
            <a:pPr algn="ctr"/>
            <a:r>
              <a:rPr lang="tr-TR" sz="1600" i="1" dirty="0">
                <a:solidFill>
                  <a:srgbClr val="C5000B"/>
                </a:solidFill>
              </a:rPr>
              <a:t>How a non-Euclidean</a:t>
            </a:r>
          </a:p>
          <a:p>
            <a:pPr algn="ctr"/>
            <a:r>
              <a:rPr lang="tr-TR" sz="1600" i="1" dirty="0">
                <a:solidFill>
                  <a:srgbClr val="C5000B"/>
                </a:solidFill>
              </a:rPr>
              <a:t>Geometry Looks</a:t>
            </a:r>
            <a:endParaRPr sz="1400" i="1" dirty="0"/>
          </a:p>
        </p:txBody>
      </p:sp>
      <p:pic>
        <p:nvPicPr>
          <p:cNvPr id="6" name="Picture 5">
            <a:extLst>
              <a:ext uri="{FF2B5EF4-FFF2-40B4-BE49-F238E27FC236}">
                <a16:creationId xmlns:a16="http://schemas.microsoft.com/office/drawing/2014/main" id="{0AD2D58D-FE1C-4836-AE00-F60F712B7B5A}"/>
              </a:ext>
            </a:extLst>
          </p:cNvPr>
          <p:cNvPicPr>
            <a:picLocks noChangeAspect="1"/>
          </p:cNvPicPr>
          <p:nvPr/>
        </p:nvPicPr>
        <p:blipFill rotWithShape="1">
          <a:blip r:embed="rId5">
            <a:extLst>
              <a:ext uri="{28A0092B-C50C-407E-A947-70E740481C1C}">
                <a14:useLocalDpi xmlns:a14="http://schemas.microsoft.com/office/drawing/2010/main" val="0"/>
              </a:ext>
            </a:extLst>
          </a:blip>
          <a:srcRect b="26438"/>
          <a:stretch/>
        </p:blipFill>
        <p:spPr>
          <a:xfrm>
            <a:off x="5503038" y="4365152"/>
            <a:ext cx="4055682" cy="3819897"/>
          </a:xfrm>
          <a:prstGeom prst="rect">
            <a:avLst/>
          </a:prstGeom>
        </p:spPr>
      </p:pic>
      <p:pic>
        <p:nvPicPr>
          <p:cNvPr id="8" name="Picture 7">
            <a:extLst>
              <a:ext uri="{FF2B5EF4-FFF2-40B4-BE49-F238E27FC236}">
                <a16:creationId xmlns:a16="http://schemas.microsoft.com/office/drawing/2014/main" id="{AAC94A97-8452-4B48-9BC4-A569FF8029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3383" y="9673879"/>
            <a:ext cx="3975341" cy="373693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487</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StarSymbol</vt:lpstr>
      <vt:lpstr>Ubuntu</vt: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ozan bayraktar</cp:lastModifiedBy>
  <cp:revision>8</cp:revision>
  <dcterms:modified xsi:type="dcterms:W3CDTF">2021-06-11T17:29:02Z</dcterms:modified>
</cp:coreProperties>
</file>