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3"/>
  </p:notesMasterIdLst>
  <p:sldIdLst>
    <p:sldId id="256" r:id="rId2"/>
    <p:sldId id="257" r:id="rId3"/>
    <p:sldId id="267" r:id="rId4"/>
    <p:sldId id="264" r:id="rId5"/>
    <p:sldId id="266" r:id="rId6"/>
    <p:sldId id="265" r:id="rId7"/>
    <p:sldId id="260" r:id="rId8"/>
    <p:sldId id="268" r:id="rId9"/>
    <p:sldId id="269" r:id="rId10"/>
    <p:sldId id="263" r:id="rId11"/>
    <p:sldId id="27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zan bayraktar" initials="ob" lastIdx="1" clrIdx="0">
    <p:extLst>
      <p:ext uri="{19B8F6BF-5375-455C-9EA6-DF929625EA0E}">
        <p15:presenceInfo xmlns:p15="http://schemas.microsoft.com/office/powerpoint/2012/main" userId="d7d8dcafa39af6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3" autoAdjust="0"/>
    <p:restoredTop sz="94660"/>
  </p:normalViewPr>
  <p:slideViewPr>
    <p:cSldViewPr>
      <p:cViewPr varScale="1">
        <p:scale>
          <a:sx n="90" d="100"/>
          <a:sy n="90" d="100"/>
        </p:scale>
        <p:origin x="27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B88C82-A9E1-4276-ABA9-B33DB6E4C974}" type="datetimeFigureOut">
              <a:rPr lang="tr-TR" smtClean="0"/>
              <a:pPr/>
              <a:t>24.01.2021</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DB48C7-4D59-4F9F-8DF1-B88103B7BDE4}" type="slidenum">
              <a:rPr lang="tr-TR" smtClean="0"/>
              <a:pPr/>
              <a:t>‹#›</a:t>
            </a:fld>
            <a:endParaRPr lang="tr-TR"/>
          </a:p>
        </p:txBody>
      </p:sp>
    </p:spTree>
    <p:extLst>
      <p:ext uri="{BB962C8B-B14F-4D97-AF65-F5344CB8AC3E}">
        <p14:creationId xmlns:p14="http://schemas.microsoft.com/office/powerpoint/2010/main" val="147114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4ED457-746A-453E-A471-454C3919D082}" type="datetime1">
              <a:rPr lang="tr-TR" smtClean="0"/>
              <a:pPr/>
              <a:t>24.01.2021</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1418832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342D3-ED73-4597-A5F9-15DADAF038D1}" type="datetime1">
              <a:rPr lang="tr-TR" smtClean="0"/>
              <a:pPr/>
              <a:t>24.01.2021</a:t>
            </a:fld>
            <a:endParaRPr lang="tr-TR"/>
          </a:p>
        </p:txBody>
      </p:sp>
      <p:sp>
        <p:nvSpPr>
          <p:cNvPr id="5" name="Footer Placeholder 4"/>
          <p:cNvSpPr>
            <a:spLocks noGrp="1"/>
          </p:cNvSpPr>
          <p:nvPr>
            <p:ph type="ftr" sz="quarter" idx="11"/>
          </p:nvPr>
        </p:nvSpPr>
        <p:spPr/>
        <p:txBody>
          <a:bodyPr/>
          <a:lstStyle/>
          <a:p>
            <a:endParaRPr lang="tr-T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281686163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342D3-ED73-4597-A5F9-15DADAF038D1}" type="datetime1">
              <a:rPr lang="tr-TR" smtClean="0"/>
              <a:pPr/>
              <a:t>24.01.2021</a:t>
            </a:fld>
            <a:endParaRPr lang="tr-TR"/>
          </a:p>
        </p:txBody>
      </p:sp>
      <p:sp>
        <p:nvSpPr>
          <p:cNvPr id="5" name="Footer Placeholder 4"/>
          <p:cNvSpPr>
            <a:spLocks noGrp="1"/>
          </p:cNvSpPr>
          <p:nvPr>
            <p:ph type="ftr" sz="quarter" idx="11"/>
          </p:nvPr>
        </p:nvSpPr>
        <p:spPr/>
        <p:txBody>
          <a:bodyPr/>
          <a:lstStyle/>
          <a:p>
            <a:endParaRPr lang="tr-T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202826C-212F-4612-ABBE-FC45A1562B62}" type="slidenum">
              <a:rPr lang="tr-TR" smtClean="0"/>
              <a:pPr/>
              <a:t>‹#›</a:t>
            </a:fld>
            <a:endParaRPr lang="tr-T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79870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E342D3-ED73-4597-A5F9-15DADAF038D1}" type="datetime1">
              <a:rPr lang="tr-TR" smtClean="0"/>
              <a:pPr/>
              <a:t>24.01.2021</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371219130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E342D3-ED73-4597-A5F9-15DADAF038D1}" type="datetime1">
              <a:rPr lang="tr-TR" smtClean="0"/>
              <a:pPr/>
              <a:t>24.01.2021</a:t>
            </a:fld>
            <a:endParaRPr lang="tr-TR"/>
          </a:p>
        </p:txBody>
      </p:sp>
      <p:sp>
        <p:nvSpPr>
          <p:cNvPr id="6" name="Footer Placeholder 5"/>
          <p:cNvSpPr>
            <a:spLocks noGrp="1"/>
          </p:cNvSpPr>
          <p:nvPr>
            <p:ph type="ftr" sz="quarter" idx="11"/>
          </p:nvPr>
        </p:nvSpPr>
        <p:spPr/>
        <p:txBody>
          <a:bodyPr/>
          <a:lstStyle/>
          <a:p>
            <a:endParaRPr lang="tr-T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202826C-212F-4612-ABBE-FC45A1562B62}" type="slidenum">
              <a:rPr lang="tr-TR" smtClean="0"/>
              <a:pPr/>
              <a:t>‹#›</a:t>
            </a:fld>
            <a:endParaRPr lang="tr-T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301652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E342D3-ED73-4597-A5F9-15DADAF038D1}" type="datetime1">
              <a:rPr lang="tr-TR" smtClean="0"/>
              <a:pPr/>
              <a:t>24.01.2021</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67428281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3F45E-3F23-4471-914D-AD82436B8FA3}" type="datetime1">
              <a:rPr lang="tr-TR" smtClean="0"/>
              <a:pPr/>
              <a:t>24.01.2021</a:t>
            </a:fld>
            <a:endParaRPr lang="tr-TR"/>
          </a:p>
        </p:txBody>
      </p:sp>
      <p:sp>
        <p:nvSpPr>
          <p:cNvPr id="5" name="Footer Placeholder 4"/>
          <p:cNvSpPr>
            <a:spLocks noGrp="1"/>
          </p:cNvSpPr>
          <p:nvPr>
            <p:ph type="ftr" sz="quarter" idx="11"/>
          </p:nvPr>
        </p:nvSpPr>
        <p:spPr/>
        <p:txBody>
          <a:bodyPr/>
          <a:lstStyle/>
          <a:p>
            <a:endParaRPr lang="tr-T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1132111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1F965-205E-45FB-9C6F-2DF8D53E1437}" type="datetime1">
              <a:rPr lang="tr-TR" smtClean="0"/>
              <a:pPr/>
              <a:t>24.01.2021</a:t>
            </a:fld>
            <a:endParaRPr lang="tr-TR"/>
          </a:p>
        </p:txBody>
      </p:sp>
      <p:sp>
        <p:nvSpPr>
          <p:cNvPr id="5" name="Footer Placeholder 4"/>
          <p:cNvSpPr>
            <a:spLocks noGrp="1"/>
          </p:cNvSpPr>
          <p:nvPr>
            <p:ph type="ftr" sz="quarter" idx="11"/>
          </p:nvPr>
        </p:nvSpPr>
        <p:spPr/>
        <p:txBody>
          <a:bodyPr/>
          <a:lstStyle/>
          <a:p>
            <a:endParaRPr lang="tr-T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9661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A8549B-284E-45CA-A027-25C37A2C5D4E}" type="datetime1">
              <a:rPr lang="tr-TR" smtClean="0"/>
              <a:pPr/>
              <a:t>24.01.2021</a:t>
            </a:fld>
            <a:endParaRPr lang="tr-TR"/>
          </a:p>
        </p:txBody>
      </p:sp>
      <p:sp>
        <p:nvSpPr>
          <p:cNvPr id="5" name="Footer Placeholder 4"/>
          <p:cNvSpPr>
            <a:spLocks noGrp="1"/>
          </p:cNvSpPr>
          <p:nvPr>
            <p:ph type="ftr" sz="quarter" idx="11"/>
          </p:nvPr>
        </p:nvSpPr>
        <p:spPr/>
        <p:txBody>
          <a:bodyPr/>
          <a:lstStyle/>
          <a:p>
            <a:endParaRPr lang="tr-T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1251180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24A0BA-3A34-4797-AA46-80C8CFB64837}" type="datetime1">
              <a:rPr lang="tr-TR" smtClean="0"/>
              <a:pPr/>
              <a:t>24.01.2021</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369775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4A4294-3417-4408-853A-8149FC65A441}" type="datetime1">
              <a:rPr lang="tr-TR" smtClean="0"/>
              <a:pPr/>
              <a:t>24.01.2021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275365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EE8CA8-A961-4E08-82C7-869751F81425}" type="datetime1">
              <a:rPr lang="tr-TR" smtClean="0"/>
              <a:pPr/>
              <a:t>24.01.2021</a:t>
            </a:fld>
            <a:endParaRPr lang="tr-TR"/>
          </a:p>
        </p:txBody>
      </p:sp>
      <p:sp>
        <p:nvSpPr>
          <p:cNvPr id="8" name="Footer Placeholder 7"/>
          <p:cNvSpPr>
            <a:spLocks noGrp="1"/>
          </p:cNvSpPr>
          <p:nvPr>
            <p:ph type="ftr" sz="quarter" idx="11"/>
          </p:nvPr>
        </p:nvSpPr>
        <p:spPr/>
        <p:txBody>
          <a:bodyPr/>
          <a:lstStyle/>
          <a:p>
            <a:endParaRPr lang="tr-T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1987385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744130-0819-417A-84D4-FFDD73CE20B8}" type="datetime1">
              <a:rPr lang="tr-TR" smtClean="0"/>
              <a:pPr/>
              <a:t>24.01.2021</a:t>
            </a:fld>
            <a:endParaRPr lang="tr-TR"/>
          </a:p>
        </p:txBody>
      </p:sp>
      <p:sp>
        <p:nvSpPr>
          <p:cNvPr id="4" name="Footer Placeholder 3"/>
          <p:cNvSpPr>
            <a:spLocks noGrp="1"/>
          </p:cNvSpPr>
          <p:nvPr>
            <p:ph type="ftr" sz="quarter" idx="11"/>
          </p:nvPr>
        </p:nvSpPr>
        <p:spPr/>
        <p:txBody>
          <a:bodyPr/>
          <a:lstStyle/>
          <a:p>
            <a:endParaRPr lang="tr-T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3401553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ABFD8-E673-4B19-AFB0-7A1482B87243}" type="datetime1">
              <a:rPr lang="tr-TR" smtClean="0"/>
              <a:pPr/>
              <a:t>24.01.2021</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2108286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6EB75E-0329-4707-92DD-2FD16BD72A34}" type="datetime1">
              <a:rPr lang="tr-TR" smtClean="0"/>
              <a:pPr/>
              <a:t>24.01.2021</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196993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F94297-6643-4344-BF5E-8407223DB37E}" type="datetime1">
              <a:rPr lang="tr-TR" smtClean="0"/>
              <a:pPr/>
              <a:t>24.01.2021</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190621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AE342D3-ED73-4597-A5F9-15DADAF038D1}" type="datetime1">
              <a:rPr lang="tr-TR" smtClean="0"/>
              <a:pPr/>
              <a:t>24.01.2021</a:t>
            </a:fld>
            <a:endParaRPr lang="tr-T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3202826C-212F-4612-ABBE-FC45A1562B62}" type="slidenum">
              <a:rPr lang="tr-TR" smtClean="0"/>
              <a:pPr/>
              <a:t>‹#›</a:t>
            </a:fld>
            <a:endParaRPr lang="tr-TR"/>
          </a:p>
        </p:txBody>
      </p:sp>
    </p:spTree>
    <p:extLst>
      <p:ext uri="{BB962C8B-B14F-4D97-AF65-F5344CB8AC3E}">
        <p14:creationId xmlns:p14="http://schemas.microsoft.com/office/powerpoint/2010/main" val="126725891"/>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140" y="2564904"/>
            <a:ext cx="6553719" cy="1584176"/>
          </a:xfrm>
        </p:spPr>
        <p:txBody>
          <a:bodyPr/>
          <a:lstStyle/>
          <a:p>
            <a:pPr algn="ctr"/>
            <a:r>
              <a:rPr lang="en-US" sz="4800" cap="none" dirty="0">
                <a:latin typeface="+mn-lt"/>
              </a:rPr>
              <a:t>Non-Euclidean Game Engine</a:t>
            </a:r>
            <a:endParaRPr lang="tr-TR" sz="4800" cap="none" dirty="0">
              <a:latin typeface="+mn-lt"/>
            </a:endParaRPr>
          </a:p>
        </p:txBody>
      </p:sp>
      <p:sp>
        <p:nvSpPr>
          <p:cNvPr id="3" name="Subtitle 2"/>
          <p:cNvSpPr>
            <a:spLocks noGrp="1"/>
          </p:cNvSpPr>
          <p:nvPr>
            <p:ph type="subTitle" idx="1"/>
          </p:nvPr>
        </p:nvSpPr>
        <p:spPr>
          <a:xfrm>
            <a:off x="1726200" y="4293096"/>
            <a:ext cx="6400800" cy="2228056"/>
          </a:xfrm>
        </p:spPr>
        <p:txBody>
          <a:bodyPr>
            <a:normAutofit fontScale="92500" lnSpcReduction="10000"/>
          </a:bodyPr>
          <a:lstStyle/>
          <a:p>
            <a:r>
              <a:rPr lang="tr-TR" dirty="0"/>
              <a:t>Project Members</a:t>
            </a:r>
            <a:endParaRPr lang="en-US" dirty="0"/>
          </a:p>
          <a:p>
            <a:r>
              <a:rPr lang="en-US" dirty="0"/>
              <a:t>	Ozan Bayraktar</a:t>
            </a:r>
          </a:p>
          <a:p>
            <a:r>
              <a:rPr lang="en-US" dirty="0"/>
              <a:t>	Ömer Buğra İnce</a:t>
            </a:r>
          </a:p>
          <a:p>
            <a:r>
              <a:rPr lang="en-US" dirty="0"/>
              <a:t>	Barış Mert</a:t>
            </a:r>
          </a:p>
          <a:p>
            <a:r>
              <a:rPr lang="tr-TR" dirty="0"/>
              <a:t>Advisor</a:t>
            </a:r>
            <a:endParaRPr lang="en-US" dirty="0"/>
          </a:p>
          <a:p>
            <a:r>
              <a:rPr lang="en-US" dirty="0"/>
              <a:t>	Faris Serdar Taşel</a:t>
            </a:r>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solidFill>
                  <a:schemeClr val="bg1"/>
                </a:solidFill>
              </a:rPr>
              <a:pPr/>
              <a:t>1</a:t>
            </a:fld>
            <a:endParaRPr lang="tr-TR" dirty="0">
              <a:solidFill>
                <a:schemeClr val="bg1"/>
              </a:solidFill>
            </a:endParaRPr>
          </a:p>
        </p:txBody>
      </p:sp>
    </p:spTree>
    <p:extLst>
      <p:ext uri="{BB962C8B-B14F-4D97-AF65-F5344CB8AC3E}">
        <p14:creationId xmlns:p14="http://schemas.microsoft.com/office/powerpoint/2010/main" val="2170306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References</a:t>
            </a:r>
          </a:p>
        </p:txBody>
      </p:sp>
      <p:sp>
        <p:nvSpPr>
          <p:cNvPr id="3" name="Content Placeholder 2"/>
          <p:cNvSpPr>
            <a:spLocks noGrp="1"/>
          </p:cNvSpPr>
          <p:nvPr>
            <p:ph idx="1"/>
          </p:nvPr>
        </p:nvSpPr>
        <p:spPr>
          <a:xfrm>
            <a:off x="1096205" y="1905000"/>
            <a:ext cx="7438195" cy="4476328"/>
          </a:xfrm>
        </p:spPr>
        <p:txBody>
          <a:bodyPr>
            <a:normAutofit fontScale="40000" lnSpcReduction="20000"/>
          </a:bodyPr>
          <a:lstStyle/>
          <a:p>
            <a:r>
              <a:rPr lang="tr-TR" dirty="0"/>
              <a:t>1] Studytonight.com. What Is A Game Engine? | Studytonight. [online] Available at: https://www.studytonight.com/3d-game-engineering-with-unity/game-engine [Accessed 6 November 2020].</a:t>
            </a:r>
          </a:p>
          <a:p>
            <a:r>
              <a:rPr lang="tr-TR" dirty="0"/>
              <a:t>[2] Guimarães, F. and Mello, V., 2015. Geometry Independent Game Encapsulation For Non-Euclidean Geometries. [ebook] Available at: https://www.visgraf.impa.br/Data/RefBib/PS_PDF/sib2015filipe/wip-filipe.pdf [Accessed 6 November 2020].</a:t>
            </a:r>
          </a:p>
          <a:p>
            <a:r>
              <a:rPr lang="tr-TR" dirty="0"/>
              <a:t>[3] Encyclopedia Britannica. Euclidean Geometry. [online] Available at: https://www.britannica.com/science/Euclidean-geometry [Accessed 6 November 2020].</a:t>
            </a:r>
          </a:p>
          <a:p>
            <a:r>
              <a:rPr lang="tr-TR" dirty="0"/>
              <a:t>[4] Encyclopedia Britannica. Non-Euclidean Geometry. [online] Available at: https://www.britannica.com/science/non-Euclidean-geometry [Accessed 6 November 2020].</a:t>
            </a:r>
          </a:p>
          <a:p>
            <a:r>
              <a:rPr lang="tr-TR" dirty="0"/>
              <a:t>[5] Steam. Hyperbolica. [online] Available at: https://store.steampowered.com/app/1256230/Hyperbolica/ [Accessed 6 November 2020].</a:t>
            </a:r>
          </a:p>
          <a:p>
            <a:r>
              <a:rPr lang="tr-TR" dirty="0"/>
              <a:t>[6] Youtube. Codeparade. [online] Available at: https://www.youtube.com/channel/UCrv269YwJzuZL3dH5PCgxUw [Accessed 6 November 2020].</a:t>
            </a:r>
          </a:p>
          <a:p>
            <a:r>
              <a:rPr lang="tr-TR" dirty="0"/>
              <a:t>[7] Youtube. 2020. Rendering Hyperbolic Spaces - Hyperbolica Devlog #3. [online] Available at: https://www.youtube.com/watch?v=pXWRYpdYc7Q [Accessed 6 November 2020].</a:t>
            </a:r>
          </a:p>
          <a:p>
            <a:r>
              <a:rPr lang="tr-TR" dirty="0"/>
              <a:t>[8] Youtube. 2020. Non-Euclidean Geometry Explained - Hyperbolica Devlog #1. [online] Available at: https://www.youtube.com/watch?v=zQo_S3yNa2w [Accessed 6 November 2020].</a:t>
            </a:r>
          </a:p>
          <a:p>
            <a:r>
              <a:rPr lang="tr-TR" dirty="0"/>
              <a:t>[9] Youtube. 2018. Non-Euclidean Worlds Engine. [online] Available at: https://www.youtube.com/watch?v=kEB11PQ9Eo8 [Accessed 6 November 2020].</a:t>
            </a:r>
          </a:p>
          <a:p>
            <a:r>
              <a:rPr lang="tr-TR" dirty="0"/>
              <a:t>[10] Steam. Antichamber. [online] Available at: https://store.steampowered.com/app/219890/Antichamber/ [Accessed 6 November 2020].</a:t>
            </a:r>
          </a:p>
          <a:p>
            <a:r>
              <a:rPr lang="tr-TR" dirty="0"/>
              <a:t>[11] Wikipedia. Stencil Buffer. [online] Available at: https://en.wikipedia.org/wiki/Stencil_buffer#:~:text=A%20stencil%20buffer%20is%20an,RAM%20of%20the%20graphics%20hardware [Accessed 6 November 2020].</a:t>
            </a:r>
          </a:p>
          <a:p>
            <a:r>
              <a:rPr lang="tr-TR" dirty="0"/>
              <a:t>[12] Youtube. 2020. How do non-euclidean games work? | Bitwise. [online] Available at: https://youtu.be/lFEIUcXCEvI?t=540 [Accessed 6 November 2020].</a:t>
            </a:r>
          </a:p>
          <a:p>
            <a:r>
              <a:rPr lang="tr-TR" dirty="0"/>
              <a:t>[13] Steam. Superliminal. [online] Available at: https://store.steampowered.com/app/1049410/Superliminal/ [Accessed 6 November 2020].</a:t>
            </a:r>
          </a:p>
          <a:p>
            <a:r>
              <a:rPr lang="tr-TR" dirty="0"/>
              <a:t>[14] Unity. Unity Platform | Unity. [online] Available at: https://unity.com/products/unity-platform [Accessed 6 November 2020].</a:t>
            </a:r>
          </a:p>
          <a:p>
            <a:r>
              <a:rPr lang="tr-TR" dirty="0"/>
              <a:t>[15] OpenGL. 2020. Opengl Overview. [online] Available at: https://www.opengl.org/about/ [Accessed 6 November 2020].</a:t>
            </a:r>
          </a:p>
        </p:txBody>
      </p:sp>
      <p:sp>
        <p:nvSpPr>
          <p:cNvPr id="4" name="Slide Number Placeholder 3"/>
          <p:cNvSpPr>
            <a:spLocks noGrp="1"/>
          </p:cNvSpPr>
          <p:nvPr>
            <p:ph type="sldNum" sz="quarter" idx="12"/>
          </p:nvPr>
        </p:nvSpPr>
        <p:spPr/>
        <p:txBody>
          <a:bodyPr/>
          <a:lstStyle/>
          <a:p>
            <a:fld id="{3202826C-212F-4612-ABBE-FC45A1562B62}" type="slidenum">
              <a:rPr lang="tr-TR" smtClean="0">
                <a:solidFill>
                  <a:schemeClr val="bg1"/>
                </a:solidFill>
              </a:rPr>
              <a:pPr/>
              <a:t>10</a:t>
            </a:fld>
            <a:endParaRPr lang="tr-TR">
              <a:solidFill>
                <a:schemeClr val="bg1"/>
              </a:solidFill>
            </a:endParaRPr>
          </a:p>
        </p:txBody>
      </p:sp>
    </p:spTree>
    <p:extLst>
      <p:ext uri="{BB962C8B-B14F-4D97-AF65-F5344CB8AC3E}">
        <p14:creationId xmlns:p14="http://schemas.microsoft.com/office/powerpoint/2010/main" val="136591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ABDBF-F8FD-4031-AC23-C957C9A9FFB4}"/>
              </a:ext>
            </a:extLst>
          </p:cNvPr>
          <p:cNvSpPr>
            <a:spLocks noGrp="1"/>
          </p:cNvSpPr>
          <p:nvPr>
            <p:ph type="title"/>
          </p:nvPr>
        </p:nvSpPr>
        <p:spPr>
          <a:xfrm>
            <a:off x="2994802" y="620688"/>
            <a:ext cx="3672408" cy="1280890"/>
          </a:xfrm>
        </p:spPr>
        <p:txBody>
          <a:bodyPr/>
          <a:lstStyle/>
          <a:p>
            <a:r>
              <a:rPr lang="en-US" dirty="0"/>
              <a:t>Any Questions?</a:t>
            </a:r>
          </a:p>
        </p:txBody>
      </p:sp>
      <p:sp>
        <p:nvSpPr>
          <p:cNvPr id="4" name="Slide Number Placeholder 3">
            <a:extLst>
              <a:ext uri="{FF2B5EF4-FFF2-40B4-BE49-F238E27FC236}">
                <a16:creationId xmlns:a16="http://schemas.microsoft.com/office/drawing/2014/main" id="{662201ED-BFEE-4BC1-A33F-B5E296AF2015}"/>
              </a:ext>
            </a:extLst>
          </p:cNvPr>
          <p:cNvSpPr>
            <a:spLocks noGrp="1"/>
          </p:cNvSpPr>
          <p:nvPr>
            <p:ph type="sldNum" sz="quarter" idx="12"/>
          </p:nvPr>
        </p:nvSpPr>
        <p:spPr/>
        <p:txBody>
          <a:bodyPr/>
          <a:lstStyle/>
          <a:p>
            <a:fld id="{3202826C-212F-4612-ABBE-FC45A1562B62}" type="slidenum">
              <a:rPr lang="tr-TR" smtClean="0"/>
              <a:pPr/>
              <a:t>11</a:t>
            </a:fld>
            <a:endParaRPr lang="tr-TR"/>
          </a:p>
        </p:txBody>
      </p:sp>
      <p:pic>
        <p:nvPicPr>
          <p:cNvPr id="1026" name="Picture 2" descr="Thank you for listening' card | Thank you for listening, Thank you  wallpaper, Wallpaper powerpoint">
            <a:extLst>
              <a:ext uri="{FF2B5EF4-FFF2-40B4-BE49-F238E27FC236}">
                <a16:creationId xmlns:a16="http://schemas.microsoft.com/office/drawing/2014/main" id="{7804DF4C-6724-4659-B5C6-4B1E17713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933" y="1428228"/>
            <a:ext cx="6644146" cy="498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13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Contents</a:t>
            </a:r>
          </a:p>
        </p:txBody>
      </p:sp>
      <p:sp>
        <p:nvSpPr>
          <p:cNvPr id="3" name="Content Placeholder 2"/>
          <p:cNvSpPr>
            <a:spLocks noGrp="1"/>
          </p:cNvSpPr>
          <p:nvPr>
            <p:ph idx="1"/>
          </p:nvPr>
        </p:nvSpPr>
        <p:spPr>
          <a:xfrm>
            <a:off x="1098626" y="1905000"/>
            <a:ext cx="7289798" cy="4188296"/>
          </a:xfrm>
        </p:spPr>
        <p:txBody>
          <a:bodyPr>
            <a:normAutofit/>
          </a:bodyPr>
          <a:lstStyle/>
          <a:p>
            <a:pPr marL="457200" indent="-457200">
              <a:lnSpc>
                <a:spcPct val="150000"/>
              </a:lnSpc>
              <a:buFont typeface="+mj-lt"/>
              <a:buAutoNum type="arabicPeriod"/>
            </a:pPr>
            <a:r>
              <a:rPr lang="tr-TR" dirty="0"/>
              <a:t>Problem</a:t>
            </a:r>
            <a:endParaRPr lang="en-US" dirty="0"/>
          </a:p>
          <a:p>
            <a:pPr marL="457200" indent="-457200">
              <a:lnSpc>
                <a:spcPct val="150000"/>
              </a:lnSpc>
              <a:buFont typeface="+mj-lt"/>
              <a:buAutoNum type="arabicPeriod"/>
            </a:pPr>
            <a:r>
              <a:rPr lang="en-US" dirty="0"/>
              <a:t>Goal</a:t>
            </a:r>
            <a:endParaRPr lang="tr-TR" dirty="0"/>
          </a:p>
          <a:p>
            <a:pPr marL="457200" indent="-457200">
              <a:lnSpc>
                <a:spcPct val="150000"/>
              </a:lnSpc>
              <a:buFont typeface="+mj-lt"/>
              <a:buAutoNum type="arabicPeriod"/>
            </a:pPr>
            <a:r>
              <a:rPr lang="tr-TR" dirty="0"/>
              <a:t>Analysis</a:t>
            </a:r>
          </a:p>
          <a:p>
            <a:pPr marL="457200" indent="-457200">
              <a:lnSpc>
                <a:spcPct val="150000"/>
              </a:lnSpc>
              <a:buFont typeface="+mj-lt"/>
              <a:buAutoNum type="arabicPeriod"/>
            </a:pPr>
            <a:r>
              <a:rPr lang="tr-TR" dirty="0"/>
              <a:t>Solution</a:t>
            </a:r>
            <a:endParaRPr lang="en-US" dirty="0"/>
          </a:p>
          <a:p>
            <a:pPr marL="457200" indent="-457200">
              <a:lnSpc>
                <a:spcPct val="150000"/>
              </a:lnSpc>
              <a:buFont typeface="+mj-lt"/>
              <a:buAutoNum type="arabicPeriod"/>
            </a:pPr>
            <a:r>
              <a:rPr lang="en-US" dirty="0"/>
              <a:t>Materials and Methods</a:t>
            </a:r>
            <a:endParaRPr lang="tr-TR" dirty="0"/>
          </a:p>
          <a:p>
            <a:pPr marL="457200" indent="-457200">
              <a:lnSpc>
                <a:spcPct val="150000"/>
              </a:lnSpc>
              <a:buFont typeface="+mj-lt"/>
              <a:buAutoNum type="arabicPeriod"/>
            </a:pPr>
            <a:r>
              <a:rPr lang="tr-TR" dirty="0"/>
              <a:t>References</a:t>
            </a:r>
          </a:p>
          <a:p>
            <a:pPr marL="0" indent="0">
              <a:buNone/>
            </a:pPr>
            <a:endParaRPr lang="tr-TR" dirty="0"/>
          </a:p>
          <a:p>
            <a:pPr marL="457200" indent="-457200">
              <a:buFont typeface="+mj-lt"/>
              <a:buAutoNum type="arabicPeriod"/>
            </a:pPr>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solidFill>
                  <a:schemeClr val="bg1"/>
                </a:solidFill>
              </a:rPr>
              <a:pPr/>
              <a:t>2</a:t>
            </a:fld>
            <a:endParaRPr lang="tr-TR">
              <a:solidFill>
                <a:schemeClr val="bg1"/>
              </a:solidFill>
            </a:endParaRPr>
          </a:p>
        </p:txBody>
      </p:sp>
    </p:spTree>
    <p:extLst>
      <p:ext uri="{BB962C8B-B14F-4D97-AF65-F5344CB8AC3E}">
        <p14:creationId xmlns:p14="http://schemas.microsoft.com/office/powerpoint/2010/main" val="324764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5204-EE78-4CB4-9D50-2E08BF6878A8}"/>
              </a:ext>
            </a:extLst>
          </p:cNvPr>
          <p:cNvSpPr>
            <a:spLocks noGrp="1"/>
          </p:cNvSpPr>
          <p:nvPr>
            <p:ph type="title"/>
          </p:nvPr>
        </p:nvSpPr>
        <p:spPr/>
        <p:txBody>
          <a:bodyPr/>
          <a:lstStyle/>
          <a:p>
            <a:r>
              <a:rPr lang="en-US" dirty="0"/>
              <a:t>Non-Euclidean Games</a:t>
            </a:r>
          </a:p>
        </p:txBody>
      </p:sp>
      <p:sp>
        <p:nvSpPr>
          <p:cNvPr id="3" name="Content Placeholder 2">
            <a:extLst>
              <a:ext uri="{FF2B5EF4-FFF2-40B4-BE49-F238E27FC236}">
                <a16:creationId xmlns:a16="http://schemas.microsoft.com/office/drawing/2014/main" id="{DEED591C-91C7-48A0-B3D3-2568A73CB1AF}"/>
              </a:ext>
            </a:extLst>
          </p:cNvPr>
          <p:cNvSpPr>
            <a:spLocks noGrp="1"/>
          </p:cNvSpPr>
          <p:nvPr>
            <p:ph idx="1"/>
          </p:nvPr>
        </p:nvSpPr>
        <p:spPr>
          <a:xfrm>
            <a:off x="1096207" y="1905000"/>
            <a:ext cx="7438193" cy="1668016"/>
          </a:xfrm>
        </p:spPr>
        <p:txBody>
          <a:bodyPr/>
          <a:lstStyle/>
          <a:p>
            <a:r>
              <a:rPr lang="en-US" dirty="0"/>
              <a:t>Non-Euclidean games are games that try to trick players’ perspectives to make them believe they are in a non-Euclidean environment. These games started to gain popularity in the last years and more game developers started developing new games in this area.</a:t>
            </a:r>
          </a:p>
          <a:p>
            <a:pPr marL="0" indent="0">
              <a:buNone/>
            </a:pPr>
            <a:endParaRPr lang="en-US" dirty="0"/>
          </a:p>
        </p:txBody>
      </p:sp>
      <p:sp>
        <p:nvSpPr>
          <p:cNvPr id="4" name="Slide Number Placeholder 3">
            <a:extLst>
              <a:ext uri="{FF2B5EF4-FFF2-40B4-BE49-F238E27FC236}">
                <a16:creationId xmlns:a16="http://schemas.microsoft.com/office/drawing/2014/main" id="{07C88B99-12FF-4F18-89EC-7B0583812FCA}"/>
              </a:ext>
            </a:extLst>
          </p:cNvPr>
          <p:cNvSpPr>
            <a:spLocks noGrp="1"/>
          </p:cNvSpPr>
          <p:nvPr>
            <p:ph type="sldNum" sz="quarter" idx="12"/>
          </p:nvPr>
        </p:nvSpPr>
        <p:spPr/>
        <p:txBody>
          <a:bodyPr/>
          <a:lstStyle/>
          <a:p>
            <a:fld id="{3202826C-212F-4612-ABBE-FC45A1562B62}" type="slidenum">
              <a:rPr lang="tr-TR" smtClean="0"/>
              <a:pPr/>
              <a:t>3</a:t>
            </a:fld>
            <a:endParaRPr lang="tr-TR"/>
          </a:p>
        </p:txBody>
      </p:sp>
      <p:pic>
        <p:nvPicPr>
          <p:cNvPr id="6" name="Picture 5">
            <a:extLst>
              <a:ext uri="{FF2B5EF4-FFF2-40B4-BE49-F238E27FC236}">
                <a16:creationId xmlns:a16="http://schemas.microsoft.com/office/drawing/2014/main" id="{5E8E67B1-E9C5-4073-B1C8-305D48827C9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199" r="22917"/>
          <a:stretch/>
        </p:blipFill>
        <p:spPr>
          <a:xfrm>
            <a:off x="1619672" y="3717032"/>
            <a:ext cx="2160240" cy="2313507"/>
          </a:xfrm>
          <a:prstGeom prst="rect">
            <a:avLst/>
          </a:prstGeom>
        </p:spPr>
      </p:pic>
      <p:sp>
        <p:nvSpPr>
          <p:cNvPr id="8" name="TextBox 7">
            <a:extLst>
              <a:ext uri="{FF2B5EF4-FFF2-40B4-BE49-F238E27FC236}">
                <a16:creationId xmlns:a16="http://schemas.microsoft.com/office/drawing/2014/main" id="{CB19285B-DEC6-4BF6-B7BC-9B1612CC3455}"/>
              </a:ext>
            </a:extLst>
          </p:cNvPr>
          <p:cNvSpPr txBox="1"/>
          <p:nvPr/>
        </p:nvSpPr>
        <p:spPr>
          <a:xfrm>
            <a:off x="3923928" y="4458286"/>
            <a:ext cx="3744416" cy="830997"/>
          </a:xfrm>
          <a:prstGeom prst="rect">
            <a:avLst/>
          </a:prstGeom>
          <a:noFill/>
        </p:spPr>
        <p:txBody>
          <a:bodyPr wrap="square" rtlCol="0">
            <a:spAutoFit/>
          </a:bodyPr>
          <a:lstStyle/>
          <a:p>
            <a:r>
              <a:rPr lang="en-US" sz="1600" dirty="0"/>
              <a:t>This is from a game called </a:t>
            </a:r>
            <a:r>
              <a:rPr lang="en-US" sz="1600" dirty="0" err="1"/>
              <a:t>Hyperbolica</a:t>
            </a:r>
            <a:r>
              <a:rPr lang="en-US" sz="1600" dirty="0"/>
              <a:t>, where each corner has 5 squares connected to it.</a:t>
            </a:r>
          </a:p>
        </p:txBody>
      </p:sp>
    </p:spTree>
    <p:extLst>
      <p:ext uri="{BB962C8B-B14F-4D97-AF65-F5344CB8AC3E}">
        <p14:creationId xmlns:p14="http://schemas.microsoft.com/office/powerpoint/2010/main" val="691257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Problem</a:t>
            </a:r>
          </a:p>
        </p:txBody>
      </p:sp>
      <p:sp>
        <p:nvSpPr>
          <p:cNvPr id="3" name="Content Placeholder 2"/>
          <p:cNvSpPr>
            <a:spLocks noGrp="1"/>
          </p:cNvSpPr>
          <p:nvPr>
            <p:ph idx="1"/>
          </p:nvPr>
        </p:nvSpPr>
        <p:spPr>
          <a:xfrm>
            <a:off x="1096207" y="1905000"/>
            <a:ext cx="7438194" cy="4006222"/>
          </a:xfrm>
        </p:spPr>
        <p:txBody>
          <a:bodyPr/>
          <a:lstStyle/>
          <a:p>
            <a:r>
              <a:rPr lang="en-US" altLang="en-US" dirty="0">
                <a:ea typeface="ＭＳ Ｐゴシック" panose="020B0600070205080204" pitchFamily="34" charset="-128"/>
              </a:rPr>
              <a:t>Even if non-Euclidean games are gaining popularity, t</a:t>
            </a:r>
            <a:r>
              <a:rPr lang="en-US" altLang="en-US" sz="1800" dirty="0">
                <a:ea typeface="ＭＳ Ｐゴシック" panose="020B0600070205080204" pitchFamily="34" charset="-128"/>
              </a:rPr>
              <a:t>here are no public projects with a purpose to help game developers develop non-Euclidean games.</a:t>
            </a:r>
          </a:p>
          <a:p>
            <a:r>
              <a:rPr lang="en-US" altLang="en-US" sz="1800" dirty="0">
                <a:ea typeface="ＭＳ Ｐゴシック" panose="020B0600070205080204" pitchFamily="34" charset="-128"/>
              </a:rPr>
              <a:t>But there are many game developers that try to develop new non-Euclidean games using same features as their predecessors.</a:t>
            </a:r>
            <a:endParaRPr lang="en-US" b="1" dirty="0"/>
          </a:p>
        </p:txBody>
      </p:sp>
      <p:sp>
        <p:nvSpPr>
          <p:cNvPr id="4" name="Slide Number Placeholder 3"/>
          <p:cNvSpPr>
            <a:spLocks noGrp="1"/>
          </p:cNvSpPr>
          <p:nvPr>
            <p:ph type="sldNum" sz="quarter" idx="12"/>
          </p:nvPr>
        </p:nvSpPr>
        <p:spPr/>
        <p:txBody>
          <a:bodyPr/>
          <a:lstStyle/>
          <a:p>
            <a:fld id="{3202826C-212F-4612-ABBE-FC45A1562B62}" type="slidenum">
              <a:rPr lang="tr-TR" smtClean="0">
                <a:solidFill>
                  <a:schemeClr val="bg1"/>
                </a:solidFill>
              </a:rPr>
              <a:pPr/>
              <a:t>4</a:t>
            </a:fld>
            <a:endParaRPr lang="tr-TR">
              <a:solidFill>
                <a:schemeClr val="bg1"/>
              </a:solidFill>
            </a:endParaRPr>
          </a:p>
        </p:txBody>
      </p:sp>
    </p:spTree>
    <p:extLst>
      <p:ext uri="{BB962C8B-B14F-4D97-AF65-F5344CB8AC3E}">
        <p14:creationId xmlns:p14="http://schemas.microsoft.com/office/powerpoint/2010/main" val="2455710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EFE1-398D-428E-949A-825BEBF768DB}"/>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FFFCC4B1-32F7-4015-88BD-95E6B1F7B51D}"/>
              </a:ext>
            </a:extLst>
          </p:cNvPr>
          <p:cNvSpPr>
            <a:spLocks noGrp="1"/>
          </p:cNvSpPr>
          <p:nvPr>
            <p:ph idx="1"/>
          </p:nvPr>
        </p:nvSpPr>
        <p:spPr>
          <a:xfrm>
            <a:off x="1096207" y="1905000"/>
            <a:ext cx="7438194" cy="4006222"/>
          </a:xfrm>
        </p:spPr>
        <p:txBody>
          <a:bodyPr/>
          <a:lstStyle/>
          <a:p>
            <a:r>
              <a:rPr lang="en-US" dirty="0"/>
              <a:t>Because of the reasons we listed in our last slide, our goal is to create an addon for the popular game engine Unity, to provide a means to implement some common features of the non-Euclidean games to game developers.</a:t>
            </a:r>
          </a:p>
        </p:txBody>
      </p:sp>
      <p:sp>
        <p:nvSpPr>
          <p:cNvPr id="4" name="Slide Number Placeholder 3">
            <a:extLst>
              <a:ext uri="{FF2B5EF4-FFF2-40B4-BE49-F238E27FC236}">
                <a16:creationId xmlns:a16="http://schemas.microsoft.com/office/drawing/2014/main" id="{AD4A5FC4-BB2F-46E9-89F5-8F554A9A9765}"/>
              </a:ext>
            </a:extLst>
          </p:cNvPr>
          <p:cNvSpPr>
            <a:spLocks noGrp="1"/>
          </p:cNvSpPr>
          <p:nvPr>
            <p:ph type="sldNum" sz="quarter" idx="12"/>
          </p:nvPr>
        </p:nvSpPr>
        <p:spPr/>
        <p:txBody>
          <a:bodyPr/>
          <a:lstStyle/>
          <a:p>
            <a:fld id="{3202826C-212F-4612-ABBE-FC45A1562B62}" type="slidenum">
              <a:rPr lang="tr-TR" smtClean="0"/>
              <a:pPr/>
              <a:t>5</a:t>
            </a:fld>
            <a:endParaRPr lang="tr-TR"/>
          </a:p>
        </p:txBody>
      </p:sp>
    </p:spTree>
    <p:extLst>
      <p:ext uri="{BB962C8B-B14F-4D97-AF65-F5344CB8AC3E}">
        <p14:creationId xmlns:p14="http://schemas.microsoft.com/office/powerpoint/2010/main" val="3150882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Analysis</a:t>
            </a:r>
          </a:p>
        </p:txBody>
      </p:sp>
      <p:sp>
        <p:nvSpPr>
          <p:cNvPr id="3" name="Content Placeholder 2"/>
          <p:cNvSpPr>
            <a:spLocks noGrp="1"/>
          </p:cNvSpPr>
          <p:nvPr>
            <p:ph idx="1"/>
          </p:nvPr>
        </p:nvSpPr>
        <p:spPr>
          <a:xfrm>
            <a:off x="1096207" y="1905000"/>
            <a:ext cx="7438194" cy="4006222"/>
          </a:xfrm>
        </p:spPr>
        <p:txBody>
          <a:bodyPr/>
          <a:lstStyle/>
          <a:p>
            <a:r>
              <a:rPr lang="en-US" dirty="0"/>
              <a:t>After researching existing games in this area, we stumbled upon two main features. Portals and areas that twist the camera of the game so that walls and objects look differently that they actually are to the players.</a:t>
            </a:r>
          </a:p>
          <a:p>
            <a:r>
              <a:rPr lang="en-US" dirty="0"/>
              <a:t>Portals provide utility to change the place of the player without them knowing it thus creating many opportunities to delude players’ perspective.</a:t>
            </a:r>
            <a:endParaRPr lang="tr-TR" dirty="0"/>
          </a:p>
          <a:p>
            <a:r>
              <a:rPr lang="en-US" dirty="0"/>
              <a:t>And areas that twist the perspective of the player actually imitates a non-Euclidean perspective, so that players’ actually thing they are in a non-Euclidean space.</a:t>
            </a:r>
          </a:p>
        </p:txBody>
      </p:sp>
      <p:sp>
        <p:nvSpPr>
          <p:cNvPr id="4" name="Slide Number Placeholder 3"/>
          <p:cNvSpPr>
            <a:spLocks noGrp="1"/>
          </p:cNvSpPr>
          <p:nvPr>
            <p:ph type="sldNum" sz="quarter" idx="12"/>
          </p:nvPr>
        </p:nvSpPr>
        <p:spPr/>
        <p:txBody>
          <a:bodyPr/>
          <a:lstStyle/>
          <a:p>
            <a:fld id="{3202826C-212F-4612-ABBE-FC45A1562B62}" type="slidenum">
              <a:rPr lang="tr-TR" smtClean="0">
                <a:solidFill>
                  <a:schemeClr val="bg1"/>
                </a:solidFill>
              </a:rPr>
              <a:pPr/>
              <a:t>6</a:t>
            </a:fld>
            <a:endParaRPr lang="tr-TR">
              <a:solidFill>
                <a:schemeClr val="bg1"/>
              </a:solidFill>
            </a:endParaRPr>
          </a:p>
        </p:txBody>
      </p:sp>
    </p:spTree>
    <p:extLst>
      <p:ext uri="{BB962C8B-B14F-4D97-AF65-F5344CB8AC3E}">
        <p14:creationId xmlns:p14="http://schemas.microsoft.com/office/powerpoint/2010/main" val="115147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sz="4000" dirty="0"/>
              <a:t>Solution</a:t>
            </a:r>
            <a:br>
              <a:rPr lang="tr-TR" dirty="0"/>
            </a:br>
            <a:br>
              <a:rPr lang="tr-TR" dirty="0"/>
            </a:br>
            <a:endParaRPr lang="tr-TR" dirty="0"/>
          </a:p>
        </p:txBody>
      </p:sp>
      <p:sp>
        <p:nvSpPr>
          <p:cNvPr id="3" name="Content Placeholder 2"/>
          <p:cNvSpPr>
            <a:spLocks noGrp="1"/>
          </p:cNvSpPr>
          <p:nvPr>
            <p:ph idx="1"/>
          </p:nvPr>
        </p:nvSpPr>
        <p:spPr>
          <a:xfrm>
            <a:off x="1096207" y="1905000"/>
            <a:ext cx="7438194" cy="4006222"/>
          </a:xfrm>
        </p:spPr>
        <p:txBody>
          <a:bodyPr/>
          <a:lstStyle/>
          <a:p>
            <a:r>
              <a:rPr lang="en-US" dirty="0"/>
              <a:t>Our solution was to provide these 2 features in an easy to use way. We will achieve this by using Unity’s interface and object customization features and providing pre-made prefabs and scripts that will be spawned from the add-on interface</a:t>
            </a:r>
          </a:p>
          <a:p>
            <a:r>
              <a:rPr lang="en-US" dirty="0"/>
              <a:t>Unity uses C# as its scripting language. So we will be using it to develop our add-on.</a:t>
            </a:r>
          </a:p>
          <a:p>
            <a:pPr marL="0" indent="0">
              <a:buNone/>
            </a:pPr>
            <a:endParaRPr lang="en-US" dirty="0"/>
          </a:p>
        </p:txBody>
      </p:sp>
      <p:sp>
        <p:nvSpPr>
          <p:cNvPr id="4" name="Slide Number Placeholder 3"/>
          <p:cNvSpPr>
            <a:spLocks noGrp="1"/>
          </p:cNvSpPr>
          <p:nvPr>
            <p:ph type="sldNum" sz="quarter" idx="12"/>
          </p:nvPr>
        </p:nvSpPr>
        <p:spPr/>
        <p:txBody>
          <a:bodyPr/>
          <a:lstStyle/>
          <a:p>
            <a:fld id="{3202826C-212F-4612-ABBE-FC45A1562B62}" type="slidenum">
              <a:rPr lang="tr-TR" smtClean="0">
                <a:solidFill>
                  <a:schemeClr val="bg1"/>
                </a:solidFill>
              </a:rPr>
              <a:pPr/>
              <a:t>7</a:t>
            </a:fld>
            <a:endParaRPr lang="tr-TR">
              <a:solidFill>
                <a:schemeClr val="bg1"/>
              </a:solidFill>
            </a:endParaRPr>
          </a:p>
        </p:txBody>
      </p:sp>
    </p:spTree>
    <p:extLst>
      <p:ext uri="{BB962C8B-B14F-4D97-AF65-F5344CB8AC3E}">
        <p14:creationId xmlns:p14="http://schemas.microsoft.com/office/powerpoint/2010/main" val="1146116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D9928-19C1-4702-BA52-40FEB080FC71}"/>
              </a:ext>
            </a:extLst>
          </p:cNvPr>
          <p:cNvSpPr>
            <a:spLocks noGrp="1"/>
          </p:cNvSpPr>
          <p:nvPr>
            <p:ph type="title"/>
          </p:nvPr>
        </p:nvSpPr>
        <p:spPr/>
        <p:txBody>
          <a:bodyPr/>
          <a:lstStyle/>
          <a:p>
            <a:r>
              <a:rPr lang="en-US" dirty="0"/>
              <a:t>Class Diagram</a:t>
            </a:r>
          </a:p>
        </p:txBody>
      </p:sp>
      <p:pic>
        <p:nvPicPr>
          <p:cNvPr id="6" name="Content Placeholder 5">
            <a:extLst>
              <a:ext uri="{FF2B5EF4-FFF2-40B4-BE49-F238E27FC236}">
                <a16:creationId xmlns:a16="http://schemas.microsoft.com/office/drawing/2014/main" id="{CC105736-D780-4AD5-92ED-625A4B07E40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9692" y="1264555"/>
            <a:ext cx="5544616" cy="5287054"/>
          </a:xfrm>
        </p:spPr>
      </p:pic>
      <p:sp>
        <p:nvSpPr>
          <p:cNvPr id="4" name="Slide Number Placeholder 3">
            <a:extLst>
              <a:ext uri="{FF2B5EF4-FFF2-40B4-BE49-F238E27FC236}">
                <a16:creationId xmlns:a16="http://schemas.microsoft.com/office/drawing/2014/main" id="{C6327DE7-9CB9-43EA-9169-76462C958DDC}"/>
              </a:ext>
            </a:extLst>
          </p:cNvPr>
          <p:cNvSpPr>
            <a:spLocks noGrp="1"/>
          </p:cNvSpPr>
          <p:nvPr>
            <p:ph type="sldNum" sz="quarter" idx="12"/>
          </p:nvPr>
        </p:nvSpPr>
        <p:spPr/>
        <p:txBody>
          <a:bodyPr/>
          <a:lstStyle/>
          <a:p>
            <a:fld id="{3202826C-212F-4612-ABBE-FC45A1562B62}" type="slidenum">
              <a:rPr lang="tr-TR" smtClean="0"/>
              <a:pPr/>
              <a:t>8</a:t>
            </a:fld>
            <a:endParaRPr lang="tr-TR"/>
          </a:p>
        </p:txBody>
      </p:sp>
    </p:spTree>
    <p:extLst>
      <p:ext uri="{BB962C8B-B14F-4D97-AF65-F5344CB8AC3E}">
        <p14:creationId xmlns:p14="http://schemas.microsoft.com/office/powerpoint/2010/main" val="511586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9259-1F53-468B-A48F-786BE7AE303F}"/>
              </a:ext>
            </a:extLst>
          </p:cNvPr>
          <p:cNvSpPr>
            <a:spLocks noGrp="1"/>
          </p:cNvSpPr>
          <p:nvPr>
            <p:ph type="title"/>
          </p:nvPr>
        </p:nvSpPr>
        <p:spPr/>
        <p:txBody>
          <a:bodyPr/>
          <a:lstStyle/>
          <a:p>
            <a:r>
              <a:rPr lang="en-US" dirty="0"/>
              <a:t>Flowchart</a:t>
            </a:r>
          </a:p>
        </p:txBody>
      </p:sp>
      <p:sp>
        <p:nvSpPr>
          <p:cNvPr id="3" name="Content Placeholder 2">
            <a:extLst>
              <a:ext uri="{FF2B5EF4-FFF2-40B4-BE49-F238E27FC236}">
                <a16:creationId xmlns:a16="http://schemas.microsoft.com/office/drawing/2014/main" id="{9E6B7D29-29F6-40BF-A4EE-F89544DF93CF}"/>
              </a:ext>
            </a:extLst>
          </p:cNvPr>
          <p:cNvSpPr>
            <a:spLocks noGrp="1"/>
          </p:cNvSpPr>
          <p:nvPr>
            <p:ph idx="1"/>
          </p:nvPr>
        </p:nvSpPr>
        <p:spPr>
          <a:xfrm>
            <a:off x="1096207" y="1905000"/>
            <a:ext cx="7438194" cy="4006222"/>
          </a:xfrm>
        </p:spPr>
        <p:txBody>
          <a:bodyPr/>
          <a:lstStyle/>
          <a:p>
            <a:r>
              <a:rPr lang="en-US" dirty="0"/>
              <a:t>A flowchart to show how our add-on will work.</a:t>
            </a:r>
          </a:p>
        </p:txBody>
      </p:sp>
      <p:sp>
        <p:nvSpPr>
          <p:cNvPr id="4" name="Slide Number Placeholder 3">
            <a:extLst>
              <a:ext uri="{FF2B5EF4-FFF2-40B4-BE49-F238E27FC236}">
                <a16:creationId xmlns:a16="http://schemas.microsoft.com/office/drawing/2014/main" id="{647F7883-F8C4-45B6-9322-95EBEAD1ED4D}"/>
              </a:ext>
            </a:extLst>
          </p:cNvPr>
          <p:cNvSpPr>
            <a:spLocks noGrp="1"/>
          </p:cNvSpPr>
          <p:nvPr>
            <p:ph type="sldNum" sz="quarter" idx="12"/>
          </p:nvPr>
        </p:nvSpPr>
        <p:spPr/>
        <p:txBody>
          <a:bodyPr/>
          <a:lstStyle/>
          <a:p>
            <a:fld id="{3202826C-212F-4612-ABBE-FC45A1562B62}" type="slidenum">
              <a:rPr lang="tr-TR" smtClean="0"/>
              <a:pPr/>
              <a:t>9</a:t>
            </a:fld>
            <a:endParaRPr lang="tr-TR"/>
          </a:p>
        </p:txBody>
      </p:sp>
      <p:pic>
        <p:nvPicPr>
          <p:cNvPr id="6" name="Picture 5">
            <a:extLst>
              <a:ext uri="{FF2B5EF4-FFF2-40B4-BE49-F238E27FC236}">
                <a16:creationId xmlns:a16="http://schemas.microsoft.com/office/drawing/2014/main" id="{F0D4D719-BF9F-474B-88F0-B2384B0F990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643434" y="2420888"/>
            <a:ext cx="5857132" cy="3938213"/>
          </a:xfrm>
          <a:prstGeom prst="rect">
            <a:avLst/>
          </a:prstGeom>
        </p:spPr>
      </p:pic>
    </p:spTree>
    <p:extLst>
      <p:ext uri="{BB962C8B-B14F-4D97-AF65-F5344CB8AC3E}">
        <p14:creationId xmlns:p14="http://schemas.microsoft.com/office/powerpoint/2010/main" val="2031263199"/>
      </p:ext>
    </p:extLst>
  </p:cSld>
  <p:clrMapOvr>
    <a:masterClrMapping/>
  </p:clrMapOvr>
</p:sld>
</file>

<file path=ppt/theme/theme1.xml><?xml version="1.0" encoding="utf-8"?>
<a:theme xmlns:a="http://schemas.openxmlformats.org/drawingml/2006/main" name="Wisp">
  <a:themeElements>
    <a:clrScheme name="Custom 1">
      <a:dk1>
        <a:sysClr val="windowText" lastClr="000000"/>
      </a:dk1>
      <a:lt1>
        <a:sysClr val="window" lastClr="FFFFFF"/>
      </a:lt1>
      <a:dk2>
        <a:srgbClr val="000000"/>
      </a:dk2>
      <a:lt2>
        <a:srgbClr val="F8F8F8"/>
      </a:lt2>
      <a:accent1>
        <a:srgbClr val="0000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906</TotalTime>
  <Words>931</Words>
  <Application>Microsoft Office PowerPoint</Application>
  <PresentationFormat>On-screen Show (4:3)</PresentationFormat>
  <Paragraphs>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Non-Euclidean Game Engine</vt:lpstr>
      <vt:lpstr>Contents</vt:lpstr>
      <vt:lpstr>Non-Euclidean Games</vt:lpstr>
      <vt:lpstr>Problem</vt:lpstr>
      <vt:lpstr>Goal</vt:lpstr>
      <vt:lpstr>Analysis</vt:lpstr>
      <vt:lpstr>Solution  </vt:lpstr>
      <vt:lpstr>Class Diagram</vt:lpstr>
      <vt:lpstr>Flowchart</vt:lpstr>
      <vt:lpstr>References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Ugur</dc:creator>
  <cp:lastModifiedBy>ozan bayraktar</cp:lastModifiedBy>
  <cp:revision>21</cp:revision>
  <dcterms:created xsi:type="dcterms:W3CDTF">2013-04-23T05:32:07Z</dcterms:created>
  <dcterms:modified xsi:type="dcterms:W3CDTF">2021-01-24T16:04:07Z</dcterms:modified>
</cp:coreProperties>
</file>