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6058EBD-E3D7-4450-98B5-0DADA0908A3C}">
          <p14:sldIdLst>
            <p14:sldId id="256"/>
            <p14:sldId id="275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7"/>
            <p14:sldId id="271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nochnack/RealTimeObjectDetection" TargetMode="External"/><Relationship Id="rId2" Type="http://schemas.openxmlformats.org/officeDocument/2006/relationships/hyperlink" Target="https://github.com/Evilport2/Sign-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online.cankaya.edu.tr/pluginfile.php/219979/mod_resource/content/0/CENG407-408_Y%C3%B6netim_Plan%C4%B1.pdf" TargetMode="External"/><Relationship Id="rId4" Type="http://schemas.openxmlformats.org/officeDocument/2006/relationships/hyperlink" Target="http://cengproject.cankaya.edu.tr/templa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14236" y="2771025"/>
            <a:ext cx="5204278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Sign Language Recognition </a:t>
            </a:r>
            <a:r>
              <a:rPr lang="en-US" dirty="0" smtClean="0">
                <a:effectLst/>
              </a:rPr>
              <a:t>with </a:t>
            </a:r>
            <a:r>
              <a:rPr lang="tr-TR" dirty="0" smtClean="0">
                <a:effectLst/>
              </a:rPr>
              <a:t/>
            </a:r>
            <a:br>
              <a:rPr lang="tr-TR" dirty="0" smtClean="0">
                <a:effectLst/>
              </a:rPr>
            </a:br>
            <a:r>
              <a:rPr lang="en-US" dirty="0" smtClean="0">
                <a:effectLst/>
              </a:rPr>
              <a:t>Machine </a:t>
            </a:r>
            <a:r>
              <a:rPr lang="en-US" dirty="0">
                <a:effectLst/>
              </a:rPr>
              <a:t>Learning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46971" y="0"/>
            <a:ext cx="1045029" cy="6858000"/>
          </a:xfrm>
          <a:solidFill>
            <a:srgbClr val="CC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8473440" y="0"/>
            <a:ext cx="267353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latin typeface="Calisto MT (Başlıklar)"/>
                <a:cs typeface="Times New Roman" panose="02020603050405020304" pitchFamily="18" charset="0"/>
              </a:rPr>
              <a:t> </a:t>
            </a:r>
          </a:p>
          <a:p>
            <a:endParaRPr lang="tr-TR" sz="2400" b="1" dirty="0" smtClean="0">
              <a:latin typeface="Calisto MT (Başlıklar)"/>
              <a:cs typeface="Times New Roman" panose="02020603050405020304" pitchFamily="18" charset="0"/>
            </a:endParaRPr>
          </a:p>
          <a:p>
            <a:r>
              <a:rPr lang="tr-TR" sz="2400" b="1" dirty="0" smtClean="0">
                <a:latin typeface="Calisto MT (Başlıklar)"/>
                <a:cs typeface="Times New Roman" panose="02020603050405020304" pitchFamily="18" charset="0"/>
              </a:rPr>
              <a:t>Team Members:</a:t>
            </a:r>
          </a:p>
          <a:p>
            <a:r>
              <a:rPr lang="tr-TR" sz="1800" dirty="0" smtClean="0">
                <a:latin typeface="Calisto MT (Başlıklar)"/>
                <a:cs typeface="Times New Roman" panose="02020603050405020304" pitchFamily="18" charset="0"/>
              </a:rPr>
              <a:t>Batuhan BAYRAKTAR</a:t>
            </a:r>
          </a:p>
          <a:p>
            <a:r>
              <a:rPr lang="tr-TR" sz="1800" dirty="0" smtClean="0">
                <a:latin typeface="Calisto MT (Başlıklar)"/>
                <a:cs typeface="Times New Roman" panose="02020603050405020304" pitchFamily="18" charset="0"/>
              </a:rPr>
              <a:t>Bersu OĞUZ</a:t>
            </a:r>
          </a:p>
          <a:p>
            <a:r>
              <a:rPr lang="tr-TR" sz="1800" dirty="0" smtClean="0">
                <a:latin typeface="Calisto MT (Başlıklar)"/>
                <a:cs typeface="Times New Roman" panose="02020603050405020304" pitchFamily="18" charset="0"/>
              </a:rPr>
              <a:t>Numan SÜME</a:t>
            </a:r>
          </a:p>
          <a:p>
            <a:r>
              <a:rPr lang="tr-TR" sz="1800" dirty="0" smtClean="0">
                <a:latin typeface="Calisto MT (Başlıklar)"/>
                <a:cs typeface="Times New Roman" panose="02020603050405020304" pitchFamily="18" charset="0"/>
              </a:rPr>
              <a:t>Öznur ÜSTÜNDAĞ</a:t>
            </a:r>
          </a:p>
          <a:p>
            <a:endParaRPr lang="tr-TR" sz="1800" dirty="0" smtClean="0">
              <a:latin typeface="Calisto MT (Başlıklar)"/>
              <a:cs typeface="Times New Roman" panose="02020603050405020304" pitchFamily="18" charset="0"/>
            </a:endParaRPr>
          </a:p>
          <a:p>
            <a:r>
              <a:rPr lang="tr-TR" sz="2400" b="1" dirty="0" smtClean="0">
                <a:latin typeface="Calisto MT (Başlıklar)"/>
                <a:cs typeface="Times New Roman" panose="02020603050405020304" pitchFamily="18" charset="0"/>
              </a:rPr>
              <a:t>Group ID:</a:t>
            </a:r>
            <a:r>
              <a:rPr lang="tr-TR" sz="2800" b="1" dirty="0">
                <a:latin typeface="Calisto MT (Başlıklar)"/>
                <a:cs typeface="Times New Roman" panose="02020603050405020304" pitchFamily="18" charset="0"/>
              </a:rPr>
              <a:t/>
            </a:r>
            <a:br>
              <a:rPr lang="tr-TR" sz="2800" b="1" dirty="0">
                <a:latin typeface="Calisto MT (Başlıklar)"/>
                <a:cs typeface="Times New Roman" panose="02020603050405020304" pitchFamily="18" charset="0"/>
              </a:rPr>
            </a:br>
            <a:r>
              <a:rPr lang="tr-TR" sz="1800" dirty="0" smtClean="0">
                <a:latin typeface="Calisto MT (Başlıklar)"/>
                <a:cs typeface="Times New Roman" panose="02020603050405020304" pitchFamily="18" charset="0"/>
              </a:rPr>
              <a:t>202004</a:t>
            </a:r>
          </a:p>
          <a:p>
            <a:endParaRPr lang="tr-TR" dirty="0" smtClean="0">
              <a:latin typeface="Calisto MT (Başlıklar)"/>
              <a:cs typeface="Times New Roman" panose="02020603050405020304" pitchFamily="18" charset="0"/>
            </a:endParaRPr>
          </a:p>
          <a:p>
            <a:r>
              <a:rPr lang="tr-TR" sz="2400" b="1" dirty="0">
                <a:latin typeface="Calisto MT (Başlıklar)"/>
                <a:cs typeface="Times New Roman" panose="02020603050405020304" pitchFamily="18" charset="0"/>
              </a:rPr>
              <a:t>Advisor:</a:t>
            </a:r>
            <a:br>
              <a:rPr lang="tr-TR" sz="2400" b="1" dirty="0">
                <a:latin typeface="Calisto MT (Başlıklar)"/>
                <a:cs typeface="Times New Roman" panose="02020603050405020304" pitchFamily="18" charset="0"/>
              </a:rPr>
            </a:br>
            <a:r>
              <a:rPr lang="tr-TR" sz="1800" dirty="0">
                <a:latin typeface="Calisto MT (Başlıklar)"/>
                <a:cs typeface="Times New Roman" panose="02020603050405020304" pitchFamily="18" charset="0"/>
              </a:rPr>
              <a:t>Dr. Sibel TARIYAN ÖZYER</a:t>
            </a:r>
          </a:p>
        </p:txBody>
      </p:sp>
      <p:pic>
        <p:nvPicPr>
          <p:cNvPr id="1026" name="Picture 2" descr="Bilgisayar Mühendisliği - Çankaya Üniversite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18" y="182880"/>
            <a:ext cx="916100" cy="9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ankaya Üniversitesi Logo Vector (.AI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" y="182880"/>
            <a:ext cx="822119" cy="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Analysis</a:t>
            </a:r>
            <a:endParaRPr lang="tr-TR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732449"/>
            <a:ext cx="63578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effectLst/>
              </a:rPr>
              <a:t>Our </a:t>
            </a:r>
            <a:r>
              <a:rPr lang="en-US" sz="2400" dirty="0">
                <a:effectLst/>
              </a:rPr>
              <a:t>goal is to make it easier for the deaf to communicate with their environment</a:t>
            </a:r>
            <a:r>
              <a:rPr lang="en-US" sz="2400" dirty="0" smtClean="0">
                <a:effectLst/>
              </a:rPr>
              <a:t>.</a:t>
            </a:r>
            <a:endParaRPr lang="tr-TR" sz="2400" dirty="0" smtClean="0">
              <a:effectLst/>
            </a:endParaRPr>
          </a:p>
          <a:p>
            <a:pPr marL="36900" indent="0">
              <a:buNone/>
            </a:pPr>
            <a:endParaRPr lang="tr-TR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According </a:t>
            </a:r>
            <a:r>
              <a:rPr lang="en-US" dirty="0">
                <a:effectLst/>
              </a:rPr>
              <a:t>to the results we reached in the literature review:</a:t>
            </a:r>
          </a:p>
          <a:p>
            <a:pPr fontAlgn="base"/>
            <a:r>
              <a:rPr lang="en-US" dirty="0">
                <a:effectLst/>
              </a:rPr>
              <a:t>The applications in the previous solutions work in English and translate the image as word.</a:t>
            </a:r>
          </a:p>
          <a:p>
            <a:pPr fontAlgn="base"/>
            <a:r>
              <a:rPr lang="en-US" dirty="0">
                <a:effectLst/>
              </a:rPr>
              <a:t>Gloves are used in most of the applications.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8194" name="Picture 2" descr="https://lh5.googleusercontent.com/7vdoZdwVm3PwZn92DrnX-cvXEq_2ZAiuHQHKFMHD-CzXjxQKoXuiTOhDjnsThHBSCqsgvo3hHIYNsI9f4uE9Hbk56ZWuh3tEGeVmfBXiu6VRQlccLKVmt1xWfz6YYNQGxar3PYgdJ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55" y="1580050"/>
            <a:ext cx="3810000" cy="4552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8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Analysis</a:t>
            </a:r>
            <a:endParaRPr lang="tr-TR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932746"/>
            <a:ext cx="4947074" cy="3658157"/>
          </a:xfrm>
        </p:spPr>
        <p:txBody>
          <a:bodyPr/>
          <a:lstStyle/>
          <a:p>
            <a:pPr fontAlgn="base"/>
            <a:r>
              <a:rPr lang="en-US" dirty="0">
                <a:effectLst/>
              </a:rPr>
              <a:t>The difference of our project is that we only communicate with a mobile phone or computer without the need for any tools.</a:t>
            </a:r>
          </a:p>
          <a:p>
            <a:pPr fontAlgn="base"/>
            <a:r>
              <a:rPr lang="en-US" dirty="0">
                <a:effectLst/>
              </a:rPr>
              <a:t>The application both translates the text into sign language with a simulation and converts the sign language to written text and users can read the text.</a:t>
            </a:r>
          </a:p>
          <a:p>
            <a:endParaRPr lang="tr-TR" dirty="0"/>
          </a:p>
        </p:txBody>
      </p:sp>
      <p:pic>
        <p:nvPicPr>
          <p:cNvPr id="9218" name="Picture 2" descr="https://lh3.googleusercontent.com/K2B_SnPAeb7iT4gO1zRfzGKnS8VtXLqOAgZv-LczewdSytIjWLAnON0SpTcm9E43lT10r7Yt9uB83HFDfv14vvA8KyYs4sNBkF1GUdl5MohzMd4OScz-GdT9xGEbWHNVakuKuVYQr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37" y="2202712"/>
            <a:ext cx="4117820" cy="2470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4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6412" y="104503"/>
            <a:ext cx="10353762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Flowchart Diagram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pic>
        <p:nvPicPr>
          <p:cNvPr id="10242" name="Picture 2" descr="https://lh3.googleusercontent.com/B7sGi7fkITQlWq8_RvgyVs-LBsLw2MqXqQgg5FgaxhSVYV1bL4v2p-RP8ZOrRu4_RjdJIsMiaU-VVg-Oth-UTLpCdMoJMKn4WMp7Dl0gH3ipmO6Plj4wwjzEQpiFmmTS9PLBLbjpF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4" y="966652"/>
            <a:ext cx="10554787" cy="57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5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290650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CC6600"/>
                </a:solidFill>
                <a:effectLst/>
              </a:rPr>
              <a:t>Environment and Tools Planned to be Used</a:t>
            </a:r>
            <a:endParaRPr lang="tr-TR" b="1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957238"/>
            <a:ext cx="4346182" cy="2604420"/>
          </a:xfrm>
        </p:spPr>
        <p:txBody>
          <a:bodyPr>
            <a:normAutofit/>
          </a:bodyPr>
          <a:lstStyle/>
          <a:p>
            <a:pPr fontAlgn="base"/>
            <a:r>
              <a:rPr lang="tr-TR" sz="2400" dirty="0">
                <a:effectLst/>
              </a:rPr>
              <a:t>Anaconda</a:t>
            </a:r>
          </a:p>
          <a:p>
            <a:pPr fontAlgn="base"/>
            <a:r>
              <a:rPr lang="tr-TR" sz="2400" dirty="0">
                <a:effectLst/>
              </a:rPr>
              <a:t>OpenCV, PyTorch and Onnx</a:t>
            </a:r>
          </a:p>
          <a:p>
            <a:pPr fontAlgn="base"/>
            <a:r>
              <a:rPr lang="tr-TR" sz="2400" dirty="0">
                <a:effectLst/>
              </a:rPr>
              <a:t>Keras</a:t>
            </a:r>
          </a:p>
          <a:p>
            <a:pPr fontAlgn="base"/>
            <a:r>
              <a:rPr lang="tr-TR" sz="2400" dirty="0">
                <a:effectLst/>
              </a:rPr>
              <a:t>Tensorflow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11266" name="Picture 2" descr="https://lh4.googleusercontent.com/VBYuz-824yprZvQY_wNd6yFBy7-Swjk8VeJcuxXXzYpKZlDIiQqelmkGXHdMDHPjzUbXAvPyxcrr1eYusfBvNJTTWZLNmAnnU0D3aM4chPwi7raTOgFuAZe6TI8ZH_cnJVVRbi4Jv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65" y="3856673"/>
            <a:ext cx="2163804" cy="1622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5.googleusercontent.com/jRDr7fDfssqH4I1qMDsbx9S4rjFPfT8W_mqpKF_A2dmBQWd--Ur0phrvMgwogaCu3mTs227jSVmYzlAHrLQSbSuirBkCue_WB9IerOiP-oBBpRpjJd-o9boPb_Fxizf48gDsD_Igq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23" y="3927564"/>
            <a:ext cx="2162995" cy="1622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h5.googleusercontent.com/2pXH29yJrvhP2uAijnEHRNKfR0tGPlGQ9yN3EP6n1rqf5htMxF50Se3i_P0aFDOkdNt8a3YR8YSxsD8zfez9JcOnJmwWqCRN5yCXPxbrDsfrRMmCbltofCT2xedJZym5NOBbimwz8w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8" y="2001876"/>
            <a:ext cx="2673533" cy="1503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82" y="121919"/>
            <a:ext cx="4202809" cy="6622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2" cy="970450"/>
          </a:xfrm>
        </p:spPr>
        <p:txBody>
          <a:bodyPr/>
          <a:lstStyle/>
          <a:p>
            <a:r>
              <a:rPr lang="tr-TR" b="1" smtClean="0">
                <a:solidFill>
                  <a:srgbClr val="CC6600"/>
                </a:solidFill>
                <a:effectLst/>
              </a:rPr>
              <a:t>Design Concept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pic>
        <p:nvPicPr>
          <p:cNvPr id="12290" name="Picture 2" descr="https://lh4.googleusercontent.com/YlUitm6_tZtASfMQ9AEG7Q6X9E0eWYVGKBvsEAuRQMwCcXqoDEK2k6rubL8aRU3g4zUh47JcLC841DPh2UQG3-_73NdD1gA8X0CDIIbnKEC476T0YooDJThHXOe7pHsCOTxufYQ-U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64" y="1751960"/>
            <a:ext cx="8970824" cy="4788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294811" y="1040119"/>
            <a:ext cx="1750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CC6600"/>
                </a:solidFill>
                <a:latin typeface="Arial" panose="020B0604020202020204" pitchFamily="34" charset="0"/>
              </a:rPr>
              <a:t>Home Page</a:t>
            </a:r>
            <a:endParaRPr lang="tr-TR" sz="2000" b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0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13498" y="130629"/>
            <a:ext cx="10353762" cy="970450"/>
          </a:xfrm>
        </p:spPr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Design Concept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 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048000" y="110107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CC6600"/>
                </a:solidFill>
                <a:latin typeface="Arial" panose="020B0604020202020204" pitchFamily="34" charset="0"/>
              </a:rPr>
              <a:t>Translation From Image to Sound / text Page</a:t>
            </a:r>
            <a:endParaRPr lang="en-US" sz="2000" b="1" dirty="0">
              <a:solidFill>
                <a:srgbClr val="CC6600"/>
              </a:solidFill>
            </a:endParaRPr>
          </a:p>
          <a:p>
            <a:r>
              <a:rPr lang="en-US" sz="2000" b="1" dirty="0">
                <a:solidFill>
                  <a:srgbClr val="CC6600"/>
                </a:solidFill>
              </a:rPr>
              <a:t/>
            </a:r>
            <a:br>
              <a:rPr lang="en-US" sz="2000" b="1" dirty="0">
                <a:solidFill>
                  <a:srgbClr val="CC6600"/>
                </a:solidFill>
              </a:rPr>
            </a:br>
            <a:endParaRPr lang="tr-TR" sz="2000" b="1" dirty="0">
              <a:solidFill>
                <a:srgbClr val="CC6600"/>
              </a:solidFill>
            </a:endParaRPr>
          </a:p>
        </p:txBody>
      </p:sp>
      <p:pic>
        <p:nvPicPr>
          <p:cNvPr id="13314" name="Picture 2" descr="https://lh6.googleusercontent.com/QsxI16dvu-vkcpUghHAO2hjiqL07u-QOYOUi0ioIN28S5IpK51158wXJBvEgMCp53sJLlDYAcwAERbOpk7Vt80e-o1pdFFXMVq1aOwXQbfuCGMLFvaaaV2836Ef2WE3RneuJ_StI2K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" r="1197" b="3313"/>
          <a:stretch/>
        </p:blipFill>
        <p:spPr bwMode="auto">
          <a:xfrm>
            <a:off x="1741645" y="1785257"/>
            <a:ext cx="8464731" cy="4580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79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4458" y="130629"/>
            <a:ext cx="10353762" cy="970450"/>
          </a:xfrm>
        </p:spPr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Design Concept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622765" y="1101079"/>
            <a:ext cx="512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C6600"/>
                </a:solidFill>
                <a:latin typeface="Arial" panose="020B0604020202020204" pitchFamily="34" charset="0"/>
              </a:rPr>
              <a:t>Translation From Text to Image Page</a:t>
            </a:r>
            <a:endParaRPr lang="en-US" sz="2000" b="1" dirty="0">
              <a:solidFill>
                <a:srgbClr val="CC6600"/>
              </a:solidFill>
            </a:endParaRPr>
          </a:p>
          <a:p>
            <a:r>
              <a:rPr lang="en-US" sz="2000" b="1" dirty="0">
                <a:solidFill>
                  <a:srgbClr val="CC6600"/>
                </a:solidFill>
              </a:rPr>
              <a:t/>
            </a:r>
            <a:br>
              <a:rPr lang="en-US" sz="2000" b="1" dirty="0">
                <a:solidFill>
                  <a:srgbClr val="CC6600"/>
                </a:solidFill>
              </a:rPr>
            </a:br>
            <a:endParaRPr lang="tr-TR" sz="2000" b="1" dirty="0">
              <a:solidFill>
                <a:srgbClr val="CC6600"/>
              </a:solidFill>
            </a:endParaRPr>
          </a:p>
        </p:txBody>
      </p:sp>
      <p:pic>
        <p:nvPicPr>
          <p:cNvPr id="14338" name="Picture 2" descr="https://lh6.googleusercontent.com/j82z-INyoEyZUP3QFc_gbZUC4tLAO4KecOnpTE9hVFIjVao-bbaJFRX8--2DYU_yJec2zpFvoNHlUIh4IY3cNR3z4tyPgIFgg1v2sqOGzzvgfz9-S7hyKm1PUABVEfQ1PysL65g9xx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629" r="579" b="3260"/>
          <a:stretch/>
        </p:blipFill>
        <p:spPr bwMode="auto">
          <a:xfrm>
            <a:off x="2052121" y="1802673"/>
            <a:ext cx="8006280" cy="4319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4" y="130629"/>
            <a:ext cx="10353762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Results and Conclusions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8260" y="1458131"/>
            <a:ext cx="10093839" cy="4738020"/>
          </a:xfrm>
        </p:spPr>
        <p:txBody>
          <a:bodyPr/>
          <a:lstStyle/>
          <a:p>
            <a:pPr fontAlgn="base"/>
            <a:r>
              <a:rPr lang="en-US" dirty="0">
                <a:effectLst/>
              </a:rPr>
              <a:t>Helping deaf people to </a:t>
            </a:r>
            <a:r>
              <a:rPr lang="en-US" dirty="0" smtClean="0">
                <a:effectLst/>
              </a:rPr>
              <a:t>communicate</a:t>
            </a:r>
            <a:r>
              <a:rPr lang="tr-TR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Bringing the chance to get the equivalent of sign language both in voice and in writing with a single application.</a:t>
            </a:r>
          </a:p>
          <a:p>
            <a:pPr fontAlgn="base"/>
            <a:r>
              <a:rPr lang="en-US" dirty="0">
                <a:effectLst/>
              </a:rPr>
              <a:t>Possibility to visually see the sign language corresponding to the written text entered as a sentence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fontAlgn="base"/>
            <a:r>
              <a:rPr lang="tr-TR" dirty="0" smtClean="0">
                <a:effectLst/>
              </a:rPr>
              <a:t>N</a:t>
            </a:r>
            <a:r>
              <a:rPr lang="en-US" dirty="0" smtClean="0">
                <a:effectLst/>
              </a:rPr>
              <a:t>ext </a:t>
            </a:r>
            <a:r>
              <a:rPr lang="en-US" dirty="0">
                <a:effectLst/>
              </a:rPr>
              <a:t>term, we will work to create a data set of this project we designed and to implement the web-android application.</a:t>
            </a:r>
            <a:endParaRPr lang="tr-TR" dirty="0" smtClean="0">
              <a:effectLst/>
            </a:endParaRPr>
          </a:p>
          <a:p>
            <a:pPr fontAlgn="base"/>
            <a:endParaRPr lang="en-US" dirty="0">
              <a:effectLst/>
            </a:endParaRPr>
          </a:p>
        </p:txBody>
      </p:sp>
      <p:pic>
        <p:nvPicPr>
          <p:cNvPr id="15362" name="Picture 2" descr="İşaret Dili Tercümanlığının Önemi | Boğaziçi Tercü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10" y="4096844"/>
            <a:ext cx="4421446" cy="24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</a:rPr>
              <a:t>References</a:t>
            </a:r>
            <a:endParaRPr lang="tr-TR" b="1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u="sng" dirty="0">
                <a:effectLst/>
                <a:hlinkClick r:id="rId2"/>
              </a:rPr>
              <a:t>https://github.com/Evilport2/Sign-Language</a:t>
            </a:r>
            <a:endParaRPr lang="tr-TR" dirty="0">
              <a:effectLst/>
            </a:endParaRPr>
          </a:p>
          <a:p>
            <a:pPr fontAlgn="base"/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r>
              <a:rPr lang="tr-TR" u="sng" dirty="0">
                <a:effectLst/>
                <a:hlinkClick r:id="rId3"/>
              </a:rPr>
              <a:t>https://github.com/nicknochnack/RealTimeObjectDetection</a:t>
            </a:r>
            <a:endParaRPr lang="tr-TR" dirty="0">
              <a:effectLst/>
            </a:endParaRPr>
          </a:p>
          <a:p>
            <a:pPr fontAlgn="base"/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r>
              <a:rPr lang="tr-TR" u="sng" dirty="0">
                <a:effectLst/>
                <a:hlinkClick r:id="rId4"/>
              </a:rPr>
              <a:t>http://cengproject.cankaya.edu.tr/templates/</a:t>
            </a:r>
            <a:endParaRPr lang="tr-TR" dirty="0">
              <a:effectLst/>
            </a:endParaRPr>
          </a:p>
          <a:p>
            <a:pPr fontAlgn="base"/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r>
              <a:rPr lang="tr-TR" u="sng" dirty="0">
                <a:effectLst/>
                <a:hlinkClick r:id="rId5"/>
              </a:rPr>
              <a:t>https://webonline.cankaya.edu.tr/pluginfile.php/219979/mod_resource/content/0/CENG407-408_Y%C3%B6netim_Plan%C4%B1.pdf</a:t>
            </a:r>
            <a:endParaRPr lang="tr-TR" dirty="0">
              <a:effectLst/>
            </a:endParaRPr>
          </a:p>
          <a:p>
            <a:pPr marL="369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78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1841" y="2525486"/>
            <a:ext cx="3353405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Contents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82787" y="624259"/>
            <a:ext cx="5373190" cy="5570430"/>
          </a:xfrm>
        </p:spPr>
        <p:txBody>
          <a:bodyPr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Main Features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Definitions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Previous </a:t>
            </a:r>
            <a:r>
              <a:rPr lang="tr-TR" b="1" dirty="0" smtClean="0"/>
              <a:t>Work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Workplan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Problem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Analysis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Flowchart Diagram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Environment and Tools Planned to</a:t>
            </a:r>
            <a:r>
              <a:rPr lang="tr-TR" b="1" dirty="0"/>
              <a:t> </a:t>
            </a:r>
            <a:r>
              <a:rPr lang="tr-TR" b="1" dirty="0" smtClean="0"/>
              <a:t>Used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Comparasion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Design Concept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Results and Conclusion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References</a:t>
            </a:r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5050971" y="583474"/>
            <a:ext cx="0" cy="5652000"/>
          </a:xfrm>
          <a:prstGeom prst="line">
            <a:avLst/>
          </a:prstGeom>
          <a:ln>
            <a:solidFill>
              <a:srgbClr val="CC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3166" y="296091"/>
            <a:ext cx="10353762" cy="970450"/>
          </a:xfrm>
        </p:spPr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Main Features</a:t>
            </a:r>
            <a:endParaRPr lang="tr-TR" b="1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8629" y="1540861"/>
            <a:ext cx="103537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/>
              </a:rPr>
              <a:t>Graphically </a:t>
            </a:r>
            <a:r>
              <a:rPr lang="en-US" dirty="0">
                <a:effectLst/>
              </a:rPr>
              <a:t>translate Turkish text into sign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/>
              </a:rPr>
              <a:t>Convert </a:t>
            </a:r>
            <a:r>
              <a:rPr lang="en-US" dirty="0">
                <a:effectLst/>
              </a:rPr>
              <a:t>sign language to Turkish text with camera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/>
              </a:rPr>
              <a:t>Works </a:t>
            </a:r>
            <a:r>
              <a:rPr lang="en-US" dirty="0">
                <a:effectLst/>
              </a:rPr>
              <a:t>on android and web environment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1026" name="Picture 2" descr="Sign language translator using python,tensorflow,keras and open 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10" y="3657320"/>
            <a:ext cx="5252448" cy="2551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483418"/>
            <a:ext cx="5798867" cy="970450"/>
          </a:xfrm>
        </p:spPr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Definitions</a:t>
            </a:r>
            <a:endParaRPr lang="tr-TR" b="1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9729" y="1915423"/>
            <a:ext cx="4325380" cy="4058751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>
                <a:effectLst/>
              </a:rPr>
              <a:t>The Sign Language</a:t>
            </a:r>
            <a:r>
              <a:rPr lang="en-US" dirty="0">
                <a:effectLst/>
              </a:rPr>
              <a:t> is a type of communication for people who suffer from Hearing loss and related diseases. For communication, the expression of fingers and sometimes face expressions are used. Each letter is expressed with a finger expression.</a:t>
            </a:r>
            <a:endParaRPr lang="tr-TR" dirty="0"/>
          </a:p>
        </p:txBody>
      </p:sp>
      <p:pic>
        <p:nvPicPr>
          <p:cNvPr id="2050" name="Picture 2" descr="https://lh6.googleusercontent.com/YPGHjoaZjwUjTE9p3DXjMK-3n_Ox2Z2ENcrwZ05nPavVg5aoyg_xXv7ikD2pkjIF6M9Oc1O8XdQqqTG4QSyVxTJ4NNX0mMUC3j0bt2dF7ca8hmCPnxqP91XDl_x-wTTEP_m4nsJyd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6" y="1453868"/>
            <a:ext cx="2887375" cy="4081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8000" y="539933"/>
            <a:ext cx="10353762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Previous Works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pic>
        <p:nvPicPr>
          <p:cNvPr id="4098" name="Picture 2" descr="https://lh6.googleusercontent.com/cPYoLLFP6af8hTBGUrt-m-3SVBa3BrNjjS9o4PUKklFMEKNskz3iabuQQ3fY_wVHZmpexsLvdzu_7WJ1RWNHZeNIsTRsHndLYCMd_AJHMBY4UE6RCwUIrNvIN3GiYk4tZSjTcINoY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2" y="1952617"/>
            <a:ext cx="10750148" cy="41346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52835" y="252549"/>
            <a:ext cx="10353762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Previous Works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pic>
        <p:nvPicPr>
          <p:cNvPr id="5124" name="Picture 4" descr="https://lh4.googleusercontent.com/3DS-Kbp8W62WQe_Jbx92n2DeXR0ntBe5vvZ38Z0w9LJuVUXgSEsSBxNArcMinr5vP4j31hRtUTbkAPr94iuGcK8ff32-BYQpfU3XwP1Ynk0ZFjiEDB-QFsg6IzkS8hfw0RMOjcoH5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52" y="1410707"/>
            <a:ext cx="7867014" cy="4698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9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443" y="339634"/>
            <a:ext cx="10353762" cy="970450"/>
          </a:xfrm>
        </p:spPr>
        <p:txBody>
          <a:bodyPr/>
          <a:lstStyle/>
          <a:p>
            <a:r>
              <a:rPr lang="tr-TR" b="1" dirty="0">
                <a:solidFill>
                  <a:srgbClr val="CC6600"/>
                </a:solidFill>
              </a:rPr>
              <a:t>Previous Works</a:t>
            </a:r>
            <a:endParaRPr lang="tr-TR" dirty="0"/>
          </a:p>
        </p:txBody>
      </p:sp>
      <p:pic>
        <p:nvPicPr>
          <p:cNvPr id="6146" name="Picture 2" descr="https://lh6.googleusercontent.com/cIfR7iJfBECRTt6ZkaTmcTST2gAoLGKGmTOaFr4KuFms4CjPMTCzbN2UdXYcMPzjAWqjIuY33_unJr9YoVgsybeexn9m0liVrxl_vBwctDDkiQM2wpN9oj8z1rxng1eBw1mDxOVPV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0" y="1612779"/>
            <a:ext cx="5435328" cy="4665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139337"/>
            <a:ext cx="10353762" cy="970450"/>
          </a:xfrm>
        </p:spPr>
        <p:txBody>
          <a:bodyPr/>
          <a:lstStyle/>
          <a:p>
            <a:r>
              <a:rPr lang="tr-TR" b="1" dirty="0" smtClean="0">
                <a:solidFill>
                  <a:srgbClr val="CC6600"/>
                </a:solidFill>
                <a:effectLst/>
              </a:rPr>
              <a:t>Workplan</a:t>
            </a:r>
            <a:endParaRPr lang="tr-TR" b="1" dirty="0">
              <a:solidFill>
                <a:srgbClr val="CC6600"/>
              </a:solidFill>
              <a:effectLst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85"/>
          <a:stretch/>
        </p:blipFill>
        <p:spPr>
          <a:xfrm>
            <a:off x="102046" y="1109787"/>
            <a:ext cx="11977260" cy="5491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7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C6600"/>
                </a:solidFill>
                <a:effectLst/>
              </a:rPr>
              <a:t>Problem</a:t>
            </a:r>
            <a:endParaRPr lang="tr-TR" dirty="0">
              <a:solidFill>
                <a:srgbClr val="CC66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6709" y="1889203"/>
            <a:ext cx="5077702" cy="4058751"/>
          </a:xfrm>
        </p:spPr>
        <p:txBody>
          <a:bodyPr/>
          <a:lstStyle/>
          <a:p>
            <a:pPr fontAlgn="base"/>
            <a:r>
              <a:rPr lang="en-US" dirty="0">
                <a:effectLst/>
              </a:rPr>
              <a:t>There are lots of people who suffer from hear loss and related diseases.</a:t>
            </a:r>
          </a:p>
          <a:p>
            <a:pPr fontAlgn="base"/>
            <a:r>
              <a:rPr lang="en-US" dirty="0">
                <a:effectLst/>
              </a:rPr>
              <a:t>Most deaf people do not have a hearing aid. </a:t>
            </a:r>
          </a:p>
          <a:p>
            <a:pPr fontAlgn="base"/>
            <a:r>
              <a:rPr lang="en-US" dirty="0">
                <a:effectLst/>
              </a:rPr>
              <a:t>Sign language is a good alternative, but there is no Turkish application in the world that will both detect the movements of the user and transform the user's writing into a sign language simulation. 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7170" name="Picture 2" descr="Aknet Akademi - İşaret Dili Ned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53" y="2454207"/>
            <a:ext cx="4986627" cy="2493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577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126</TotalTime>
  <Words>361</Words>
  <Application>Microsoft Office PowerPoint</Application>
  <PresentationFormat>Geniş ekran</PresentationFormat>
  <Paragraphs>75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Arial</vt:lpstr>
      <vt:lpstr>Calisto MT</vt:lpstr>
      <vt:lpstr>Calisto MT (Başlıklar)</vt:lpstr>
      <vt:lpstr>Times New Roman</vt:lpstr>
      <vt:lpstr>Trebuchet MS</vt:lpstr>
      <vt:lpstr>Wingdings</vt:lpstr>
      <vt:lpstr>Wingdings 2</vt:lpstr>
      <vt:lpstr>Kurşun Rengi</vt:lpstr>
      <vt:lpstr>Sign Language Recognition with  Machine Learning</vt:lpstr>
      <vt:lpstr>Contents</vt:lpstr>
      <vt:lpstr>Main Features</vt:lpstr>
      <vt:lpstr>Definitions</vt:lpstr>
      <vt:lpstr>Previous Works</vt:lpstr>
      <vt:lpstr>Previous Works</vt:lpstr>
      <vt:lpstr>Previous Works</vt:lpstr>
      <vt:lpstr>Workplan</vt:lpstr>
      <vt:lpstr>Problem</vt:lpstr>
      <vt:lpstr>Analysis</vt:lpstr>
      <vt:lpstr>Analysis</vt:lpstr>
      <vt:lpstr>Flowchart Diagram</vt:lpstr>
      <vt:lpstr>Environment and Tools Planned to be Used</vt:lpstr>
      <vt:lpstr>PowerPoint Sunusu</vt:lpstr>
      <vt:lpstr>Design Concept</vt:lpstr>
      <vt:lpstr>Design Concept</vt:lpstr>
      <vt:lpstr>Design Concept</vt:lpstr>
      <vt:lpstr>Results and Conclusions</vt:lpstr>
      <vt:lpstr>References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with  Machine Learning</dc:title>
  <dc:creator>bersu</dc:creator>
  <cp:lastModifiedBy>bersu</cp:lastModifiedBy>
  <cp:revision>13</cp:revision>
  <dcterms:created xsi:type="dcterms:W3CDTF">2021-01-22T21:44:55Z</dcterms:created>
  <dcterms:modified xsi:type="dcterms:W3CDTF">2021-01-23T18:50:23Z</dcterms:modified>
</cp:coreProperties>
</file>