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24" y="-5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2800" b="1" dirty="0">
                <a:solidFill>
                  <a:srgbClr val="C5000B"/>
                </a:solidFill>
                <a:latin typeface="Ubuntu"/>
              </a:rPr>
              <a:t>An </a:t>
            </a:r>
            <a:r>
              <a:rPr lang="tr-TR" sz="2800" b="1" dirty="0" err="1">
                <a:solidFill>
                  <a:srgbClr val="C5000B"/>
                </a:solidFill>
                <a:latin typeface="Ubuntu"/>
              </a:rPr>
              <a:t>Educational</a:t>
            </a:r>
            <a:r>
              <a:rPr lang="tr-TR" sz="2800" b="1" dirty="0">
                <a:solidFill>
                  <a:srgbClr val="C5000B"/>
                </a:solidFill>
                <a:latin typeface="Ubuntu"/>
              </a:rPr>
              <a:t> Game Platform </a:t>
            </a:r>
            <a:r>
              <a:rPr lang="tr-TR" sz="2800" b="1" dirty="0" err="1">
                <a:solidFill>
                  <a:srgbClr val="C5000B"/>
                </a:solidFill>
                <a:latin typeface="Ubuntu"/>
              </a:rPr>
              <a:t>for</a:t>
            </a:r>
            <a:r>
              <a:rPr lang="tr-TR" sz="2800" b="1" dirty="0">
                <a:solidFill>
                  <a:srgbClr val="C5000B"/>
                </a:solidFill>
                <a:latin typeface="Ubuntu"/>
              </a:rPr>
              <a:t> </a:t>
            </a:r>
            <a:r>
              <a:rPr lang="tr-TR" sz="2800" b="1" dirty="0" err="1">
                <a:solidFill>
                  <a:srgbClr val="C5000B"/>
                </a:solidFill>
                <a:latin typeface="Ubuntu"/>
              </a:rPr>
              <a:t>Primary</a:t>
            </a:r>
            <a:r>
              <a:rPr lang="tr-TR" sz="2800" b="1" dirty="0">
                <a:solidFill>
                  <a:srgbClr val="C5000B"/>
                </a:solidFill>
                <a:latin typeface="Ubuntu"/>
              </a:rPr>
              <a:t> School </a:t>
            </a:r>
            <a:r>
              <a:rPr lang="tr-TR" sz="2800" b="1" dirty="0" err="1">
                <a:solidFill>
                  <a:srgbClr val="C5000B"/>
                </a:solidFill>
                <a:latin typeface="Ubuntu"/>
              </a:rPr>
              <a:t>Children</a:t>
            </a:r>
            <a:endParaRPr sz="2800" dirty="0"/>
          </a:p>
          <a:p>
            <a:pPr algn="ctr"/>
            <a:endParaRPr dirty="0"/>
          </a:p>
          <a:p>
            <a:pPr algn="ctr"/>
            <a:r>
              <a:rPr lang="tr-TR" sz="3000" dirty="0">
                <a:latin typeface="Ubuntu"/>
              </a:rPr>
              <a:t>Muhammed Emre KURT</a:t>
            </a:r>
            <a:r>
              <a:rPr lang="en-US" sz="3000" dirty="0">
                <a:latin typeface="Ubuntu"/>
              </a:rPr>
              <a:t> – </a:t>
            </a:r>
            <a:r>
              <a:rPr lang="tr-TR" sz="3000" dirty="0">
                <a:latin typeface="Ubuntu"/>
              </a:rPr>
              <a:t>Oğuz HAZNECİ</a:t>
            </a:r>
          </a:p>
          <a:p>
            <a:pPr algn="ctr"/>
            <a:r>
              <a:rPr lang="tr-TR" sz="3000" dirty="0">
                <a:latin typeface="Ubuntu"/>
              </a:rPr>
              <a:t>Sinem İlayda YÜCEL</a:t>
            </a:r>
            <a:r>
              <a:rPr lang="en-US" sz="3000" dirty="0">
                <a:latin typeface="Ubuntu"/>
              </a:rPr>
              <a:t> – </a:t>
            </a:r>
            <a:r>
              <a:rPr lang="tr-TR" sz="3000" dirty="0">
                <a:latin typeface="Ubuntu"/>
              </a:rPr>
              <a:t>Ziya Can ERANDAÇ</a:t>
            </a:r>
            <a:endParaRPr lang="tr-TR" sz="3000" dirty="0"/>
          </a:p>
          <a:p>
            <a:pPr algn="ctr"/>
            <a:r>
              <a:rPr lang="tr-TR" sz="3000" dirty="0">
                <a:latin typeface="Ubuntu"/>
              </a:rPr>
              <a:t>Advisor: Gül TOKDEMİR</a:t>
            </a:r>
            <a:endParaRPr dirty="0"/>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43331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sz="3000" dirty="0"/>
          </a:p>
          <a:p>
            <a:endParaRPr sz="1500" dirty="0"/>
          </a:p>
          <a:p>
            <a:pPr algn="just"/>
            <a:r>
              <a:rPr lang="en-US" sz="1500" dirty="0">
                <a:solidFill>
                  <a:srgbClr val="000000"/>
                </a:solidFill>
                <a:latin typeface="Ubuntu"/>
                <a:ea typeface="Times New Roman"/>
              </a:rPr>
              <a:t>Nowadays, the role of educational games in learning is becoming serious. The proliferation of distance education with Covid-19 has shown how useful and effective educational games are during this period, in some cases mandatory. STEM subjects have an important role in the earlier education phase and more specifically at the elementary school level. In this report, we explored how we can reduce the subjects that children have the most experimental difficulties in lessons to an easier level to understand with the help of educational play.</a:t>
            </a:r>
          </a:p>
          <a:p>
            <a:pPr algn="just"/>
            <a:endParaRPr lang="en-US" sz="1500" dirty="0">
              <a:solidFill>
                <a:srgbClr val="000000"/>
              </a:solidFill>
              <a:latin typeface="Ubuntu"/>
              <a:ea typeface="Times New Roman"/>
            </a:endParaRPr>
          </a:p>
          <a:p>
            <a:pPr algn="just"/>
            <a:r>
              <a:rPr lang="en-US" sz="1500" dirty="0">
                <a:solidFill>
                  <a:srgbClr val="000000"/>
                </a:solidFill>
                <a:latin typeface="Ubuntu"/>
                <a:ea typeface="Times New Roman"/>
              </a:rPr>
              <a:t>Keywords: Serious games, Misconception in Education, Role of Educational Games in Math</a:t>
            </a:r>
          </a:p>
        </p:txBody>
      </p:sp>
      <p:sp>
        <p:nvSpPr>
          <p:cNvPr id="41" name="CustomShape 3"/>
          <p:cNvSpPr/>
          <p:nvPr/>
        </p:nvSpPr>
        <p:spPr>
          <a:xfrm>
            <a:off x="5274000" y="3960000"/>
            <a:ext cx="4572000" cy="3349440"/>
          </a:xfrm>
          <a:prstGeom prst="rect">
            <a:avLst/>
          </a:prstGeom>
          <a:solidFill>
            <a:srgbClr val="E6E6E6"/>
          </a:solidFill>
          <a:ln>
            <a:solidFill>
              <a:srgbClr val="C5000B"/>
            </a:solidFill>
          </a:ln>
        </p:spPr>
      </p:sp>
      <p:sp>
        <p:nvSpPr>
          <p:cNvPr id="42" name="CustomShape 4"/>
          <p:cNvSpPr/>
          <p:nvPr/>
        </p:nvSpPr>
        <p:spPr>
          <a:xfrm>
            <a:off x="359640" y="8549640"/>
            <a:ext cx="4572000" cy="44341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endParaRPr lang="tr-TR" dirty="0"/>
          </a:p>
          <a:p>
            <a:r>
              <a:rPr lang="en-US" dirty="0"/>
              <a:t>The main problem of this project is to help children understand the subjects by supporting them with games, in a way that children can learn while having fun, on mathematics topics that are suitable for the curriculum that children have difficulty in understanding.</a:t>
            </a:r>
          </a:p>
          <a:p>
            <a:r>
              <a:rPr lang="en-US" dirty="0"/>
              <a:t>Thus, when children understand the subjects, they do not understand, their self-confidence will increase and they will participate in the mathematics lesson in a more motivating way.</a:t>
            </a:r>
          </a:p>
        </p:txBody>
      </p:sp>
      <p:sp>
        <p:nvSpPr>
          <p:cNvPr id="43" name="CustomShape 5"/>
          <p:cNvSpPr/>
          <p:nvPr/>
        </p:nvSpPr>
        <p:spPr>
          <a:xfrm>
            <a:off x="359640" y="13343760"/>
            <a:ext cx="4572000" cy="39268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dirty="0">
                <a:solidFill>
                  <a:srgbClr val="000000"/>
                </a:solidFill>
                <a:latin typeface="Ubuntu"/>
                <a:ea typeface="Times New Roman"/>
              </a:rPr>
              <a:t>We have developed this game application for our children to participate in math lessons more motivated. This application should not be called just a game, this application can be checked by the parents, and they will be able to follow what gains the student has gained.</a:t>
            </a:r>
            <a:r>
              <a:rPr lang="tr-TR" dirty="0">
                <a:solidFill>
                  <a:srgbClr val="000000"/>
                </a:solidFill>
                <a:latin typeface="Ubuntu"/>
                <a:ea typeface="Times New Roman"/>
              </a:rPr>
              <a:t> </a:t>
            </a:r>
            <a:r>
              <a:rPr lang="en-US" dirty="0">
                <a:solidFill>
                  <a:srgbClr val="000000"/>
                </a:solidFill>
                <a:latin typeface="Ubuntu"/>
                <a:ea typeface="Times New Roman"/>
              </a:rPr>
              <a:t>Our games are all about learning and having fun. One of our main goals is to make an application where students can have a pleasant time without getting bored.</a:t>
            </a:r>
          </a:p>
        </p:txBody>
      </p:sp>
      <p:sp>
        <p:nvSpPr>
          <p:cNvPr id="44" name="CustomShape 6"/>
          <p:cNvSpPr/>
          <p:nvPr/>
        </p:nvSpPr>
        <p:spPr>
          <a:xfrm>
            <a:off x="10188000" y="3960000"/>
            <a:ext cx="4572000" cy="50277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dirty="0"/>
          </a:p>
          <a:p>
            <a:endParaRPr dirty="0"/>
          </a:p>
          <a:p>
            <a:pPr algn="just"/>
            <a:r>
              <a:rPr lang="en-US" dirty="0">
                <a:solidFill>
                  <a:srgbClr val="000000"/>
                </a:solidFill>
                <a:latin typeface="Ubuntu"/>
                <a:ea typeface="DejaVu Sans"/>
              </a:rPr>
              <a:t>Activate </a:t>
            </a:r>
            <a:r>
              <a:rPr lang="en-US" dirty="0" err="1">
                <a:solidFill>
                  <a:srgbClr val="000000"/>
                </a:solidFill>
                <a:latin typeface="Ubuntu"/>
                <a:ea typeface="DejaVu Sans"/>
              </a:rPr>
              <a:t>Bilişim</a:t>
            </a:r>
            <a:r>
              <a:rPr lang="en-US" dirty="0">
                <a:solidFill>
                  <a:srgbClr val="000000"/>
                </a:solidFill>
                <a:latin typeface="Ubuntu"/>
                <a:ea typeface="DejaVu Sans"/>
              </a:rPr>
              <a:t> </a:t>
            </a:r>
            <a:r>
              <a:rPr lang="en-US" dirty="0" err="1">
                <a:solidFill>
                  <a:srgbClr val="000000"/>
                </a:solidFill>
                <a:latin typeface="Ubuntu"/>
                <a:ea typeface="DejaVu Sans"/>
              </a:rPr>
              <a:t>Teknolojileri</a:t>
            </a:r>
            <a:r>
              <a:rPr lang="en-US" dirty="0">
                <a:solidFill>
                  <a:srgbClr val="000000"/>
                </a:solidFill>
                <a:latin typeface="Ubuntu"/>
                <a:ea typeface="DejaVu Sans"/>
              </a:rPr>
              <a:t> A.Ş. was launched as a software company in 2012. By prioritizing R&amp;D awareness in software, it aims to meet the software needs of our country with domestic production. By analyzing the training needs of an institution and gathering them under a single structure, it provides both consultancy and technical infrastructure services.</a:t>
            </a:r>
          </a:p>
        </p:txBody>
      </p:sp>
      <p:sp>
        <p:nvSpPr>
          <p:cNvPr id="45" name="CustomShape 7"/>
          <p:cNvSpPr/>
          <p:nvPr/>
        </p:nvSpPr>
        <p:spPr>
          <a:xfrm>
            <a:off x="10188000" y="9347760"/>
            <a:ext cx="4572000" cy="63367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dirty="0"/>
          </a:p>
          <a:p>
            <a:pPr algn="just"/>
            <a:r>
              <a:rPr lang="en-US" dirty="0">
                <a:solidFill>
                  <a:srgbClr val="000000"/>
                </a:solidFill>
                <a:latin typeface="Ubuntu"/>
                <a:ea typeface="Times New Roman"/>
              </a:rPr>
              <a:t>"PRIMATH" is a digital platform which contains different type of serious games to improve children's math mindset. There are many educational mini games for 4 different classes. Thanks to the question mark bubbles in the game, it allows the children to give more specific information about what the buttons do and more specific information about the game. Games are suitable for the mathematics misconception all the 4 classes, "PRIMATH" aims the help teachers to well teach these misconceptions of mathematic. There is an also time limit for each game to improve competition among the children so they will their best to make a better score from their friends. The time limit decreases the learning time.</a:t>
            </a:r>
          </a:p>
        </p:txBody>
      </p:sp>
      <p:sp>
        <p:nvSpPr>
          <p:cNvPr id="46" name="CustomShape 8"/>
          <p:cNvSpPr/>
          <p:nvPr/>
        </p:nvSpPr>
        <p:spPr>
          <a:xfrm>
            <a:off x="359350" y="17579520"/>
            <a:ext cx="4572000" cy="29260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sz="1700" dirty="0">
                <a:solidFill>
                  <a:srgbClr val="000000"/>
                </a:solidFill>
                <a:latin typeface="Ubuntu"/>
                <a:ea typeface="Times New Roman"/>
              </a:rPr>
              <a:t>We would like to express our sincere thanks to Assist. Prof. Dr. Gül </a:t>
            </a:r>
            <a:r>
              <a:rPr lang="en-US" sz="1700" dirty="0" err="1">
                <a:solidFill>
                  <a:srgbClr val="000000"/>
                </a:solidFill>
                <a:latin typeface="Ubuntu"/>
                <a:ea typeface="Times New Roman"/>
              </a:rPr>
              <a:t>Tokdemir</a:t>
            </a:r>
            <a:r>
              <a:rPr lang="en-US" sz="1700" dirty="0">
                <a:solidFill>
                  <a:srgbClr val="000000"/>
                </a:solidFill>
                <a:latin typeface="Ubuntu"/>
                <a:ea typeface="Times New Roman"/>
              </a:rPr>
              <a:t> for guiding us through the software phase of the project and helped us with her feedback</a:t>
            </a:r>
            <a:r>
              <a:rPr lang="tr-TR" sz="1700" dirty="0">
                <a:solidFill>
                  <a:srgbClr val="000000"/>
                </a:solidFill>
                <a:latin typeface="Ubuntu"/>
                <a:ea typeface="Times New Roman"/>
              </a:rPr>
              <a:t>,</a:t>
            </a:r>
            <a:r>
              <a:rPr lang="en-US" sz="1700" dirty="0">
                <a:solidFill>
                  <a:srgbClr val="000000"/>
                </a:solidFill>
                <a:latin typeface="Ubuntu"/>
                <a:ea typeface="Times New Roman"/>
              </a:rPr>
              <a:t> and </a:t>
            </a:r>
            <a:r>
              <a:rPr lang="en-US" sz="1700" dirty="0" err="1">
                <a:solidFill>
                  <a:srgbClr val="000000"/>
                </a:solidFill>
                <a:latin typeface="Ubuntu"/>
                <a:ea typeface="Times New Roman"/>
              </a:rPr>
              <a:t>Meltem</a:t>
            </a:r>
            <a:r>
              <a:rPr lang="en-US" sz="1700" dirty="0">
                <a:solidFill>
                  <a:srgbClr val="000000"/>
                </a:solidFill>
                <a:latin typeface="Ubuntu"/>
                <a:ea typeface="Times New Roman"/>
              </a:rPr>
              <a:t> </a:t>
            </a:r>
            <a:r>
              <a:rPr lang="en-US" sz="1700" dirty="0" err="1">
                <a:solidFill>
                  <a:srgbClr val="000000"/>
                </a:solidFill>
                <a:latin typeface="Ubuntu"/>
                <a:ea typeface="Times New Roman"/>
              </a:rPr>
              <a:t>Koca</a:t>
            </a:r>
            <a:r>
              <a:rPr lang="en-US" sz="1700" dirty="0">
                <a:solidFill>
                  <a:srgbClr val="000000"/>
                </a:solidFill>
                <a:latin typeface="Ubuntu"/>
                <a:ea typeface="Times New Roman"/>
              </a:rPr>
              <a:t> from Activate </a:t>
            </a:r>
            <a:r>
              <a:rPr lang="en-US" sz="1700" dirty="0" err="1">
                <a:solidFill>
                  <a:srgbClr val="000000"/>
                </a:solidFill>
                <a:latin typeface="Ubuntu"/>
                <a:ea typeface="Times New Roman"/>
              </a:rPr>
              <a:t>Bilişim</a:t>
            </a:r>
            <a:r>
              <a:rPr lang="en-US" sz="1700" dirty="0">
                <a:solidFill>
                  <a:srgbClr val="000000"/>
                </a:solidFill>
                <a:latin typeface="Ubuntu"/>
                <a:ea typeface="Times New Roman"/>
              </a:rPr>
              <a:t> </a:t>
            </a:r>
            <a:r>
              <a:rPr lang="en-US" sz="1700" dirty="0" err="1">
                <a:solidFill>
                  <a:srgbClr val="000000"/>
                </a:solidFill>
                <a:latin typeface="Ubuntu"/>
                <a:ea typeface="Times New Roman"/>
              </a:rPr>
              <a:t>Teknolojileri</a:t>
            </a:r>
            <a:r>
              <a:rPr lang="en-US" sz="1700" dirty="0">
                <a:solidFill>
                  <a:srgbClr val="000000"/>
                </a:solidFill>
                <a:latin typeface="Ubuntu"/>
                <a:ea typeface="Times New Roman"/>
              </a:rPr>
              <a:t> A.Ş. for showing us the principles of educational practice and giving her feedback.</a:t>
            </a:r>
            <a:endParaRPr sz="1700" dirty="0"/>
          </a:p>
        </p:txBody>
      </p:sp>
      <p:sp>
        <p:nvSpPr>
          <p:cNvPr id="47" name="CustomShape 9"/>
          <p:cNvSpPr/>
          <p:nvPr/>
        </p:nvSpPr>
        <p:spPr>
          <a:xfrm>
            <a:off x="10188000" y="16583400"/>
            <a:ext cx="4572000" cy="3922200"/>
          </a:xfrm>
          <a:prstGeom prst="rect">
            <a:avLst/>
          </a:prstGeom>
          <a:solidFill>
            <a:srgbClr val="E6E6E6"/>
          </a:solidFill>
          <a:ln>
            <a:solidFill>
              <a:srgbClr val="C5000B"/>
            </a:solidFill>
          </a:ln>
        </p:spPr>
      </p:sp>
      <p:sp>
        <p:nvSpPr>
          <p:cNvPr id="50" name="CustomShape 10"/>
          <p:cNvSpPr/>
          <p:nvPr/>
        </p:nvSpPr>
        <p:spPr>
          <a:xfrm>
            <a:off x="5274000" y="7669440"/>
            <a:ext cx="4572000" cy="5314320"/>
          </a:xfrm>
          <a:prstGeom prst="rect">
            <a:avLst/>
          </a:prstGeom>
          <a:solidFill>
            <a:srgbClr val="E6E6E6"/>
          </a:solidFill>
          <a:ln>
            <a:solidFill>
              <a:srgbClr val="C5000B"/>
            </a:solidFill>
          </a:ln>
        </p:spPr>
      </p:sp>
      <p:sp>
        <p:nvSpPr>
          <p:cNvPr id="51" name="CustomShape 11"/>
          <p:cNvSpPr/>
          <p:nvPr/>
        </p:nvSpPr>
        <p:spPr>
          <a:xfrm>
            <a:off x="5274000" y="13343760"/>
            <a:ext cx="4572000" cy="3613320"/>
          </a:xfrm>
          <a:prstGeom prst="rect">
            <a:avLst/>
          </a:prstGeom>
          <a:solidFill>
            <a:srgbClr val="E6E6E6"/>
          </a:solidFill>
          <a:ln>
            <a:solidFill>
              <a:srgbClr val="C5000B"/>
            </a:solidFill>
          </a:ln>
        </p:spPr>
      </p:sp>
      <p:sp>
        <p:nvSpPr>
          <p:cNvPr id="58" name="TextShape 18"/>
          <p:cNvSpPr txBox="1"/>
          <p:nvPr/>
        </p:nvSpPr>
        <p:spPr>
          <a:xfrm>
            <a:off x="6382440" y="6963120"/>
            <a:ext cx="2355480" cy="346320"/>
          </a:xfrm>
          <a:prstGeom prst="rect">
            <a:avLst/>
          </a:prstGeom>
        </p:spPr>
        <p:txBody>
          <a:bodyPr wrap="none" lIns="90000" tIns="45000" rIns="90000" bIns="45000"/>
          <a:lstStyle/>
          <a:p>
            <a:pPr algn="ctr"/>
            <a:r>
              <a:rPr lang="en-US" b="1" dirty="0">
                <a:solidFill>
                  <a:srgbClr val="C5000B"/>
                </a:solidFill>
              </a:rPr>
              <a:t>Figure 1 – </a:t>
            </a:r>
            <a:r>
              <a:rPr lang="tr-TR" b="1" dirty="0">
                <a:solidFill>
                  <a:srgbClr val="C5000B"/>
                </a:solidFill>
              </a:rPr>
              <a:t>Activity </a:t>
            </a:r>
            <a:r>
              <a:rPr lang="tr-TR" b="1" dirty="0" err="1">
                <a:solidFill>
                  <a:srgbClr val="C5000B"/>
                </a:solidFill>
              </a:rPr>
              <a:t>Diagram</a:t>
            </a:r>
            <a:endParaRPr dirty="0"/>
          </a:p>
        </p:txBody>
      </p:sp>
      <p:sp>
        <p:nvSpPr>
          <p:cNvPr id="92" name="TextShape 52"/>
          <p:cNvSpPr txBox="1"/>
          <p:nvPr/>
        </p:nvSpPr>
        <p:spPr>
          <a:xfrm>
            <a:off x="6267240" y="12610080"/>
            <a:ext cx="2585520" cy="373680"/>
          </a:xfrm>
          <a:prstGeom prst="rect">
            <a:avLst/>
          </a:prstGeom>
        </p:spPr>
        <p:txBody>
          <a:bodyPr wrap="none" lIns="90000" tIns="45000" rIns="90000" bIns="45000"/>
          <a:lstStyle/>
          <a:p>
            <a:pPr algn="ctr"/>
            <a:r>
              <a:rPr lang="en-US" sz="2000" b="1" dirty="0">
                <a:solidFill>
                  <a:srgbClr val="C5000B"/>
                </a:solidFill>
              </a:rPr>
              <a:t>Figure 2 – </a:t>
            </a:r>
            <a:r>
              <a:rPr lang="tr-TR" sz="2000" b="1" dirty="0" err="1">
                <a:solidFill>
                  <a:srgbClr val="C5000B"/>
                </a:solidFill>
              </a:rPr>
              <a:t>Use</a:t>
            </a:r>
            <a:r>
              <a:rPr lang="tr-TR" sz="2000" b="1" dirty="0">
                <a:solidFill>
                  <a:srgbClr val="C5000B"/>
                </a:solidFill>
              </a:rPr>
              <a:t> Case </a:t>
            </a:r>
            <a:r>
              <a:rPr lang="tr-TR" sz="2000" b="1" dirty="0" err="1">
                <a:solidFill>
                  <a:srgbClr val="C5000B"/>
                </a:solidFill>
              </a:rPr>
              <a:t>Realization</a:t>
            </a:r>
            <a:endParaRPr dirty="0"/>
          </a:p>
        </p:txBody>
      </p:sp>
      <p:sp>
        <p:nvSpPr>
          <p:cNvPr id="93" name="TextShape 53"/>
          <p:cNvSpPr txBox="1"/>
          <p:nvPr/>
        </p:nvSpPr>
        <p:spPr>
          <a:xfrm>
            <a:off x="5795640" y="16583400"/>
            <a:ext cx="3529080" cy="373680"/>
          </a:xfrm>
          <a:prstGeom prst="rect">
            <a:avLst/>
          </a:prstGeom>
        </p:spPr>
        <p:txBody>
          <a:bodyPr wrap="none" lIns="90000" tIns="45000" rIns="90000" bIns="45000"/>
          <a:lstStyle/>
          <a:p>
            <a:pPr algn="ctr"/>
            <a:r>
              <a:rPr lang="en-US" sz="2000" b="1" dirty="0">
                <a:solidFill>
                  <a:srgbClr val="C5000B"/>
                </a:solidFill>
              </a:rPr>
              <a:t>Figure 3 – </a:t>
            </a:r>
            <a:r>
              <a:rPr lang="tr-TR" sz="2000" b="1" dirty="0" err="1">
                <a:solidFill>
                  <a:srgbClr val="C5000B"/>
                </a:solidFill>
              </a:rPr>
              <a:t>Screenshots</a:t>
            </a:r>
            <a:r>
              <a:rPr lang="tr-TR" sz="2000" b="1" dirty="0">
                <a:solidFill>
                  <a:srgbClr val="C5000B"/>
                </a:solidFill>
              </a:rPr>
              <a:t> </a:t>
            </a:r>
            <a:r>
              <a:rPr lang="tr-TR" sz="2000" b="1" dirty="0" err="1">
                <a:solidFill>
                  <a:srgbClr val="C5000B"/>
                </a:solidFill>
              </a:rPr>
              <a:t>from</a:t>
            </a:r>
            <a:r>
              <a:rPr lang="tr-TR" sz="2000" b="1" dirty="0">
                <a:solidFill>
                  <a:srgbClr val="C5000B"/>
                </a:solidFill>
              </a:rPr>
              <a:t> Games</a:t>
            </a:r>
            <a:endParaRPr dirty="0"/>
          </a:p>
        </p:txBody>
      </p:sp>
      <p:sp>
        <p:nvSpPr>
          <p:cNvPr id="112" name="CustomShape 72"/>
          <p:cNvSpPr/>
          <p:nvPr/>
        </p:nvSpPr>
        <p:spPr>
          <a:xfrm>
            <a:off x="5274000" y="17579520"/>
            <a:ext cx="4572000" cy="2926080"/>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3" name="Picture 2" descr="Diagram, schematic&#10;&#10;Description automatically generated">
            <a:extLst>
              <a:ext uri="{FF2B5EF4-FFF2-40B4-BE49-F238E27FC236}">
                <a16:creationId xmlns:a16="http://schemas.microsoft.com/office/drawing/2014/main" id="{B1B36307-8118-87F5-CD7E-D10B20292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217" y="4082127"/>
            <a:ext cx="4154406" cy="2913782"/>
          </a:xfrm>
          <a:prstGeom prst="rect">
            <a:avLst/>
          </a:prstGeom>
        </p:spPr>
      </p:pic>
      <p:pic>
        <p:nvPicPr>
          <p:cNvPr id="25" name="image8.png" descr="Diagram  Description automatically generated">
            <a:extLst>
              <a:ext uri="{FF2B5EF4-FFF2-40B4-BE49-F238E27FC236}">
                <a16:creationId xmlns:a16="http://schemas.microsoft.com/office/drawing/2014/main" id="{D874AB00-5127-48E7-8E74-B13230F0F259}"/>
              </a:ext>
            </a:extLst>
          </p:cNvPr>
          <p:cNvPicPr>
            <a:picLocks noChangeAspect="1"/>
          </p:cNvPicPr>
          <p:nvPr/>
        </p:nvPicPr>
        <p:blipFill>
          <a:blip r:embed="rId5" cstate="print"/>
          <a:stretch>
            <a:fillRect/>
          </a:stretch>
        </p:blipFill>
        <p:spPr>
          <a:xfrm>
            <a:off x="5317781" y="8293100"/>
            <a:ext cx="4473277" cy="3854182"/>
          </a:xfrm>
          <a:prstGeom prst="rect">
            <a:avLst/>
          </a:prstGeom>
        </p:spPr>
      </p:pic>
      <p:sp>
        <p:nvSpPr>
          <p:cNvPr id="26" name="TextShape 53">
            <a:extLst>
              <a:ext uri="{FF2B5EF4-FFF2-40B4-BE49-F238E27FC236}">
                <a16:creationId xmlns:a16="http://schemas.microsoft.com/office/drawing/2014/main" id="{41E07231-1441-A73F-F5EA-9F0B6215BDCA}"/>
              </a:ext>
            </a:extLst>
          </p:cNvPr>
          <p:cNvSpPr txBox="1"/>
          <p:nvPr/>
        </p:nvSpPr>
        <p:spPr>
          <a:xfrm>
            <a:off x="10619460" y="20131920"/>
            <a:ext cx="3529080" cy="373680"/>
          </a:xfrm>
          <a:prstGeom prst="rect">
            <a:avLst/>
          </a:prstGeom>
        </p:spPr>
        <p:txBody>
          <a:bodyPr wrap="none" lIns="90000" tIns="45000" rIns="90000" bIns="45000"/>
          <a:lstStyle/>
          <a:p>
            <a:pPr algn="ctr"/>
            <a:r>
              <a:rPr lang="tr-TR" sz="2000" b="1" dirty="0">
                <a:solidFill>
                  <a:srgbClr val="C5000B"/>
                </a:solidFill>
              </a:rPr>
              <a:t>Team </a:t>
            </a:r>
            <a:r>
              <a:rPr lang="tr-TR" sz="2000" b="1" dirty="0" err="1">
                <a:solidFill>
                  <a:srgbClr val="C5000B"/>
                </a:solidFill>
              </a:rPr>
              <a:t>Members</a:t>
            </a:r>
            <a:r>
              <a:rPr lang="tr-TR" sz="2000" b="1" dirty="0">
                <a:solidFill>
                  <a:srgbClr val="C5000B"/>
                </a:solidFill>
              </a:rPr>
              <a:t> </a:t>
            </a:r>
            <a:r>
              <a:rPr lang="tr-TR" sz="2000" b="1" dirty="0" err="1">
                <a:solidFill>
                  <a:srgbClr val="C5000B"/>
                </a:solidFill>
              </a:rPr>
              <a:t>and</a:t>
            </a:r>
            <a:r>
              <a:rPr lang="tr-TR" sz="2000" b="1" dirty="0">
                <a:solidFill>
                  <a:srgbClr val="C5000B"/>
                </a:solidFill>
              </a:rPr>
              <a:t> Advisor</a:t>
            </a:r>
            <a:endParaRPr dirty="0"/>
          </a:p>
        </p:txBody>
      </p:sp>
      <p:pic>
        <p:nvPicPr>
          <p:cNvPr id="4" name="Picture 3" descr="A group of people posing for a photo on the stairs&#10;&#10;Description automatically generated with medium confidence">
            <a:extLst>
              <a:ext uri="{FF2B5EF4-FFF2-40B4-BE49-F238E27FC236}">
                <a16:creationId xmlns:a16="http://schemas.microsoft.com/office/drawing/2014/main" id="{2A6A1363-F2FD-B30F-5C81-6337B73221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7965" y="16837868"/>
            <a:ext cx="4392070" cy="3294052"/>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588E81A2-F9B4-984E-955C-BF11DD915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1674" y="18094388"/>
            <a:ext cx="4236002" cy="1755712"/>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774822DE-3FB3-8FF3-2112-0C4FD81A70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7781" y="13446558"/>
            <a:ext cx="4473277" cy="292374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576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Oğuz Hazneci</cp:lastModifiedBy>
  <cp:revision>10</cp:revision>
  <dcterms:modified xsi:type="dcterms:W3CDTF">2022-06-02T08:35:11Z</dcterms:modified>
</cp:coreProperties>
</file>