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300" r:id="rId3"/>
    <p:sldId id="305" r:id="rId4"/>
    <p:sldId id="257" r:id="rId5"/>
    <p:sldId id="273" r:id="rId6"/>
    <p:sldId id="301" r:id="rId7"/>
    <p:sldId id="302" r:id="rId8"/>
    <p:sldId id="303" r:id="rId9"/>
    <p:sldId id="304" r:id="rId10"/>
    <p:sldId id="297" r:id="rId11"/>
    <p:sldId id="299" r:id="rId12"/>
    <p:sldId id="307" r:id="rId13"/>
    <p:sldId id="258" r:id="rId14"/>
    <p:sldId id="306" r:id="rId15"/>
    <p:sldId id="259" r:id="rId16"/>
    <p:sldId id="267" r:id="rId17"/>
    <p:sldId id="272" r:id="rId18"/>
    <p:sldId id="268" r:id="rId19"/>
    <p:sldId id="276" r:id="rId20"/>
    <p:sldId id="274" r:id="rId21"/>
    <p:sldId id="2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8B7DF-2F45-45A5-974D-8F3A1CFA6C80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11AD-A239-4BD7-A09F-3630A16D54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30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11AD-A239-4BD7-A09F-3630A16D548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32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mahmut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2AEA-4439-409C-A7A6-660349FF698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76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mahmut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2AEA-4439-409C-A7A6-660349FF698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78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6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034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291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65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8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9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026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65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99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66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117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3639A-7F54-4840-ADC3-0D15043C0845}" type="datetimeFigureOut">
              <a:rPr lang="tr-TR" smtClean="0"/>
              <a:t>21.01.2022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B11083-60EA-44DC-8007-6EDA39529B3F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0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4815BA-0D42-4D5F-B66C-D0F7E9EE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619300"/>
            <a:ext cx="10058400" cy="3566160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sz="6000" dirty="0"/>
              <a:t>Content </a:t>
            </a:r>
            <a:r>
              <a:rPr lang="tr-TR" sz="6000" dirty="0" err="1"/>
              <a:t>Based</a:t>
            </a:r>
            <a:r>
              <a:rPr lang="tr-TR" sz="6000" dirty="0"/>
              <a:t> Analysis </a:t>
            </a:r>
            <a:br>
              <a:rPr lang="tr-TR" sz="6000" dirty="0"/>
            </a:br>
            <a:r>
              <a:rPr lang="tr-TR" sz="6000" dirty="0"/>
              <a:t>in </a:t>
            </a:r>
            <a:r>
              <a:rPr lang="tr-TR" sz="6000" dirty="0" err="1"/>
              <a:t>order</a:t>
            </a:r>
            <a:r>
              <a:rPr lang="tr-TR" sz="6000" dirty="0"/>
              <a:t> </a:t>
            </a:r>
            <a:r>
              <a:rPr lang="tr-TR" sz="6000" dirty="0" err="1"/>
              <a:t>to</a:t>
            </a:r>
            <a:r>
              <a:rPr lang="tr-TR" sz="6000" dirty="0"/>
              <a:t> </a:t>
            </a:r>
            <a:br>
              <a:rPr lang="tr-TR" sz="6000" dirty="0"/>
            </a:br>
            <a:r>
              <a:rPr lang="tr-TR" sz="6000" dirty="0" err="1"/>
              <a:t>Detect</a:t>
            </a:r>
            <a:r>
              <a:rPr lang="tr-TR" sz="6000" dirty="0"/>
              <a:t> </a:t>
            </a:r>
            <a:r>
              <a:rPr lang="tr-TR" sz="6000" dirty="0" err="1"/>
              <a:t>SensitiveData</a:t>
            </a:r>
            <a:br>
              <a:rPr lang="tr-TR" sz="6700" dirty="0"/>
            </a:br>
            <a:br>
              <a:rPr lang="tr-TR" sz="6700" dirty="0"/>
            </a:br>
            <a:r>
              <a:rPr lang="tr-TR" sz="3600" dirty="0">
                <a:solidFill>
                  <a:schemeClr val="tx1"/>
                </a:solidFill>
              </a:rPr>
              <a:t>P202106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3A64D4F-9D9A-4532-A20D-C8DA1BE05054}"/>
              </a:ext>
            </a:extLst>
          </p:cNvPr>
          <p:cNvSpPr txBox="1"/>
          <p:nvPr/>
        </p:nvSpPr>
        <p:spPr>
          <a:xfrm>
            <a:off x="1097280" y="4438835"/>
            <a:ext cx="3488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Batuhan TATLISERT 201811057</a:t>
            </a:r>
          </a:p>
          <a:p>
            <a:r>
              <a:rPr lang="tr-TR" dirty="0"/>
              <a:t>Nazım DÖLEKÇEKİÇ 201811026</a:t>
            </a:r>
          </a:p>
          <a:p>
            <a:r>
              <a:rPr lang="tr-TR" dirty="0"/>
              <a:t>Alper PUNAR            201711055</a:t>
            </a:r>
          </a:p>
          <a:p>
            <a:r>
              <a:rPr lang="tr-TR" dirty="0"/>
              <a:t>Beril YOKARIBAŞ      201811069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17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7C1DAE-55B5-406B-A252-C7DBC765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1.4-What is Bert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F29A0C-A689-475E-BD6E-AE5BA8B2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06824" cy="402336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idirectional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ncoder </a:t>
            </a:r>
            <a:r>
              <a:rPr lang="tr-TR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epresentations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ransformers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Google.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sense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 can be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summarization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332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22991C-B2FF-47B4-BB54-52C4CB65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1.4-How </a:t>
            </a:r>
            <a:r>
              <a:rPr lang="tr-TR" dirty="0" err="1">
                <a:solidFill>
                  <a:schemeClr val="accent1"/>
                </a:solidFill>
              </a:rPr>
              <a:t>to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use</a:t>
            </a:r>
            <a:r>
              <a:rPr lang="tr-TR" dirty="0">
                <a:solidFill>
                  <a:schemeClr val="accent1"/>
                </a:solidFill>
              </a:rPr>
              <a:t> BERT(</a:t>
            </a:r>
            <a:r>
              <a:rPr lang="tr-TR" dirty="0" err="1">
                <a:solidFill>
                  <a:schemeClr val="accent1"/>
                </a:solidFill>
              </a:rPr>
              <a:t>fine-tuning</a:t>
            </a:r>
            <a:r>
              <a:rPr lang="tr-T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D77F5A-C146-42DF-9FBC-34FE695C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 can be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NLP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hyper-parameters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scratch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 BERT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pre-training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fine-tuning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tr-TR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FE07A-A81F-4208-BD6D-D95BBD87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1"/>
            <a:ext cx="10058400" cy="989012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3. </a:t>
            </a:r>
            <a:r>
              <a:rPr lang="tr-TR" dirty="0" err="1">
                <a:solidFill>
                  <a:schemeClr val="accent1"/>
                </a:solidFill>
              </a:rPr>
              <a:t>Proposed</a:t>
            </a:r>
            <a:r>
              <a:rPr lang="tr-TR" dirty="0">
                <a:solidFill>
                  <a:schemeClr val="accent1"/>
                </a:solidFill>
              </a:rPr>
              <a:t> Solution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295186D-137C-4A3C-99E5-6EC5375C4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008766"/>
            <a:ext cx="10239375" cy="4860223"/>
          </a:xfrm>
        </p:spPr>
      </p:pic>
    </p:spTree>
    <p:extLst>
      <p:ext uri="{BB962C8B-B14F-4D97-AF65-F5344CB8AC3E}">
        <p14:creationId xmlns:p14="http://schemas.microsoft.com/office/powerpoint/2010/main" val="268866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174A72-92B6-4FCC-986E-7113842A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3.1 – </a:t>
            </a:r>
            <a:r>
              <a:rPr lang="tr-TR" dirty="0" err="1">
                <a:solidFill>
                  <a:schemeClr val="accent1"/>
                </a:solidFill>
              </a:rPr>
              <a:t>Crawling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20C3D-D448-4CF5-B5BF-2542A4FC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data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crawling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Using </a:t>
            </a:r>
            <a:r>
              <a:rPr lang="tr-TR" dirty="0" err="1"/>
              <a:t>Scrapy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>
                <a:solidFill>
                  <a:schemeClr val="tx1"/>
                </a:solidFill>
              </a:rPr>
              <a:t>Crawling</a:t>
            </a:r>
            <a:r>
              <a:rPr lang="tr-TR" dirty="0">
                <a:solidFill>
                  <a:schemeClr val="tx1"/>
                </a:solidFill>
              </a:rPr>
              <a:t> data </a:t>
            </a:r>
            <a:r>
              <a:rPr lang="tr-TR" dirty="0" err="1">
                <a:solidFill>
                  <a:schemeClr val="tx1"/>
                </a:solidFill>
              </a:rPr>
              <a:t>one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search.edwardsnowden.com.</a:t>
            </a:r>
            <a:endParaRPr lang="tr-TR" dirty="0"/>
          </a:p>
          <a:p>
            <a:endParaRPr lang="tr-TR" dirty="0"/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174A72-92B6-4FCC-986E-7113842A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3.1 – </a:t>
            </a:r>
            <a:r>
              <a:rPr lang="tr-TR" dirty="0" err="1">
                <a:solidFill>
                  <a:schemeClr val="accent1"/>
                </a:solidFill>
              </a:rPr>
              <a:t>Crawling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20C3D-D448-4CF5-B5BF-2542A4FC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data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crawling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Using </a:t>
            </a:r>
            <a:r>
              <a:rPr lang="tr-TR" dirty="0" err="1"/>
              <a:t>Scrapy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>
                <a:solidFill>
                  <a:schemeClr val="tx1"/>
                </a:solidFill>
              </a:rPr>
              <a:t>Crawling</a:t>
            </a:r>
            <a:r>
              <a:rPr lang="tr-TR" dirty="0">
                <a:solidFill>
                  <a:schemeClr val="tx1"/>
                </a:solidFill>
              </a:rPr>
              <a:t> data </a:t>
            </a:r>
            <a:r>
              <a:rPr lang="tr-TR" dirty="0" err="1">
                <a:solidFill>
                  <a:schemeClr val="tx1"/>
                </a:solidFill>
              </a:rPr>
              <a:t>one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one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search.edwardsnowden.com.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data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Snowden</a:t>
            </a:r>
            <a:r>
              <a:rPr lang="tr-TR" dirty="0"/>
              <a:t> </a:t>
            </a:r>
            <a:r>
              <a:rPr lang="tr-TR" dirty="0" err="1"/>
              <a:t>Doc</a:t>
            </a:r>
            <a:r>
              <a:rPr lang="tr-TR" dirty="0"/>
              <a:t> </a:t>
            </a:r>
            <a:r>
              <a:rPr lang="tr-TR" dirty="0" err="1"/>
              <a:t>Search’s</a:t>
            </a:r>
            <a:r>
              <a:rPr lang="tr-TR" dirty="0"/>
              <a:t> </a:t>
            </a:r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Our</a:t>
            </a:r>
            <a:r>
              <a:rPr lang="tr-TR" dirty="0"/>
              <a:t> data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around</a:t>
            </a:r>
            <a:r>
              <a:rPr lang="tr-TR" dirty="0"/>
              <a:t> 500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1000 un-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now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conducted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our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tests</a:t>
            </a:r>
            <a:r>
              <a:rPr lang="tr-TR" dirty="0">
                <a:solidFill>
                  <a:schemeClr val="tx1"/>
                </a:solidFill>
              </a:rPr>
              <a:t> as </a:t>
            </a:r>
            <a:r>
              <a:rPr lang="tr-TR" dirty="0" err="1">
                <a:solidFill>
                  <a:schemeClr val="tx1"/>
                </a:solidFill>
              </a:rPr>
              <a:t>binary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classification</a:t>
            </a:r>
            <a:r>
              <a:rPr lang="tr-TR" dirty="0">
                <a:solidFill>
                  <a:schemeClr val="tx1"/>
                </a:solidFill>
              </a:rPr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may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new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data’s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test </a:t>
            </a:r>
            <a:r>
              <a:rPr lang="tr-TR" dirty="0" err="1">
                <a:solidFill>
                  <a:schemeClr val="tx1"/>
                </a:solidFill>
              </a:rPr>
              <a:t>them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later</a:t>
            </a:r>
            <a:r>
              <a:rPr lang="tr-TR" dirty="0">
                <a:solidFill>
                  <a:schemeClr val="tx1"/>
                </a:solidFill>
              </a:rPr>
              <a:t> on.</a:t>
            </a:r>
          </a:p>
          <a:p>
            <a:endParaRPr lang="tr-TR" dirty="0"/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6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174A72-92B6-4FCC-986E-7113842A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 .2 – OCR (</a:t>
            </a:r>
            <a:r>
              <a:rPr lang="tr-TR" dirty="0" err="1">
                <a:solidFill>
                  <a:schemeClr val="accent1"/>
                </a:solidFill>
              </a:rPr>
              <a:t>Preparing</a:t>
            </a:r>
            <a:r>
              <a:rPr lang="tr-TR" dirty="0">
                <a:solidFill>
                  <a:schemeClr val="accent1"/>
                </a:solidFill>
              </a:rPr>
              <a:t> data, </a:t>
            </a:r>
            <a:r>
              <a:rPr lang="tr-TR" dirty="0" err="1">
                <a:solidFill>
                  <a:schemeClr val="accent1"/>
                </a:solidFill>
              </a:rPr>
              <a:t>transforming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to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text</a:t>
            </a:r>
            <a:r>
              <a:rPr lang="tr-T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20C3D-D448-4CF5-B5BF-2542A4FC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Transforming</a:t>
            </a:r>
            <a:r>
              <a:rPr lang="tr-TR" dirty="0"/>
              <a:t> </a:t>
            </a:r>
            <a:r>
              <a:rPr lang="tr-TR" dirty="0" err="1"/>
              <a:t>document’s</a:t>
            </a:r>
            <a:r>
              <a:rPr lang="tr-TR" dirty="0"/>
              <a:t> (</a:t>
            </a:r>
            <a:r>
              <a:rPr lang="tr-TR" dirty="0" err="1"/>
              <a:t>doc</a:t>
            </a:r>
            <a:r>
              <a:rPr lang="tr-TR" dirty="0"/>
              <a:t>, </a:t>
            </a:r>
            <a:r>
              <a:rPr lang="tr-TR" dirty="0" err="1"/>
              <a:t>pdf</a:t>
            </a:r>
            <a:r>
              <a:rPr lang="tr-TR" dirty="0"/>
              <a:t>, </a:t>
            </a:r>
            <a:r>
              <a:rPr lang="tr-TR" dirty="0" err="1"/>
              <a:t>pptx</a:t>
            </a:r>
            <a:r>
              <a:rPr lang="tr-TR" dirty="0"/>
              <a:t> …) </a:t>
            </a:r>
            <a:r>
              <a:rPr lang="tr-TR" dirty="0" err="1"/>
              <a:t>content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Tesseract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Tested</a:t>
            </a:r>
            <a:r>
              <a:rPr lang="tr-TR" dirty="0"/>
              <a:t> it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39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174A72-92B6-4FCC-986E-7113842A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3.3 –</a:t>
            </a:r>
            <a:r>
              <a:rPr lang="tr-TR" dirty="0" err="1">
                <a:solidFill>
                  <a:schemeClr val="accent1"/>
                </a:solidFill>
              </a:rPr>
              <a:t>Tokenize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and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Vectorize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20C3D-D448-4CF5-B5BF-2542A4FC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 is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Fine-tuned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BERT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variations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directly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tokenizing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cleansing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data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119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9BAEF5-5607-4D31-957D-541B4634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3.4 </a:t>
            </a:r>
            <a:r>
              <a:rPr lang="tr-TR" dirty="0" err="1">
                <a:solidFill>
                  <a:schemeClr val="accent1"/>
                </a:solidFill>
              </a:rPr>
              <a:t>Classification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204199-661A-4331-9DA7-A005A6A7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%80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%20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0.1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dense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sigmoid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BERT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sigmoid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dense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sigmoid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71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174A72-92B6-4FCC-986E-7113842A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 .5 – Model </a:t>
            </a:r>
            <a:r>
              <a:rPr lang="tr-TR" dirty="0" err="1">
                <a:solidFill>
                  <a:schemeClr val="accent1"/>
                </a:solidFill>
              </a:rPr>
              <a:t>Testing</a:t>
            </a:r>
            <a:endParaRPr lang="tr-TR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25C87CFF-E523-4EAD-BD8D-8DC60031D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04014"/>
              </p:ext>
            </p:extLst>
          </p:nvPr>
        </p:nvGraphicFramePr>
        <p:xfrm>
          <a:off x="1096963" y="1846263"/>
          <a:ext cx="100583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41070322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568980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58548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1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Bert L-12 (</a:t>
                      </a:r>
                      <a:r>
                        <a:rPr lang="tr-TR" dirty="0" err="1"/>
                        <a:t>Uncased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Eng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Bert L-24 (</a:t>
                      </a:r>
                      <a:r>
                        <a:rPr lang="tr-TR" dirty="0" err="1"/>
                        <a:t>Uncased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Eng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Electra</a:t>
                      </a:r>
                      <a:r>
                        <a:rPr lang="tr-TR" dirty="0"/>
                        <a:t>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7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Electra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Large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7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Electra</a:t>
                      </a:r>
                      <a:r>
                        <a:rPr lang="tr-TR" dirty="0"/>
                        <a:t>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LaBSE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65082"/>
                  </a:ext>
                </a:extLst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1243584" y="5010912"/>
            <a:ext cx="885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/>
                </a:solidFill>
              </a:rPr>
              <a:t>This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Figure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Shows</a:t>
            </a:r>
            <a:r>
              <a:rPr lang="tr-TR" dirty="0">
                <a:solidFill>
                  <a:schemeClr val="accent1"/>
                </a:solidFill>
              </a:rPr>
              <a:t> Test Data </a:t>
            </a:r>
            <a:r>
              <a:rPr lang="tr-TR" dirty="0" err="1">
                <a:solidFill>
                  <a:schemeClr val="accent1"/>
                </a:solidFill>
              </a:rPr>
              <a:t>Accuracy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with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different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number</a:t>
            </a:r>
            <a:r>
              <a:rPr lang="tr-TR" dirty="0">
                <a:solidFill>
                  <a:schemeClr val="accent1"/>
                </a:solidFill>
              </a:rPr>
              <a:t> of </a:t>
            </a:r>
            <a:r>
              <a:rPr lang="tr-TR" dirty="0" err="1">
                <a:solidFill>
                  <a:schemeClr val="accent1"/>
                </a:solidFill>
              </a:rPr>
              <a:t>epochs</a:t>
            </a:r>
            <a:endParaRPr lang="tr-TR" dirty="0">
              <a:solidFill>
                <a:schemeClr val="accent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895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174A72-92B6-4FCC-986E-7113842A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 .5 – Model </a:t>
            </a:r>
            <a:r>
              <a:rPr lang="tr-TR" dirty="0" err="1">
                <a:solidFill>
                  <a:schemeClr val="accent1"/>
                </a:solidFill>
              </a:rPr>
              <a:t>Testing</a:t>
            </a:r>
            <a:endParaRPr lang="tr-TR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25C87CFF-E523-4EAD-BD8D-8DC60031D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37947"/>
              </p:ext>
            </p:extLst>
          </p:nvPr>
        </p:nvGraphicFramePr>
        <p:xfrm>
          <a:off x="1096963" y="1846263"/>
          <a:ext cx="1005839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41070322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568980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58548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1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Bert L-12 (</a:t>
                      </a:r>
                      <a:r>
                        <a:rPr lang="tr-TR" dirty="0" err="1"/>
                        <a:t>Uncased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Eng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Bert L-24 (</a:t>
                      </a:r>
                      <a:r>
                        <a:rPr lang="tr-TR" dirty="0" err="1"/>
                        <a:t>Uncased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Eng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Electra</a:t>
                      </a:r>
                      <a:r>
                        <a:rPr lang="tr-TR" dirty="0"/>
                        <a:t>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7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Electra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Large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7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Electra</a:t>
                      </a:r>
                      <a:r>
                        <a:rPr lang="tr-TR" dirty="0"/>
                        <a:t>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LaBSE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0.8431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0.8667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65082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9C0139C8-CD3A-471E-B251-E7EFC57A1AB7}"/>
              </a:ext>
            </a:extLst>
          </p:cNvPr>
          <p:cNvSpPr txBox="1"/>
          <p:nvPr/>
        </p:nvSpPr>
        <p:spPr>
          <a:xfrm>
            <a:off x="9977325" y="5913471"/>
            <a:ext cx="235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*Test Data </a:t>
            </a:r>
            <a:r>
              <a:rPr lang="tr-TR" dirty="0" err="1"/>
              <a:t>Accuracy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282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80347" y="303536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88813" y="1803401"/>
            <a:ext cx="10058400" cy="4023360"/>
          </a:xfrm>
        </p:spPr>
        <p:txBody>
          <a:bodyPr>
            <a:normAutofit fontScale="25000" lnSpcReduction="20000"/>
          </a:bodyPr>
          <a:lstStyle/>
          <a:p>
            <a:r>
              <a:rPr lang="en-US" sz="6800" dirty="0"/>
              <a:t>1-Introduction</a:t>
            </a:r>
          </a:p>
          <a:p>
            <a:r>
              <a:rPr lang="en-US" sz="6800" dirty="0"/>
              <a:t>  1.1-Problem Definition</a:t>
            </a:r>
          </a:p>
          <a:p>
            <a:r>
              <a:rPr lang="en-US" sz="6800" dirty="0"/>
              <a:t>   1.2-DLP</a:t>
            </a:r>
          </a:p>
          <a:p>
            <a:r>
              <a:rPr lang="en-US" sz="6800" dirty="0"/>
              <a:t>   1.3-NLP</a:t>
            </a:r>
            <a:endParaRPr lang="tr-TR" sz="6800" dirty="0"/>
          </a:p>
          <a:p>
            <a:r>
              <a:rPr lang="tr-TR" sz="6800" dirty="0"/>
              <a:t>   1.4-</a:t>
            </a:r>
            <a:r>
              <a:rPr lang="en-US" sz="6800" dirty="0"/>
              <a:t>BERT</a:t>
            </a:r>
          </a:p>
          <a:p>
            <a:pPr marL="0" indent="0">
              <a:buNone/>
            </a:pPr>
            <a:r>
              <a:rPr lang="en-US" sz="6800" dirty="0"/>
              <a:t> 3-</a:t>
            </a:r>
            <a:r>
              <a:rPr lang="tr-TR" sz="6800" dirty="0" err="1"/>
              <a:t>Proposed</a:t>
            </a:r>
            <a:r>
              <a:rPr lang="tr-TR" sz="6800" dirty="0"/>
              <a:t> Solution</a:t>
            </a:r>
            <a:endParaRPr lang="en-US" sz="6800" dirty="0"/>
          </a:p>
          <a:p>
            <a:pPr marL="0" indent="0">
              <a:buNone/>
            </a:pPr>
            <a:r>
              <a:rPr lang="en-US" sz="6800" dirty="0"/>
              <a:t>    3.1-Crawling</a:t>
            </a:r>
          </a:p>
          <a:p>
            <a:pPr marL="0" indent="0">
              <a:buNone/>
            </a:pPr>
            <a:r>
              <a:rPr lang="en-US" sz="6800" dirty="0"/>
              <a:t>    3.2-OCR</a:t>
            </a:r>
          </a:p>
          <a:p>
            <a:pPr marL="0" indent="0">
              <a:buNone/>
            </a:pPr>
            <a:r>
              <a:rPr lang="en-US" sz="6800" dirty="0"/>
              <a:t>    3.3-Tokenize&amp;Vectorize</a:t>
            </a:r>
          </a:p>
          <a:p>
            <a:pPr marL="0" indent="0">
              <a:buNone/>
            </a:pPr>
            <a:r>
              <a:rPr lang="en-US" sz="6800" dirty="0"/>
              <a:t>    3.4-Classification</a:t>
            </a:r>
          </a:p>
          <a:p>
            <a:pPr marL="0" indent="0">
              <a:buNone/>
            </a:pPr>
            <a:r>
              <a:rPr lang="en-US" sz="6800" dirty="0"/>
              <a:t>    3.5-Model Testing</a:t>
            </a:r>
          </a:p>
          <a:p>
            <a:pPr marL="0" indent="0">
              <a:buNone/>
            </a:pPr>
            <a:r>
              <a:rPr lang="en-US" sz="6800" dirty="0"/>
              <a:t>    3.6-Model Chosen</a:t>
            </a:r>
            <a:endParaRPr lang="tr-TR" sz="6800" dirty="0"/>
          </a:p>
          <a:p>
            <a:pPr marL="0" indent="0">
              <a:buNone/>
            </a:pPr>
            <a:r>
              <a:rPr lang="tr-TR" sz="6800" dirty="0"/>
              <a:t>    3.7-Embeding </a:t>
            </a:r>
            <a:r>
              <a:rPr lang="tr-TR" sz="6800" dirty="0" err="1"/>
              <a:t>into</a:t>
            </a:r>
            <a:r>
              <a:rPr lang="tr-TR" sz="6800" dirty="0"/>
              <a:t> DLP</a:t>
            </a:r>
            <a:endParaRPr lang="en-US" sz="6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0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B78CC-2D83-4880-A8D0-954F055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 .6 – Model </a:t>
            </a:r>
            <a:r>
              <a:rPr lang="tr-TR" dirty="0" err="1">
                <a:solidFill>
                  <a:schemeClr val="accent1"/>
                </a:solidFill>
              </a:rPr>
              <a:t>Chosen</a:t>
            </a:r>
            <a:r>
              <a:rPr lang="tr-TR" dirty="0">
                <a:solidFill>
                  <a:schemeClr val="accent1"/>
                </a:solidFill>
              </a:rPr>
              <a:t>- </a:t>
            </a:r>
            <a:r>
              <a:rPr lang="tr-TR" dirty="0" err="1">
                <a:solidFill>
                  <a:schemeClr val="accent1"/>
                </a:solidFill>
              </a:rPr>
              <a:t>Labse</a:t>
            </a:r>
            <a:endParaRPr lang="tr-TR" dirty="0"/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D4A40768-6BF4-41F2-89B8-A3282F2D3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655134"/>
              </p:ext>
            </p:extLst>
          </p:nvPr>
        </p:nvGraphicFramePr>
        <p:xfrm>
          <a:off x="493281" y="1846263"/>
          <a:ext cx="259614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8">
                  <a:extLst>
                    <a:ext uri="{9D8B030D-6E8A-4147-A177-3AD203B41FA5}">
                      <a16:colId xmlns:a16="http://schemas.microsoft.com/office/drawing/2014/main" val="1620180099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9007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3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3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161"/>
                  </a:ext>
                </a:extLst>
              </a:tr>
            </a:tbl>
          </a:graphicData>
        </a:graphic>
      </p:graphicFrame>
      <p:graphicFrame>
        <p:nvGraphicFramePr>
          <p:cNvPr id="9" name="Tablo 6">
            <a:extLst>
              <a:ext uri="{FF2B5EF4-FFF2-40B4-BE49-F238E27FC236}">
                <a16:creationId xmlns:a16="http://schemas.microsoft.com/office/drawing/2014/main" id="{BA8AB457-17B2-461B-92C5-956E5E19F2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006582"/>
              </p:ext>
            </p:extLst>
          </p:nvPr>
        </p:nvGraphicFramePr>
        <p:xfrm>
          <a:off x="3388881" y="1846263"/>
          <a:ext cx="259614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8">
                  <a:extLst>
                    <a:ext uri="{9D8B030D-6E8A-4147-A177-3AD203B41FA5}">
                      <a16:colId xmlns:a16="http://schemas.microsoft.com/office/drawing/2014/main" val="1620180099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9007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3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3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161"/>
                  </a:ext>
                </a:extLst>
              </a:tr>
            </a:tbl>
          </a:graphicData>
        </a:graphic>
      </p:graphicFrame>
      <p:graphicFrame>
        <p:nvGraphicFramePr>
          <p:cNvPr id="10" name="Tablo 6">
            <a:extLst>
              <a:ext uri="{FF2B5EF4-FFF2-40B4-BE49-F238E27FC236}">
                <a16:creationId xmlns:a16="http://schemas.microsoft.com/office/drawing/2014/main" id="{97CE66BB-1108-4EFC-85FF-46FBA8613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222551"/>
              </p:ext>
            </p:extLst>
          </p:nvPr>
        </p:nvGraphicFramePr>
        <p:xfrm>
          <a:off x="6284481" y="1846263"/>
          <a:ext cx="259614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8">
                  <a:extLst>
                    <a:ext uri="{9D8B030D-6E8A-4147-A177-3AD203B41FA5}">
                      <a16:colId xmlns:a16="http://schemas.microsoft.com/office/drawing/2014/main" val="1620180099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9007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3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3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161"/>
                  </a:ext>
                </a:extLst>
              </a:tr>
            </a:tbl>
          </a:graphicData>
        </a:graphic>
      </p:graphicFrame>
      <p:graphicFrame>
        <p:nvGraphicFramePr>
          <p:cNvPr id="11" name="Tablo 6">
            <a:extLst>
              <a:ext uri="{FF2B5EF4-FFF2-40B4-BE49-F238E27FC236}">
                <a16:creationId xmlns:a16="http://schemas.microsoft.com/office/drawing/2014/main" id="{D0DAFE59-2F9C-4E2E-9B99-53FFE5673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964968"/>
              </p:ext>
            </p:extLst>
          </p:nvPr>
        </p:nvGraphicFramePr>
        <p:xfrm>
          <a:off x="9180081" y="1846263"/>
          <a:ext cx="259614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8">
                  <a:extLst>
                    <a:ext uri="{9D8B030D-6E8A-4147-A177-3AD203B41FA5}">
                      <a16:colId xmlns:a16="http://schemas.microsoft.com/office/drawing/2014/main" val="1620180099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9007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3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28.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3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85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B78CC-2D83-4880-A8D0-954F055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3 .6 – Model </a:t>
            </a:r>
            <a:r>
              <a:rPr lang="tr-TR" dirty="0" err="1">
                <a:solidFill>
                  <a:schemeClr val="accent1"/>
                </a:solidFill>
              </a:rPr>
              <a:t>Chosen</a:t>
            </a:r>
            <a:r>
              <a:rPr lang="tr-TR" dirty="0">
                <a:solidFill>
                  <a:schemeClr val="accent1"/>
                </a:solidFill>
              </a:rPr>
              <a:t>- </a:t>
            </a:r>
            <a:r>
              <a:rPr lang="tr-TR" dirty="0" err="1">
                <a:solidFill>
                  <a:schemeClr val="accent1"/>
                </a:solidFill>
              </a:rPr>
              <a:t>Labse</a:t>
            </a:r>
            <a:endParaRPr lang="tr-TR" dirty="0"/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D4A40768-6BF4-41F2-89B8-A3282F2D3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234779"/>
              </p:ext>
            </p:extLst>
          </p:nvPr>
        </p:nvGraphicFramePr>
        <p:xfrm>
          <a:off x="493281" y="1846263"/>
          <a:ext cx="259614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8">
                  <a:extLst>
                    <a:ext uri="{9D8B030D-6E8A-4147-A177-3AD203B41FA5}">
                      <a16:colId xmlns:a16="http://schemas.microsoft.com/office/drawing/2014/main" val="1620180099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9007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3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5.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0.8667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3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161"/>
                  </a:ext>
                </a:extLst>
              </a:tr>
            </a:tbl>
          </a:graphicData>
        </a:graphic>
      </p:graphicFrame>
      <p:graphicFrame>
        <p:nvGraphicFramePr>
          <p:cNvPr id="9" name="Tablo 6">
            <a:extLst>
              <a:ext uri="{FF2B5EF4-FFF2-40B4-BE49-F238E27FC236}">
                <a16:creationId xmlns:a16="http://schemas.microsoft.com/office/drawing/2014/main" id="{BA8AB457-17B2-461B-92C5-956E5E19F27B}"/>
              </a:ext>
            </a:extLst>
          </p:cNvPr>
          <p:cNvGraphicFramePr>
            <a:graphicFrameLocks/>
          </p:cNvGraphicFramePr>
          <p:nvPr/>
        </p:nvGraphicFramePr>
        <p:xfrm>
          <a:off x="3388881" y="1846263"/>
          <a:ext cx="259614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8">
                  <a:extLst>
                    <a:ext uri="{9D8B030D-6E8A-4147-A177-3AD203B41FA5}">
                      <a16:colId xmlns:a16="http://schemas.microsoft.com/office/drawing/2014/main" val="1620180099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9007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3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3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161"/>
                  </a:ext>
                </a:extLst>
              </a:tr>
            </a:tbl>
          </a:graphicData>
        </a:graphic>
      </p:graphicFrame>
      <p:graphicFrame>
        <p:nvGraphicFramePr>
          <p:cNvPr id="10" name="Tablo 6">
            <a:extLst>
              <a:ext uri="{FF2B5EF4-FFF2-40B4-BE49-F238E27FC236}">
                <a16:creationId xmlns:a16="http://schemas.microsoft.com/office/drawing/2014/main" id="{97CE66BB-1108-4EFC-85FF-46FBA8613A8D}"/>
              </a:ext>
            </a:extLst>
          </p:cNvPr>
          <p:cNvGraphicFramePr>
            <a:graphicFrameLocks/>
          </p:cNvGraphicFramePr>
          <p:nvPr/>
        </p:nvGraphicFramePr>
        <p:xfrm>
          <a:off x="6284481" y="1846263"/>
          <a:ext cx="259614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8">
                  <a:extLst>
                    <a:ext uri="{9D8B030D-6E8A-4147-A177-3AD203B41FA5}">
                      <a16:colId xmlns:a16="http://schemas.microsoft.com/office/drawing/2014/main" val="1620180099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9007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3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0.7961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3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161"/>
                  </a:ext>
                </a:extLst>
              </a:tr>
            </a:tbl>
          </a:graphicData>
        </a:graphic>
      </p:graphicFrame>
      <p:graphicFrame>
        <p:nvGraphicFramePr>
          <p:cNvPr id="11" name="Tablo 6">
            <a:extLst>
              <a:ext uri="{FF2B5EF4-FFF2-40B4-BE49-F238E27FC236}">
                <a16:creationId xmlns:a16="http://schemas.microsoft.com/office/drawing/2014/main" id="{D0DAFE59-2F9C-4E2E-9B99-53FFE56733FC}"/>
              </a:ext>
            </a:extLst>
          </p:cNvPr>
          <p:cNvGraphicFramePr>
            <a:graphicFrameLocks/>
          </p:cNvGraphicFramePr>
          <p:nvPr/>
        </p:nvGraphicFramePr>
        <p:xfrm>
          <a:off x="9180081" y="1846263"/>
          <a:ext cx="259614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8">
                  <a:extLst>
                    <a:ext uri="{9D8B030D-6E8A-4147-A177-3AD203B41FA5}">
                      <a16:colId xmlns:a16="http://schemas.microsoft.com/office/drawing/2014/main" val="1620180099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9007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r-TR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3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28.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7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0.8353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3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0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174A72-92B6-4FCC-986E-7113842A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4 – </a:t>
            </a:r>
            <a:r>
              <a:rPr lang="tr-TR" dirty="0" err="1">
                <a:solidFill>
                  <a:schemeClr val="accent1"/>
                </a:solidFill>
              </a:rPr>
              <a:t>Embeding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into</a:t>
            </a:r>
            <a:r>
              <a:rPr lang="tr-TR" dirty="0">
                <a:solidFill>
                  <a:schemeClr val="accent1"/>
                </a:solidFill>
              </a:rPr>
              <a:t> DLP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20C3D-D448-4CF5-B5BF-2542A4FC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planning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integrate</a:t>
            </a:r>
            <a:r>
              <a:rPr lang="tr-TR" dirty="0">
                <a:solidFill>
                  <a:schemeClr val="tx1"/>
                </a:solidFill>
              </a:rPr>
              <a:t> DLP </a:t>
            </a:r>
            <a:r>
              <a:rPr lang="tr-TR" dirty="0" err="1">
                <a:solidFill>
                  <a:schemeClr val="tx1"/>
                </a:solidFill>
              </a:rPr>
              <a:t>into</a:t>
            </a:r>
            <a:r>
              <a:rPr lang="tr-TR" dirty="0">
                <a:solidFill>
                  <a:schemeClr val="tx1"/>
                </a:solidFill>
              </a:rPr>
              <a:t> an e-mail server.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tx1"/>
                </a:solidFill>
              </a:rPr>
              <a:t>E-mail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is </a:t>
            </a:r>
            <a:r>
              <a:rPr lang="tr-TR" dirty="0" err="1">
                <a:solidFill>
                  <a:schemeClr val="tx1"/>
                </a:solidFill>
              </a:rPr>
              <a:t>going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be </a:t>
            </a:r>
            <a:r>
              <a:rPr lang="tr-TR" dirty="0" err="1">
                <a:solidFill>
                  <a:schemeClr val="tx1"/>
                </a:solidFill>
              </a:rPr>
              <a:t>send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preproccesed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text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later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will</a:t>
            </a:r>
            <a:r>
              <a:rPr lang="tr-TR" dirty="0">
                <a:solidFill>
                  <a:schemeClr val="tx1"/>
                </a:solidFill>
              </a:rPr>
              <a:t> be </a:t>
            </a:r>
            <a:r>
              <a:rPr lang="tr-TR" dirty="0" err="1">
                <a:solidFill>
                  <a:schemeClr val="tx1"/>
                </a:solidFill>
              </a:rPr>
              <a:t>tokenize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vectorized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After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it </a:t>
            </a:r>
            <a:r>
              <a:rPr lang="tr-TR" dirty="0" err="1">
                <a:solidFill>
                  <a:schemeClr val="tx1"/>
                </a:solidFill>
              </a:rPr>
              <a:t>will</a:t>
            </a:r>
            <a:r>
              <a:rPr lang="tr-TR" dirty="0">
                <a:solidFill>
                  <a:schemeClr val="tx1"/>
                </a:solidFill>
              </a:rPr>
              <a:t> be </a:t>
            </a:r>
            <a:r>
              <a:rPr lang="tr-TR" dirty="0" err="1">
                <a:solidFill>
                  <a:schemeClr val="tx1"/>
                </a:solidFill>
              </a:rPr>
              <a:t>sended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>
                <a:solidFill>
                  <a:schemeClr val="tx1"/>
                </a:solidFill>
              </a:rPr>
              <a:t>If</a:t>
            </a:r>
            <a:r>
              <a:rPr lang="tr-TR" dirty="0">
                <a:solidFill>
                  <a:schemeClr val="tx1"/>
                </a:solidFill>
              </a:rPr>
              <a:t> model </a:t>
            </a:r>
            <a:r>
              <a:rPr lang="tr-TR" dirty="0" err="1">
                <a:solidFill>
                  <a:schemeClr val="tx1"/>
                </a:solidFill>
              </a:rPr>
              <a:t>decides</a:t>
            </a:r>
            <a:r>
              <a:rPr lang="tr-TR" dirty="0">
                <a:solidFill>
                  <a:schemeClr val="tx1"/>
                </a:solidFill>
              </a:rPr>
              <a:t> it </a:t>
            </a:r>
            <a:r>
              <a:rPr lang="tr-TR" dirty="0" err="1">
                <a:solidFill>
                  <a:schemeClr val="tx1"/>
                </a:solidFill>
              </a:rPr>
              <a:t>contains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sensitive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information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it is </a:t>
            </a:r>
            <a:r>
              <a:rPr lang="tr-TR" dirty="0" err="1">
                <a:solidFill>
                  <a:schemeClr val="tx1"/>
                </a:solidFill>
              </a:rPr>
              <a:t>above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threshold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Admin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will</a:t>
            </a:r>
            <a:r>
              <a:rPr lang="tr-TR" dirty="0">
                <a:solidFill>
                  <a:schemeClr val="tx1"/>
                </a:solidFill>
              </a:rPr>
              <a:t> be </a:t>
            </a:r>
            <a:r>
              <a:rPr lang="tr-TR" dirty="0" err="1">
                <a:solidFill>
                  <a:schemeClr val="tx1"/>
                </a:solidFill>
              </a:rPr>
              <a:t>warned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>
                <a:solidFill>
                  <a:schemeClr val="tx1"/>
                </a:solidFill>
              </a:rPr>
              <a:t>Admin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will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decide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do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this</a:t>
            </a:r>
            <a:r>
              <a:rPr lang="tr-TR" dirty="0">
                <a:solidFill>
                  <a:schemeClr val="tx1"/>
                </a:solidFill>
              </a:rPr>
              <a:t> mail. </a:t>
            </a:r>
          </a:p>
        </p:txBody>
      </p:sp>
    </p:spTree>
    <p:extLst>
      <p:ext uri="{BB962C8B-B14F-4D97-AF65-F5344CB8AC3E}">
        <p14:creationId xmlns:p14="http://schemas.microsoft.com/office/powerpoint/2010/main" val="31150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41414A-D88D-47CB-B1B5-02B53916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2" y="795867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sz="5300" dirty="0">
                <a:solidFill>
                  <a:schemeClr val="accent1"/>
                </a:solidFill>
              </a:rPr>
            </a:br>
            <a:r>
              <a:rPr lang="tr-TR" sz="5300" dirty="0">
                <a:solidFill>
                  <a:schemeClr val="accent1"/>
                </a:solidFill>
              </a:rPr>
              <a:t>1. </a:t>
            </a:r>
            <a:r>
              <a:rPr lang="tr-TR" sz="5300" dirty="0" err="1">
                <a:solidFill>
                  <a:schemeClr val="accent1"/>
                </a:solidFill>
              </a:rPr>
              <a:t>Introduction</a:t>
            </a:r>
            <a:br>
              <a:rPr lang="en-US" dirty="0">
                <a:solidFill>
                  <a:schemeClr val="accent1"/>
                </a:solidFill>
              </a:rPr>
            </a:b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642A16-D625-416B-9A60-0CFA882F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must be stored and protected against any kind of threat.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Lots of things can threaten security.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DLP systems can increase security against data leakage</a:t>
            </a:r>
            <a:r>
              <a:rPr lang="tr-TR" dirty="0"/>
              <a:t>	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	</a:t>
            </a:r>
            <a:endParaRPr lang="en-US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374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41414A-D88D-47CB-B1B5-02B53916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2" y="795867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sz="5300" dirty="0"/>
            </a:br>
            <a:r>
              <a:rPr lang="en-US" sz="5300" dirty="0">
                <a:solidFill>
                  <a:schemeClr val="accent1"/>
                </a:solidFill>
              </a:rPr>
              <a:t>1.</a:t>
            </a:r>
            <a:r>
              <a:rPr lang="tr-TR" sz="5300" dirty="0">
                <a:solidFill>
                  <a:schemeClr val="accent1"/>
                </a:solidFill>
              </a:rPr>
              <a:t>1</a:t>
            </a:r>
            <a:r>
              <a:rPr lang="en-US" sz="5300" dirty="0">
                <a:solidFill>
                  <a:schemeClr val="accent1"/>
                </a:solidFill>
              </a:rPr>
              <a:t>-PROBLEM DEFINITION</a:t>
            </a:r>
            <a:br>
              <a:rPr lang="en-US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642A16-D625-416B-9A60-0CFA882F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DLP systems are used to protect data against unauthorized disclosure.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our project, we are going to build a text classification application by natural language processing and classify our documents with confidence scores in order to detect sensitive data.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mainly focused on the classification aspect of our DLP project for now. 	</a:t>
            </a:r>
            <a:r>
              <a:rPr lang="tr-TR" dirty="0"/>
              <a:t>	</a:t>
            </a:r>
          </a:p>
          <a:p>
            <a:pPr marL="0" indent="0">
              <a:buNone/>
            </a:pPr>
            <a:r>
              <a:rPr lang="tr-TR" dirty="0"/>
              <a:t>	</a:t>
            </a:r>
          </a:p>
          <a:p>
            <a:pPr marL="0" indent="0">
              <a:buNone/>
            </a:pPr>
            <a:r>
              <a:rPr lang="tr-TR" dirty="0"/>
              <a:t>	</a:t>
            </a:r>
            <a:endParaRPr lang="en-US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551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6D7080-F933-4B19-B454-7DB73C6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1.2-DLP</a:t>
            </a:r>
          </a:p>
        </p:txBody>
      </p:sp>
      <p:pic>
        <p:nvPicPr>
          <p:cNvPr id="1026" name="Picture 2" descr="DLP (Data Loss Prevention) Nedir?">
            <a:extLst>
              <a:ext uri="{FF2B5EF4-FFF2-40B4-BE49-F238E27FC236}">
                <a16:creationId xmlns:a16="http://schemas.microsoft.com/office/drawing/2014/main" id="{EBA00754-8056-42DC-B955-E91830B463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65" y="1737360"/>
            <a:ext cx="6197442" cy="41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29547" y="17441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DLP is the abbreviation of Data Leakage Prevention.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Data Leakage (DL) means unauthorized or unwanted disclosure of the data.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DLP systems are used to protect sensitive data from being leaked to the public.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DLPS’s aim is to prevent this leakage differently from traditional protection measures. DLPSs is content-aware.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In our project, we mainly focused on e-mail DLP’s.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tr-TR" sz="2000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3BA5E9D7-7F28-4736-8569-ADEE5805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1.2-DLP</a:t>
            </a:r>
          </a:p>
        </p:txBody>
      </p:sp>
    </p:spTree>
    <p:extLst>
      <p:ext uri="{BB962C8B-B14F-4D97-AF65-F5344CB8AC3E}">
        <p14:creationId xmlns:p14="http://schemas.microsoft.com/office/powerpoint/2010/main" val="39904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1.3-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tr-TR" dirty="0">
                <a:solidFill>
                  <a:schemeClr val="accent1"/>
                </a:solidFill>
              </a:rPr>
              <a:t>LP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9" y="1833243"/>
            <a:ext cx="5693304" cy="33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7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NLP is the abbreviation of Natural Language Processing.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NLP makes computers understand human language.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Examples to NLP: Google Assist, Alexa, and Siri.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NLP uses machine learning.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Language morphology levels are morphological lexical, syntactic, semantic, and pragmatic discourse.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3C9C00F7-C2EC-43DD-A7C2-6B6B9424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1.3-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tr-TR" dirty="0">
                <a:solidFill>
                  <a:schemeClr val="accent1"/>
                </a:solidFill>
              </a:rPr>
              <a:t>LP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66B375CF-DF03-4911-B9C0-E07DDBE8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95863"/>
            <a:ext cx="5591175" cy="1641497"/>
          </a:xfrm>
          <a:prstGeom prst="rect">
            <a:avLst/>
          </a:prstGeom>
          <a:effectLst>
            <a:glow rad="139700">
              <a:schemeClr val="accent1">
                <a:satMod val="175000"/>
                <a:alpha val="2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846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Examples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NLP: </a:t>
            </a:r>
            <a:r>
              <a:rPr lang="en-US" dirty="0"/>
              <a:t>Information Retrieval, Character Recognition, Spell Checking, Machine Translation, Dialogue Systems.</a:t>
            </a: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our project, we are going to build a text classification application by natural language processing and classify our documents with confidence scores in order to defect sensitive data.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92" y="3720041"/>
            <a:ext cx="3821642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422A6A43-9976-42BE-B813-92CEF348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1.3-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tr-TR" dirty="0">
                <a:solidFill>
                  <a:schemeClr val="accent1"/>
                </a:solidFill>
              </a:rPr>
              <a:t>LP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24923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TM03090430[[fn=Şeritli]]</Template>
  <TotalTime>386</TotalTime>
  <Words>1135</Words>
  <Application>Microsoft Office PowerPoint</Application>
  <PresentationFormat>Geniş ekran</PresentationFormat>
  <Paragraphs>309</Paragraphs>
  <Slides>22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Lato</vt:lpstr>
      <vt:lpstr>Wingdings</vt:lpstr>
      <vt:lpstr>Geçmişe bakış</vt:lpstr>
      <vt:lpstr>   Content Based Analysis  in order to  Detect SensitiveData  P202106</vt:lpstr>
      <vt:lpstr>Content</vt:lpstr>
      <vt:lpstr> 1. Introduction </vt:lpstr>
      <vt:lpstr> 1.1-PROBLEM DEFINITION </vt:lpstr>
      <vt:lpstr>1.2-DLP</vt:lpstr>
      <vt:lpstr>1.2-DLP</vt:lpstr>
      <vt:lpstr>1.3-NLP</vt:lpstr>
      <vt:lpstr>1.3-NLP</vt:lpstr>
      <vt:lpstr>1.3-NLP</vt:lpstr>
      <vt:lpstr>1.4-What is Bert ?</vt:lpstr>
      <vt:lpstr>1.4-How to use BERT(fine-tuning)</vt:lpstr>
      <vt:lpstr>3. Proposed Solution</vt:lpstr>
      <vt:lpstr>3.1 – Crawling</vt:lpstr>
      <vt:lpstr>3.1 – Crawling</vt:lpstr>
      <vt:lpstr>3 .2 – OCR (Preparing data, transforming to text)</vt:lpstr>
      <vt:lpstr>3.3 –Tokenize and Vectorize</vt:lpstr>
      <vt:lpstr>3.4 Classification</vt:lpstr>
      <vt:lpstr>3 .5 – Model Testing</vt:lpstr>
      <vt:lpstr>3 .5 – Model Testing</vt:lpstr>
      <vt:lpstr>3 .6 – Model Chosen- Labse</vt:lpstr>
      <vt:lpstr>3 .6 – Model Chosen- Labse</vt:lpstr>
      <vt:lpstr>4 – Embeding into DLP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Batuhan Tatlısert</dc:creator>
  <cp:lastModifiedBy>Batuhan Tatlısert</cp:lastModifiedBy>
  <cp:revision>412</cp:revision>
  <dcterms:created xsi:type="dcterms:W3CDTF">2022-01-15T10:30:00Z</dcterms:created>
  <dcterms:modified xsi:type="dcterms:W3CDTF">2022-01-21T19:50:30Z</dcterms:modified>
</cp:coreProperties>
</file>