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2" r:id="rId1"/>
  </p:sldMasterIdLst>
  <p:sldIdLst>
    <p:sldId id="256" r:id="rId2"/>
    <p:sldId id="257" r:id="rId3"/>
    <p:sldId id="258" r:id="rId4"/>
    <p:sldId id="264" r:id="rId5"/>
    <p:sldId id="259" r:id="rId6"/>
    <p:sldId id="260" r:id="rId7"/>
    <p:sldId id="261" r:id="rId8"/>
    <p:sldId id="262" r:id="rId9"/>
    <p:sldId id="263" r:id="rId10"/>
    <p:sldId id="270" r:id="rId11"/>
    <p:sldId id="271" r:id="rId12"/>
    <p:sldId id="266" r:id="rId13"/>
    <p:sldId id="267" r:id="rId14"/>
    <p:sldId id="268" r:id="rId15"/>
    <p:sldId id="269" r:id="rId16"/>
    <p:sldId id="274" r:id="rId17"/>
    <p:sldId id="275" r:id="rId18"/>
    <p:sldId id="265" r:id="rId19"/>
    <p:sldId id="273" r:id="rId20"/>
    <p:sldId id="27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80474E-0DB4-4395-9C3E-8F914A2EBEB4}"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0AF6196-912E-4D84-A353-CC1B62E9924E}">
      <dgm:prSet/>
      <dgm:spPr/>
      <dgm:t>
        <a:bodyPr/>
        <a:lstStyle/>
        <a:p>
          <a:r>
            <a:rPr lang="en-US" dirty="0"/>
            <a:t>INTRODUCTION</a:t>
          </a:r>
        </a:p>
      </dgm:t>
    </dgm:pt>
    <dgm:pt modelId="{43653AD6-CF4C-4ABA-8E9E-B8BE98A6F1AA}" type="parTrans" cxnId="{C7188A61-E059-4F84-AB65-76B91707B473}">
      <dgm:prSet/>
      <dgm:spPr/>
      <dgm:t>
        <a:bodyPr/>
        <a:lstStyle/>
        <a:p>
          <a:endParaRPr lang="en-US"/>
        </a:p>
      </dgm:t>
    </dgm:pt>
    <dgm:pt modelId="{3F41025A-D7FD-42DC-A3B8-AD7DC68EAA47}" type="sibTrans" cxnId="{C7188A61-E059-4F84-AB65-76B91707B473}">
      <dgm:prSet/>
      <dgm:spPr/>
      <dgm:t>
        <a:bodyPr/>
        <a:lstStyle/>
        <a:p>
          <a:endParaRPr lang="en-US"/>
        </a:p>
      </dgm:t>
    </dgm:pt>
    <dgm:pt modelId="{8FC62DD0-4B7F-403D-8E2E-1FBD1C273635}">
      <dgm:prSet/>
      <dgm:spPr/>
      <dgm:t>
        <a:bodyPr/>
        <a:lstStyle/>
        <a:p>
          <a:r>
            <a:rPr lang="en-US" dirty="0"/>
            <a:t>OUR MOTIVATION</a:t>
          </a:r>
        </a:p>
      </dgm:t>
    </dgm:pt>
    <dgm:pt modelId="{1DB0E331-E020-4002-AC26-19F75FEC0FF3}" type="parTrans" cxnId="{A510654F-975B-497E-B87B-178D940FEB41}">
      <dgm:prSet/>
      <dgm:spPr/>
      <dgm:t>
        <a:bodyPr/>
        <a:lstStyle/>
        <a:p>
          <a:endParaRPr lang="en-US"/>
        </a:p>
      </dgm:t>
    </dgm:pt>
    <dgm:pt modelId="{9E5D8BB7-C0C5-4C04-90A3-4A669380D3EC}" type="sibTrans" cxnId="{A510654F-975B-497E-B87B-178D940FEB41}">
      <dgm:prSet/>
      <dgm:spPr/>
      <dgm:t>
        <a:bodyPr/>
        <a:lstStyle/>
        <a:p>
          <a:endParaRPr lang="en-US"/>
        </a:p>
      </dgm:t>
    </dgm:pt>
    <dgm:pt modelId="{58C21EF4-44AB-4BAF-90DD-033AB08560B8}">
      <dgm:prSet/>
      <dgm:spPr/>
      <dgm:t>
        <a:bodyPr/>
        <a:lstStyle/>
        <a:p>
          <a:r>
            <a:rPr lang="tr-TR"/>
            <a:t>PURPOSE</a:t>
          </a:r>
          <a:endParaRPr lang="en-US"/>
        </a:p>
      </dgm:t>
    </dgm:pt>
    <dgm:pt modelId="{A10317D3-2A52-493A-B1AA-7AD7F9992B4F}" type="parTrans" cxnId="{E17D1F90-DBC4-40A7-B708-359F2E134A50}">
      <dgm:prSet/>
      <dgm:spPr/>
      <dgm:t>
        <a:bodyPr/>
        <a:lstStyle/>
        <a:p>
          <a:endParaRPr lang="en-US"/>
        </a:p>
      </dgm:t>
    </dgm:pt>
    <dgm:pt modelId="{C079DE11-1291-469B-96D2-C95BFB0A3455}" type="sibTrans" cxnId="{E17D1F90-DBC4-40A7-B708-359F2E134A50}">
      <dgm:prSet/>
      <dgm:spPr/>
      <dgm:t>
        <a:bodyPr/>
        <a:lstStyle/>
        <a:p>
          <a:endParaRPr lang="en-US"/>
        </a:p>
      </dgm:t>
    </dgm:pt>
    <dgm:pt modelId="{DF14F355-631F-4CEE-9FD0-E3B4BFB3BBF2}">
      <dgm:prSet/>
      <dgm:spPr/>
      <dgm:t>
        <a:bodyPr/>
        <a:lstStyle/>
        <a:p>
          <a:r>
            <a:rPr lang="tr-TR"/>
            <a:t>RECOMMENDATION SYSTEM IDEAS</a:t>
          </a:r>
          <a:endParaRPr lang="en-US"/>
        </a:p>
      </dgm:t>
    </dgm:pt>
    <dgm:pt modelId="{E598BB47-D46B-4074-9E18-C3771070D803}" type="parTrans" cxnId="{A9068969-8E65-404A-BD65-EB7B06571D52}">
      <dgm:prSet/>
      <dgm:spPr/>
      <dgm:t>
        <a:bodyPr/>
        <a:lstStyle/>
        <a:p>
          <a:endParaRPr lang="en-US"/>
        </a:p>
      </dgm:t>
    </dgm:pt>
    <dgm:pt modelId="{1B726222-7362-4661-9F1B-2C43E7844FA1}" type="sibTrans" cxnId="{A9068969-8E65-404A-BD65-EB7B06571D52}">
      <dgm:prSet/>
      <dgm:spPr/>
      <dgm:t>
        <a:bodyPr/>
        <a:lstStyle/>
        <a:p>
          <a:endParaRPr lang="en-US"/>
        </a:p>
      </dgm:t>
    </dgm:pt>
    <dgm:pt modelId="{D6265756-3713-4D7C-838B-B32B62BBED0F}">
      <dgm:prSet/>
      <dgm:spPr/>
      <dgm:t>
        <a:bodyPr/>
        <a:lstStyle/>
        <a:p>
          <a:r>
            <a:rPr lang="tr-TR"/>
            <a:t>TECHNOLOGIES USED</a:t>
          </a:r>
          <a:endParaRPr lang="en-US"/>
        </a:p>
      </dgm:t>
    </dgm:pt>
    <dgm:pt modelId="{F479B27E-EE74-4911-810D-65C5067B73A4}" type="parTrans" cxnId="{FABB68D8-5E06-4953-AE64-A58FB6EFBDA1}">
      <dgm:prSet/>
      <dgm:spPr/>
      <dgm:t>
        <a:bodyPr/>
        <a:lstStyle/>
        <a:p>
          <a:endParaRPr lang="en-US"/>
        </a:p>
      </dgm:t>
    </dgm:pt>
    <dgm:pt modelId="{59388C6B-A5A3-46B9-92A5-C54A93575B45}" type="sibTrans" cxnId="{FABB68D8-5E06-4953-AE64-A58FB6EFBDA1}">
      <dgm:prSet/>
      <dgm:spPr/>
      <dgm:t>
        <a:bodyPr/>
        <a:lstStyle/>
        <a:p>
          <a:endParaRPr lang="en-US"/>
        </a:p>
      </dgm:t>
    </dgm:pt>
    <dgm:pt modelId="{A4A85EF6-4983-426F-A8BD-80221B82FE51}">
      <dgm:prSet/>
      <dgm:spPr/>
      <dgm:t>
        <a:bodyPr/>
        <a:lstStyle/>
        <a:p>
          <a:r>
            <a:rPr lang="tr-TR"/>
            <a:t>SIMILAR PROJECTS</a:t>
          </a:r>
          <a:endParaRPr lang="en-US"/>
        </a:p>
      </dgm:t>
    </dgm:pt>
    <dgm:pt modelId="{BEA8DC55-398E-4B85-A4DE-20AD5F9353A6}" type="parTrans" cxnId="{52DADC49-69C8-4D25-B9E8-1701E591FCBE}">
      <dgm:prSet/>
      <dgm:spPr/>
      <dgm:t>
        <a:bodyPr/>
        <a:lstStyle/>
        <a:p>
          <a:endParaRPr lang="en-US"/>
        </a:p>
      </dgm:t>
    </dgm:pt>
    <dgm:pt modelId="{78BA82AE-B8F4-4651-873F-3C740426639D}" type="sibTrans" cxnId="{52DADC49-69C8-4D25-B9E8-1701E591FCBE}">
      <dgm:prSet/>
      <dgm:spPr/>
      <dgm:t>
        <a:bodyPr/>
        <a:lstStyle/>
        <a:p>
          <a:endParaRPr lang="en-US"/>
        </a:p>
      </dgm:t>
    </dgm:pt>
    <dgm:pt modelId="{39B11F52-C078-442B-AA7A-3D686336308A}">
      <dgm:prSet/>
      <dgm:spPr/>
      <dgm:t>
        <a:bodyPr/>
        <a:lstStyle/>
        <a:p>
          <a:r>
            <a:rPr lang="tr-TR"/>
            <a:t>DIAGRAMS</a:t>
          </a:r>
          <a:endParaRPr lang="en-US"/>
        </a:p>
      </dgm:t>
    </dgm:pt>
    <dgm:pt modelId="{6698EF4B-C7B6-4B94-B6A3-CE4D591F358E}" type="parTrans" cxnId="{D23FB7ED-3384-4F9F-85E8-8F078A16D04A}">
      <dgm:prSet/>
      <dgm:spPr/>
      <dgm:t>
        <a:bodyPr/>
        <a:lstStyle/>
        <a:p>
          <a:endParaRPr lang="en-US"/>
        </a:p>
      </dgm:t>
    </dgm:pt>
    <dgm:pt modelId="{BE4EEA8F-7F10-420E-BB9B-18069532EC83}" type="sibTrans" cxnId="{D23FB7ED-3384-4F9F-85E8-8F078A16D04A}">
      <dgm:prSet/>
      <dgm:spPr/>
      <dgm:t>
        <a:bodyPr/>
        <a:lstStyle/>
        <a:p>
          <a:endParaRPr lang="en-US"/>
        </a:p>
      </dgm:t>
    </dgm:pt>
    <dgm:pt modelId="{A2BDA036-E3A0-4D56-A635-D8AA5221BD6C}">
      <dgm:prSet/>
      <dgm:spPr/>
      <dgm:t>
        <a:bodyPr/>
        <a:lstStyle/>
        <a:p>
          <a:r>
            <a:rPr lang="tr-TR"/>
            <a:t>USER INTERFACE</a:t>
          </a:r>
          <a:endParaRPr lang="en-US"/>
        </a:p>
      </dgm:t>
    </dgm:pt>
    <dgm:pt modelId="{A4FA0875-CDB9-41CC-A147-D477EA9A08BF}" type="parTrans" cxnId="{9C7F1C07-F2AD-4FFB-8107-36A5C12FF7D4}">
      <dgm:prSet/>
      <dgm:spPr/>
      <dgm:t>
        <a:bodyPr/>
        <a:lstStyle/>
        <a:p>
          <a:endParaRPr lang="en-US"/>
        </a:p>
      </dgm:t>
    </dgm:pt>
    <dgm:pt modelId="{D27077DD-6830-439D-90C9-82D4B6CCC63F}" type="sibTrans" cxnId="{9C7F1C07-F2AD-4FFB-8107-36A5C12FF7D4}">
      <dgm:prSet/>
      <dgm:spPr/>
      <dgm:t>
        <a:bodyPr/>
        <a:lstStyle/>
        <a:p>
          <a:endParaRPr lang="en-US"/>
        </a:p>
      </dgm:t>
    </dgm:pt>
    <dgm:pt modelId="{B022252B-82F3-4DB8-9D9B-FDF04B205BCC}">
      <dgm:prSet/>
      <dgm:spPr/>
      <dgm:t>
        <a:bodyPr/>
        <a:lstStyle/>
        <a:p>
          <a:r>
            <a:rPr lang="en-US"/>
            <a:t>WORK PLAN</a:t>
          </a:r>
        </a:p>
      </dgm:t>
    </dgm:pt>
    <dgm:pt modelId="{8ACE6C94-DBC5-4CE4-A172-116CDCE83CAD}" type="parTrans" cxnId="{7C0DC766-AC99-47A1-8BF2-FEFAF536573D}">
      <dgm:prSet/>
      <dgm:spPr/>
      <dgm:t>
        <a:bodyPr/>
        <a:lstStyle/>
        <a:p>
          <a:endParaRPr lang="en-US"/>
        </a:p>
      </dgm:t>
    </dgm:pt>
    <dgm:pt modelId="{A0621B34-795A-4EB8-BBF0-1D04E29BC01C}" type="sibTrans" cxnId="{7C0DC766-AC99-47A1-8BF2-FEFAF536573D}">
      <dgm:prSet/>
      <dgm:spPr/>
      <dgm:t>
        <a:bodyPr/>
        <a:lstStyle/>
        <a:p>
          <a:endParaRPr lang="en-US"/>
        </a:p>
      </dgm:t>
    </dgm:pt>
    <dgm:pt modelId="{9C1204AD-29F7-421B-A02A-A2067EA24145}">
      <dgm:prSet/>
      <dgm:spPr/>
      <dgm:t>
        <a:bodyPr/>
        <a:lstStyle/>
        <a:p>
          <a:r>
            <a:rPr lang="en-US"/>
            <a:t>CONCLUSION</a:t>
          </a:r>
        </a:p>
      </dgm:t>
    </dgm:pt>
    <dgm:pt modelId="{66E1A1F1-187E-4845-8714-C886D8EEE225}" type="parTrans" cxnId="{A8E84492-C90A-45A2-87C6-C371FB4835A0}">
      <dgm:prSet/>
      <dgm:spPr/>
      <dgm:t>
        <a:bodyPr/>
        <a:lstStyle/>
        <a:p>
          <a:endParaRPr lang="en-US"/>
        </a:p>
      </dgm:t>
    </dgm:pt>
    <dgm:pt modelId="{EA1C8B9A-9D61-42C0-B25A-9D9C7CCD9AF2}" type="sibTrans" cxnId="{A8E84492-C90A-45A2-87C6-C371FB4835A0}">
      <dgm:prSet/>
      <dgm:spPr/>
      <dgm:t>
        <a:bodyPr/>
        <a:lstStyle/>
        <a:p>
          <a:endParaRPr lang="en-US"/>
        </a:p>
      </dgm:t>
    </dgm:pt>
    <dgm:pt modelId="{3192C6D6-F85C-44C0-8DF8-F94527BDABCB}" type="pres">
      <dgm:prSet presAssocID="{4780474E-0DB4-4395-9C3E-8F914A2EBEB4}" presName="linear" presStyleCnt="0">
        <dgm:presLayoutVars>
          <dgm:animLvl val="lvl"/>
          <dgm:resizeHandles val="exact"/>
        </dgm:presLayoutVars>
      </dgm:prSet>
      <dgm:spPr/>
    </dgm:pt>
    <dgm:pt modelId="{BD4AD924-EACF-406F-A2E1-B6C09E5A6A16}" type="pres">
      <dgm:prSet presAssocID="{00AF6196-912E-4D84-A353-CC1B62E9924E}" presName="parentText" presStyleLbl="node1" presStyleIdx="0" presStyleCnt="10">
        <dgm:presLayoutVars>
          <dgm:chMax val="0"/>
          <dgm:bulletEnabled val="1"/>
        </dgm:presLayoutVars>
      </dgm:prSet>
      <dgm:spPr/>
    </dgm:pt>
    <dgm:pt modelId="{2647C417-1335-4802-83E3-A8E8C4F9DA12}" type="pres">
      <dgm:prSet presAssocID="{3F41025A-D7FD-42DC-A3B8-AD7DC68EAA47}" presName="spacer" presStyleCnt="0"/>
      <dgm:spPr/>
    </dgm:pt>
    <dgm:pt modelId="{182D338F-E038-4184-829F-80A00F939B50}" type="pres">
      <dgm:prSet presAssocID="{8FC62DD0-4B7F-403D-8E2E-1FBD1C273635}" presName="parentText" presStyleLbl="node1" presStyleIdx="1" presStyleCnt="10">
        <dgm:presLayoutVars>
          <dgm:chMax val="0"/>
          <dgm:bulletEnabled val="1"/>
        </dgm:presLayoutVars>
      </dgm:prSet>
      <dgm:spPr/>
    </dgm:pt>
    <dgm:pt modelId="{D2B32509-E402-4F17-8933-FC4259EDCBBC}" type="pres">
      <dgm:prSet presAssocID="{9E5D8BB7-C0C5-4C04-90A3-4A669380D3EC}" presName="spacer" presStyleCnt="0"/>
      <dgm:spPr/>
    </dgm:pt>
    <dgm:pt modelId="{A2687FEC-AF8D-431C-84D3-AFB9878BADD8}" type="pres">
      <dgm:prSet presAssocID="{58C21EF4-44AB-4BAF-90DD-033AB08560B8}" presName="parentText" presStyleLbl="node1" presStyleIdx="2" presStyleCnt="10">
        <dgm:presLayoutVars>
          <dgm:chMax val="0"/>
          <dgm:bulletEnabled val="1"/>
        </dgm:presLayoutVars>
      </dgm:prSet>
      <dgm:spPr/>
    </dgm:pt>
    <dgm:pt modelId="{3BAF5C6E-FF2E-49B1-9D50-0A5E4A128DF9}" type="pres">
      <dgm:prSet presAssocID="{C079DE11-1291-469B-96D2-C95BFB0A3455}" presName="spacer" presStyleCnt="0"/>
      <dgm:spPr/>
    </dgm:pt>
    <dgm:pt modelId="{BD61A872-8078-48F5-A33C-B6BFF36B2CB7}" type="pres">
      <dgm:prSet presAssocID="{DF14F355-631F-4CEE-9FD0-E3B4BFB3BBF2}" presName="parentText" presStyleLbl="node1" presStyleIdx="3" presStyleCnt="10">
        <dgm:presLayoutVars>
          <dgm:chMax val="0"/>
          <dgm:bulletEnabled val="1"/>
        </dgm:presLayoutVars>
      </dgm:prSet>
      <dgm:spPr/>
    </dgm:pt>
    <dgm:pt modelId="{EB1CFE8B-6DC5-4718-997F-F4D803C87B84}" type="pres">
      <dgm:prSet presAssocID="{1B726222-7362-4661-9F1B-2C43E7844FA1}" presName="spacer" presStyleCnt="0"/>
      <dgm:spPr/>
    </dgm:pt>
    <dgm:pt modelId="{7777EE05-3373-438A-B7C2-176A04A6D2F2}" type="pres">
      <dgm:prSet presAssocID="{D6265756-3713-4D7C-838B-B32B62BBED0F}" presName="parentText" presStyleLbl="node1" presStyleIdx="4" presStyleCnt="10">
        <dgm:presLayoutVars>
          <dgm:chMax val="0"/>
          <dgm:bulletEnabled val="1"/>
        </dgm:presLayoutVars>
      </dgm:prSet>
      <dgm:spPr/>
    </dgm:pt>
    <dgm:pt modelId="{B48A6488-3CE7-4017-9FDF-145EEA80FF5D}" type="pres">
      <dgm:prSet presAssocID="{59388C6B-A5A3-46B9-92A5-C54A93575B45}" presName="spacer" presStyleCnt="0"/>
      <dgm:spPr/>
    </dgm:pt>
    <dgm:pt modelId="{4789AAD8-68BC-42CF-8DD1-321996F759FD}" type="pres">
      <dgm:prSet presAssocID="{A4A85EF6-4983-426F-A8BD-80221B82FE51}" presName="parentText" presStyleLbl="node1" presStyleIdx="5" presStyleCnt="10">
        <dgm:presLayoutVars>
          <dgm:chMax val="0"/>
          <dgm:bulletEnabled val="1"/>
        </dgm:presLayoutVars>
      </dgm:prSet>
      <dgm:spPr/>
    </dgm:pt>
    <dgm:pt modelId="{CC673321-4633-42EE-AC08-03A6532A4BC1}" type="pres">
      <dgm:prSet presAssocID="{78BA82AE-B8F4-4651-873F-3C740426639D}" presName="spacer" presStyleCnt="0"/>
      <dgm:spPr/>
    </dgm:pt>
    <dgm:pt modelId="{E2C7B49D-39A2-4563-A388-2357ABB40487}" type="pres">
      <dgm:prSet presAssocID="{39B11F52-C078-442B-AA7A-3D686336308A}" presName="parentText" presStyleLbl="node1" presStyleIdx="6" presStyleCnt="10">
        <dgm:presLayoutVars>
          <dgm:chMax val="0"/>
          <dgm:bulletEnabled val="1"/>
        </dgm:presLayoutVars>
      </dgm:prSet>
      <dgm:spPr/>
    </dgm:pt>
    <dgm:pt modelId="{25A81DBB-5C41-42BA-ABA6-08671388A8E5}" type="pres">
      <dgm:prSet presAssocID="{BE4EEA8F-7F10-420E-BB9B-18069532EC83}" presName="spacer" presStyleCnt="0"/>
      <dgm:spPr/>
    </dgm:pt>
    <dgm:pt modelId="{5308618C-C0BA-4B14-BD22-27400732F59B}" type="pres">
      <dgm:prSet presAssocID="{A2BDA036-E3A0-4D56-A635-D8AA5221BD6C}" presName="parentText" presStyleLbl="node1" presStyleIdx="7" presStyleCnt="10">
        <dgm:presLayoutVars>
          <dgm:chMax val="0"/>
          <dgm:bulletEnabled val="1"/>
        </dgm:presLayoutVars>
      </dgm:prSet>
      <dgm:spPr/>
    </dgm:pt>
    <dgm:pt modelId="{1A545622-3E88-478E-A5C7-D6F6F5E047B8}" type="pres">
      <dgm:prSet presAssocID="{D27077DD-6830-439D-90C9-82D4B6CCC63F}" presName="spacer" presStyleCnt="0"/>
      <dgm:spPr/>
    </dgm:pt>
    <dgm:pt modelId="{CEBA1E48-2CEB-416E-9296-8EFC09BD261C}" type="pres">
      <dgm:prSet presAssocID="{B022252B-82F3-4DB8-9D9B-FDF04B205BCC}" presName="parentText" presStyleLbl="node1" presStyleIdx="8" presStyleCnt="10">
        <dgm:presLayoutVars>
          <dgm:chMax val="0"/>
          <dgm:bulletEnabled val="1"/>
        </dgm:presLayoutVars>
      </dgm:prSet>
      <dgm:spPr/>
    </dgm:pt>
    <dgm:pt modelId="{3FB24C61-EE13-49EA-B14B-3326FBA42A9D}" type="pres">
      <dgm:prSet presAssocID="{A0621B34-795A-4EB8-BBF0-1D04E29BC01C}" presName="spacer" presStyleCnt="0"/>
      <dgm:spPr/>
    </dgm:pt>
    <dgm:pt modelId="{D5B668A0-FAB2-487F-9415-536609818DFE}" type="pres">
      <dgm:prSet presAssocID="{9C1204AD-29F7-421B-A02A-A2067EA24145}" presName="parentText" presStyleLbl="node1" presStyleIdx="9" presStyleCnt="10">
        <dgm:presLayoutVars>
          <dgm:chMax val="0"/>
          <dgm:bulletEnabled val="1"/>
        </dgm:presLayoutVars>
      </dgm:prSet>
      <dgm:spPr/>
    </dgm:pt>
  </dgm:ptLst>
  <dgm:cxnLst>
    <dgm:cxn modelId="{9C7F1C07-F2AD-4FFB-8107-36A5C12FF7D4}" srcId="{4780474E-0DB4-4395-9C3E-8F914A2EBEB4}" destId="{A2BDA036-E3A0-4D56-A635-D8AA5221BD6C}" srcOrd="7" destOrd="0" parTransId="{A4FA0875-CDB9-41CC-A147-D477EA9A08BF}" sibTransId="{D27077DD-6830-439D-90C9-82D4B6CCC63F}"/>
    <dgm:cxn modelId="{836B993D-B29B-4396-9D44-E42ECEE2072C}" type="presOf" srcId="{DF14F355-631F-4CEE-9FD0-E3B4BFB3BBF2}" destId="{BD61A872-8078-48F5-A33C-B6BFF36B2CB7}" srcOrd="0" destOrd="0" presId="urn:microsoft.com/office/officeart/2005/8/layout/vList2"/>
    <dgm:cxn modelId="{A2E23A3E-80C6-47B0-819B-44517A203609}" type="presOf" srcId="{A2BDA036-E3A0-4D56-A635-D8AA5221BD6C}" destId="{5308618C-C0BA-4B14-BD22-27400732F59B}" srcOrd="0" destOrd="0" presId="urn:microsoft.com/office/officeart/2005/8/layout/vList2"/>
    <dgm:cxn modelId="{C7188A61-E059-4F84-AB65-76B91707B473}" srcId="{4780474E-0DB4-4395-9C3E-8F914A2EBEB4}" destId="{00AF6196-912E-4D84-A353-CC1B62E9924E}" srcOrd="0" destOrd="0" parTransId="{43653AD6-CF4C-4ABA-8E9E-B8BE98A6F1AA}" sibTransId="{3F41025A-D7FD-42DC-A3B8-AD7DC68EAA47}"/>
    <dgm:cxn modelId="{7C0DC766-AC99-47A1-8BF2-FEFAF536573D}" srcId="{4780474E-0DB4-4395-9C3E-8F914A2EBEB4}" destId="{B022252B-82F3-4DB8-9D9B-FDF04B205BCC}" srcOrd="8" destOrd="0" parTransId="{8ACE6C94-DBC5-4CE4-A172-116CDCE83CAD}" sibTransId="{A0621B34-795A-4EB8-BBF0-1D04E29BC01C}"/>
    <dgm:cxn modelId="{A9068969-8E65-404A-BD65-EB7B06571D52}" srcId="{4780474E-0DB4-4395-9C3E-8F914A2EBEB4}" destId="{DF14F355-631F-4CEE-9FD0-E3B4BFB3BBF2}" srcOrd="3" destOrd="0" parTransId="{E598BB47-D46B-4074-9E18-C3771070D803}" sibTransId="{1B726222-7362-4661-9F1B-2C43E7844FA1}"/>
    <dgm:cxn modelId="{52DADC49-69C8-4D25-B9E8-1701E591FCBE}" srcId="{4780474E-0DB4-4395-9C3E-8F914A2EBEB4}" destId="{A4A85EF6-4983-426F-A8BD-80221B82FE51}" srcOrd="5" destOrd="0" parTransId="{BEA8DC55-398E-4B85-A4DE-20AD5F9353A6}" sibTransId="{78BA82AE-B8F4-4651-873F-3C740426639D}"/>
    <dgm:cxn modelId="{AE36644B-A6C7-4731-89C3-63824CF92198}" type="presOf" srcId="{00AF6196-912E-4D84-A353-CC1B62E9924E}" destId="{BD4AD924-EACF-406F-A2E1-B6C09E5A6A16}" srcOrd="0" destOrd="0" presId="urn:microsoft.com/office/officeart/2005/8/layout/vList2"/>
    <dgm:cxn modelId="{8A28F56B-FE79-46DE-9CF9-D363670A65E1}" type="presOf" srcId="{9C1204AD-29F7-421B-A02A-A2067EA24145}" destId="{D5B668A0-FAB2-487F-9415-536609818DFE}" srcOrd="0" destOrd="0" presId="urn:microsoft.com/office/officeart/2005/8/layout/vList2"/>
    <dgm:cxn modelId="{A510654F-975B-497E-B87B-178D940FEB41}" srcId="{4780474E-0DB4-4395-9C3E-8F914A2EBEB4}" destId="{8FC62DD0-4B7F-403D-8E2E-1FBD1C273635}" srcOrd="1" destOrd="0" parTransId="{1DB0E331-E020-4002-AC26-19F75FEC0FF3}" sibTransId="{9E5D8BB7-C0C5-4C04-90A3-4A669380D3EC}"/>
    <dgm:cxn modelId="{895B1B5A-7422-4761-A7ED-2215AF9F7C49}" type="presOf" srcId="{A4A85EF6-4983-426F-A8BD-80221B82FE51}" destId="{4789AAD8-68BC-42CF-8DD1-321996F759FD}" srcOrd="0" destOrd="0" presId="urn:microsoft.com/office/officeart/2005/8/layout/vList2"/>
    <dgm:cxn modelId="{32EABD8C-F1AB-4A9A-97FE-60D1D167BD9F}" type="presOf" srcId="{4780474E-0DB4-4395-9C3E-8F914A2EBEB4}" destId="{3192C6D6-F85C-44C0-8DF8-F94527BDABCB}" srcOrd="0" destOrd="0" presId="urn:microsoft.com/office/officeart/2005/8/layout/vList2"/>
    <dgm:cxn modelId="{E17D1F90-DBC4-40A7-B708-359F2E134A50}" srcId="{4780474E-0DB4-4395-9C3E-8F914A2EBEB4}" destId="{58C21EF4-44AB-4BAF-90DD-033AB08560B8}" srcOrd="2" destOrd="0" parTransId="{A10317D3-2A52-493A-B1AA-7AD7F9992B4F}" sibTransId="{C079DE11-1291-469B-96D2-C95BFB0A3455}"/>
    <dgm:cxn modelId="{A8E84492-C90A-45A2-87C6-C371FB4835A0}" srcId="{4780474E-0DB4-4395-9C3E-8F914A2EBEB4}" destId="{9C1204AD-29F7-421B-A02A-A2067EA24145}" srcOrd="9" destOrd="0" parTransId="{66E1A1F1-187E-4845-8714-C886D8EEE225}" sibTransId="{EA1C8B9A-9D61-42C0-B25A-9D9C7CCD9AF2}"/>
    <dgm:cxn modelId="{36373A98-3685-4414-817D-D7509501D062}" type="presOf" srcId="{58C21EF4-44AB-4BAF-90DD-033AB08560B8}" destId="{A2687FEC-AF8D-431C-84D3-AFB9878BADD8}" srcOrd="0" destOrd="0" presId="urn:microsoft.com/office/officeart/2005/8/layout/vList2"/>
    <dgm:cxn modelId="{3B2B14A9-FCE5-4E16-AC9D-A719331BD9A4}" type="presOf" srcId="{8FC62DD0-4B7F-403D-8E2E-1FBD1C273635}" destId="{182D338F-E038-4184-829F-80A00F939B50}" srcOrd="0" destOrd="0" presId="urn:microsoft.com/office/officeart/2005/8/layout/vList2"/>
    <dgm:cxn modelId="{986397D6-00EA-4057-A311-BB1EFC3648A6}" type="presOf" srcId="{D6265756-3713-4D7C-838B-B32B62BBED0F}" destId="{7777EE05-3373-438A-B7C2-176A04A6D2F2}" srcOrd="0" destOrd="0" presId="urn:microsoft.com/office/officeart/2005/8/layout/vList2"/>
    <dgm:cxn modelId="{FABB68D8-5E06-4953-AE64-A58FB6EFBDA1}" srcId="{4780474E-0DB4-4395-9C3E-8F914A2EBEB4}" destId="{D6265756-3713-4D7C-838B-B32B62BBED0F}" srcOrd="4" destOrd="0" parTransId="{F479B27E-EE74-4911-810D-65C5067B73A4}" sibTransId="{59388C6B-A5A3-46B9-92A5-C54A93575B45}"/>
    <dgm:cxn modelId="{F46362DA-7D20-47E3-9A82-124E3E5BDB19}" type="presOf" srcId="{B022252B-82F3-4DB8-9D9B-FDF04B205BCC}" destId="{CEBA1E48-2CEB-416E-9296-8EFC09BD261C}" srcOrd="0" destOrd="0" presId="urn:microsoft.com/office/officeart/2005/8/layout/vList2"/>
    <dgm:cxn modelId="{D23FB7ED-3384-4F9F-85E8-8F078A16D04A}" srcId="{4780474E-0DB4-4395-9C3E-8F914A2EBEB4}" destId="{39B11F52-C078-442B-AA7A-3D686336308A}" srcOrd="6" destOrd="0" parTransId="{6698EF4B-C7B6-4B94-B6A3-CE4D591F358E}" sibTransId="{BE4EEA8F-7F10-420E-BB9B-18069532EC83}"/>
    <dgm:cxn modelId="{8413E1FD-02B2-4D79-B4DC-5EED2B19D278}" type="presOf" srcId="{39B11F52-C078-442B-AA7A-3D686336308A}" destId="{E2C7B49D-39A2-4563-A388-2357ABB40487}" srcOrd="0" destOrd="0" presId="urn:microsoft.com/office/officeart/2005/8/layout/vList2"/>
    <dgm:cxn modelId="{8B70D09B-5966-440C-B41F-FA6805346986}" type="presParOf" srcId="{3192C6D6-F85C-44C0-8DF8-F94527BDABCB}" destId="{BD4AD924-EACF-406F-A2E1-B6C09E5A6A16}" srcOrd="0" destOrd="0" presId="urn:microsoft.com/office/officeart/2005/8/layout/vList2"/>
    <dgm:cxn modelId="{CE54DBA3-E005-432A-9927-D0FA6EED3C3B}" type="presParOf" srcId="{3192C6D6-F85C-44C0-8DF8-F94527BDABCB}" destId="{2647C417-1335-4802-83E3-A8E8C4F9DA12}" srcOrd="1" destOrd="0" presId="urn:microsoft.com/office/officeart/2005/8/layout/vList2"/>
    <dgm:cxn modelId="{30ED7BEA-7C16-40EC-87BE-230CFBFA9961}" type="presParOf" srcId="{3192C6D6-F85C-44C0-8DF8-F94527BDABCB}" destId="{182D338F-E038-4184-829F-80A00F939B50}" srcOrd="2" destOrd="0" presId="urn:microsoft.com/office/officeart/2005/8/layout/vList2"/>
    <dgm:cxn modelId="{26474F36-4AD2-4244-A543-A44E48A8AA6D}" type="presParOf" srcId="{3192C6D6-F85C-44C0-8DF8-F94527BDABCB}" destId="{D2B32509-E402-4F17-8933-FC4259EDCBBC}" srcOrd="3" destOrd="0" presId="urn:microsoft.com/office/officeart/2005/8/layout/vList2"/>
    <dgm:cxn modelId="{18A61B6C-4DD7-406A-AE8A-2065DA672E22}" type="presParOf" srcId="{3192C6D6-F85C-44C0-8DF8-F94527BDABCB}" destId="{A2687FEC-AF8D-431C-84D3-AFB9878BADD8}" srcOrd="4" destOrd="0" presId="urn:microsoft.com/office/officeart/2005/8/layout/vList2"/>
    <dgm:cxn modelId="{E0F6CB88-1BA8-429A-88C1-9C5EE6865313}" type="presParOf" srcId="{3192C6D6-F85C-44C0-8DF8-F94527BDABCB}" destId="{3BAF5C6E-FF2E-49B1-9D50-0A5E4A128DF9}" srcOrd="5" destOrd="0" presId="urn:microsoft.com/office/officeart/2005/8/layout/vList2"/>
    <dgm:cxn modelId="{686B2C70-8BAA-4401-AE6E-C5B77F66CCDF}" type="presParOf" srcId="{3192C6D6-F85C-44C0-8DF8-F94527BDABCB}" destId="{BD61A872-8078-48F5-A33C-B6BFF36B2CB7}" srcOrd="6" destOrd="0" presId="urn:microsoft.com/office/officeart/2005/8/layout/vList2"/>
    <dgm:cxn modelId="{E7D61FE1-4A27-4729-9BA2-4E601E9E64DA}" type="presParOf" srcId="{3192C6D6-F85C-44C0-8DF8-F94527BDABCB}" destId="{EB1CFE8B-6DC5-4718-997F-F4D803C87B84}" srcOrd="7" destOrd="0" presId="urn:microsoft.com/office/officeart/2005/8/layout/vList2"/>
    <dgm:cxn modelId="{C1008431-85EE-48FA-9788-80815148D468}" type="presParOf" srcId="{3192C6D6-F85C-44C0-8DF8-F94527BDABCB}" destId="{7777EE05-3373-438A-B7C2-176A04A6D2F2}" srcOrd="8" destOrd="0" presId="urn:microsoft.com/office/officeart/2005/8/layout/vList2"/>
    <dgm:cxn modelId="{B8958C4F-34DA-46B1-8CD1-3487900FF3E7}" type="presParOf" srcId="{3192C6D6-F85C-44C0-8DF8-F94527BDABCB}" destId="{B48A6488-3CE7-4017-9FDF-145EEA80FF5D}" srcOrd="9" destOrd="0" presId="urn:microsoft.com/office/officeart/2005/8/layout/vList2"/>
    <dgm:cxn modelId="{8CE08591-AD0E-4E29-99AC-768342654A94}" type="presParOf" srcId="{3192C6D6-F85C-44C0-8DF8-F94527BDABCB}" destId="{4789AAD8-68BC-42CF-8DD1-321996F759FD}" srcOrd="10" destOrd="0" presId="urn:microsoft.com/office/officeart/2005/8/layout/vList2"/>
    <dgm:cxn modelId="{BE26EBE7-5721-4BAF-9800-EBAF2CBC23A2}" type="presParOf" srcId="{3192C6D6-F85C-44C0-8DF8-F94527BDABCB}" destId="{CC673321-4633-42EE-AC08-03A6532A4BC1}" srcOrd="11" destOrd="0" presId="urn:microsoft.com/office/officeart/2005/8/layout/vList2"/>
    <dgm:cxn modelId="{3ED17A85-03DB-45E2-94EB-4C6CD937A8FC}" type="presParOf" srcId="{3192C6D6-F85C-44C0-8DF8-F94527BDABCB}" destId="{E2C7B49D-39A2-4563-A388-2357ABB40487}" srcOrd="12" destOrd="0" presId="urn:microsoft.com/office/officeart/2005/8/layout/vList2"/>
    <dgm:cxn modelId="{DA3A7B94-BC40-4F77-B838-DC72986F769A}" type="presParOf" srcId="{3192C6D6-F85C-44C0-8DF8-F94527BDABCB}" destId="{25A81DBB-5C41-42BA-ABA6-08671388A8E5}" srcOrd="13" destOrd="0" presId="urn:microsoft.com/office/officeart/2005/8/layout/vList2"/>
    <dgm:cxn modelId="{E80B465F-58A1-46F5-A5EE-58F8D07B7564}" type="presParOf" srcId="{3192C6D6-F85C-44C0-8DF8-F94527BDABCB}" destId="{5308618C-C0BA-4B14-BD22-27400732F59B}" srcOrd="14" destOrd="0" presId="urn:microsoft.com/office/officeart/2005/8/layout/vList2"/>
    <dgm:cxn modelId="{3945D59F-7572-4BCE-BF05-9C8083121176}" type="presParOf" srcId="{3192C6D6-F85C-44C0-8DF8-F94527BDABCB}" destId="{1A545622-3E88-478E-A5C7-D6F6F5E047B8}" srcOrd="15" destOrd="0" presId="urn:microsoft.com/office/officeart/2005/8/layout/vList2"/>
    <dgm:cxn modelId="{7A310C04-2DC1-465B-A871-A605E3CB6E11}" type="presParOf" srcId="{3192C6D6-F85C-44C0-8DF8-F94527BDABCB}" destId="{CEBA1E48-2CEB-416E-9296-8EFC09BD261C}" srcOrd="16" destOrd="0" presId="urn:microsoft.com/office/officeart/2005/8/layout/vList2"/>
    <dgm:cxn modelId="{8FE5A7D7-737B-4DC3-B9C8-CDA8961286EB}" type="presParOf" srcId="{3192C6D6-F85C-44C0-8DF8-F94527BDABCB}" destId="{3FB24C61-EE13-49EA-B14B-3326FBA42A9D}" srcOrd="17" destOrd="0" presId="urn:microsoft.com/office/officeart/2005/8/layout/vList2"/>
    <dgm:cxn modelId="{FCB414DC-BDDA-483A-821A-7166EE0E4AC7}" type="presParOf" srcId="{3192C6D6-F85C-44C0-8DF8-F94527BDABCB}" destId="{D5B668A0-FAB2-487F-9415-536609818DFE}" srcOrd="1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4AD924-EACF-406F-A2E1-B6C09E5A6A16}">
      <dsp:nvSpPr>
        <dsp:cNvPr id="0" name=""/>
        <dsp:cNvSpPr/>
      </dsp:nvSpPr>
      <dsp:spPr>
        <a:xfrm>
          <a:off x="0" y="98528"/>
          <a:ext cx="6391275" cy="455715"/>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INTRODUCTION</a:t>
          </a:r>
        </a:p>
      </dsp:txBody>
      <dsp:txXfrm>
        <a:off x="22246" y="120774"/>
        <a:ext cx="6346783" cy="411223"/>
      </dsp:txXfrm>
    </dsp:sp>
    <dsp:sp modelId="{182D338F-E038-4184-829F-80A00F939B50}">
      <dsp:nvSpPr>
        <dsp:cNvPr id="0" name=""/>
        <dsp:cNvSpPr/>
      </dsp:nvSpPr>
      <dsp:spPr>
        <a:xfrm>
          <a:off x="0" y="608963"/>
          <a:ext cx="6391275" cy="455715"/>
        </a:xfrm>
        <a:prstGeom prst="roundRect">
          <a:avLst/>
        </a:prstGeom>
        <a:solidFill>
          <a:schemeClr val="accent2">
            <a:hueOff val="-2196191"/>
            <a:satOff val="10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OUR MOTIVATION</a:t>
          </a:r>
        </a:p>
      </dsp:txBody>
      <dsp:txXfrm>
        <a:off x="22246" y="631209"/>
        <a:ext cx="6346783" cy="411223"/>
      </dsp:txXfrm>
    </dsp:sp>
    <dsp:sp modelId="{A2687FEC-AF8D-431C-84D3-AFB9878BADD8}">
      <dsp:nvSpPr>
        <dsp:cNvPr id="0" name=""/>
        <dsp:cNvSpPr/>
      </dsp:nvSpPr>
      <dsp:spPr>
        <a:xfrm>
          <a:off x="0" y="1119398"/>
          <a:ext cx="6391275" cy="455715"/>
        </a:xfrm>
        <a:prstGeom prst="roundRect">
          <a:avLst/>
        </a:prstGeom>
        <a:solidFill>
          <a:schemeClr val="accent2">
            <a:hueOff val="-4392383"/>
            <a:satOff val="20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tr-TR" sz="1900" kern="1200"/>
            <a:t>PURPOSE</a:t>
          </a:r>
          <a:endParaRPr lang="en-US" sz="1900" kern="1200"/>
        </a:p>
      </dsp:txBody>
      <dsp:txXfrm>
        <a:off x="22246" y="1141644"/>
        <a:ext cx="6346783" cy="411223"/>
      </dsp:txXfrm>
    </dsp:sp>
    <dsp:sp modelId="{BD61A872-8078-48F5-A33C-B6BFF36B2CB7}">
      <dsp:nvSpPr>
        <dsp:cNvPr id="0" name=""/>
        <dsp:cNvSpPr/>
      </dsp:nvSpPr>
      <dsp:spPr>
        <a:xfrm>
          <a:off x="0" y="1629833"/>
          <a:ext cx="6391275" cy="455715"/>
        </a:xfrm>
        <a:prstGeom prst="roundRect">
          <a:avLst/>
        </a:prstGeom>
        <a:solidFill>
          <a:schemeClr val="accent2">
            <a:hueOff val="-6588574"/>
            <a:satOff val="30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tr-TR" sz="1900" kern="1200"/>
            <a:t>RECOMMENDATION SYSTEM IDEAS</a:t>
          </a:r>
          <a:endParaRPr lang="en-US" sz="1900" kern="1200"/>
        </a:p>
      </dsp:txBody>
      <dsp:txXfrm>
        <a:off x="22246" y="1652079"/>
        <a:ext cx="6346783" cy="411223"/>
      </dsp:txXfrm>
    </dsp:sp>
    <dsp:sp modelId="{7777EE05-3373-438A-B7C2-176A04A6D2F2}">
      <dsp:nvSpPr>
        <dsp:cNvPr id="0" name=""/>
        <dsp:cNvSpPr/>
      </dsp:nvSpPr>
      <dsp:spPr>
        <a:xfrm>
          <a:off x="0" y="2140268"/>
          <a:ext cx="6391275" cy="455715"/>
        </a:xfrm>
        <a:prstGeom prst="roundRect">
          <a:avLst/>
        </a:prstGeom>
        <a:solidFill>
          <a:schemeClr val="accent2">
            <a:hueOff val="-8784765"/>
            <a:satOff val="40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tr-TR" sz="1900" kern="1200"/>
            <a:t>TECHNOLOGIES USED</a:t>
          </a:r>
          <a:endParaRPr lang="en-US" sz="1900" kern="1200"/>
        </a:p>
      </dsp:txBody>
      <dsp:txXfrm>
        <a:off x="22246" y="2162514"/>
        <a:ext cx="6346783" cy="411223"/>
      </dsp:txXfrm>
    </dsp:sp>
    <dsp:sp modelId="{4789AAD8-68BC-42CF-8DD1-321996F759FD}">
      <dsp:nvSpPr>
        <dsp:cNvPr id="0" name=""/>
        <dsp:cNvSpPr/>
      </dsp:nvSpPr>
      <dsp:spPr>
        <a:xfrm>
          <a:off x="0" y="2650703"/>
          <a:ext cx="6391275" cy="455715"/>
        </a:xfrm>
        <a:prstGeom prst="roundRect">
          <a:avLst/>
        </a:prstGeom>
        <a:solidFill>
          <a:schemeClr val="accent2">
            <a:hueOff val="-10980957"/>
            <a:satOff val="5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tr-TR" sz="1900" kern="1200"/>
            <a:t>SIMILAR PROJECTS</a:t>
          </a:r>
          <a:endParaRPr lang="en-US" sz="1900" kern="1200"/>
        </a:p>
      </dsp:txBody>
      <dsp:txXfrm>
        <a:off x="22246" y="2672949"/>
        <a:ext cx="6346783" cy="411223"/>
      </dsp:txXfrm>
    </dsp:sp>
    <dsp:sp modelId="{E2C7B49D-39A2-4563-A388-2357ABB40487}">
      <dsp:nvSpPr>
        <dsp:cNvPr id="0" name=""/>
        <dsp:cNvSpPr/>
      </dsp:nvSpPr>
      <dsp:spPr>
        <a:xfrm>
          <a:off x="0" y="3161138"/>
          <a:ext cx="6391275" cy="455715"/>
        </a:xfrm>
        <a:prstGeom prst="roundRect">
          <a:avLst/>
        </a:prstGeom>
        <a:solidFill>
          <a:schemeClr val="accent2">
            <a:hueOff val="-13177148"/>
            <a:satOff val="6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tr-TR" sz="1900" kern="1200"/>
            <a:t>DIAGRAMS</a:t>
          </a:r>
          <a:endParaRPr lang="en-US" sz="1900" kern="1200"/>
        </a:p>
      </dsp:txBody>
      <dsp:txXfrm>
        <a:off x="22246" y="3183384"/>
        <a:ext cx="6346783" cy="411223"/>
      </dsp:txXfrm>
    </dsp:sp>
    <dsp:sp modelId="{5308618C-C0BA-4B14-BD22-27400732F59B}">
      <dsp:nvSpPr>
        <dsp:cNvPr id="0" name=""/>
        <dsp:cNvSpPr/>
      </dsp:nvSpPr>
      <dsp:spPr>
        <a:xfrm>
          <a:off x="0" y="3671573"/>
          <a:ext cx="6391275" cy="455715"/>
        </a:xfrm>
        <a:prstGeom prst="roundRect">
          <a:avLst/>
        </a:prstGeom>
        <a:solidFill>
          <a:schemeClr val="accent2">
            <a:hueOff val="-15373339"/>
            <a:satOff val="7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tr-TR" sz="1900" kern="1200"/>
            <a:t>USER INTERFACE</a:t>
          </a:r>
          <a:endParaRPr lang="en-US" sz="1900" kern="1200"/>
        </a:p>
      </dsp:txBody>
      <dsp:txXfrm>
        <a:off x="22246" y="3693819"/>
        <a:ext cx="6346783" cy="411223"/>
      </dsp:txXfrm>
    </dsp:sp>
    <dsp:sp modelId="{CEBA1E48-2CEB-416E-9296-8EFC09BD261C}">
      <dsp:nvSpPr>
        <dsp:cNvPr id="0" name=""/>
        <dsp:cNvSpPr/>
      </dsp:nvSpPr>
      <dsp:spPr>
        <a:xfrm>
          <a:off x="0" y="4182008"/>
          <a:ext cx="6391275" cy="455715"/>
        </a:xfrm>
        <a:prstGeom prst="roundRect">
          <a:avLst/>
        </a:prstGeom>
        <a:solidFill>
          <a:schemeClr val="accent2">
            <a:hueOff val="-17569530"/>
            <a:satOff val="8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WORK PLAN</a:t>
          </a:r>
        </a:p>
      </dsp:txBody>
      <dsp:txXfrm>
        <a:off x="22246" y="4204254"/>
        <a:ext cx="6346783" cy="411223"/>
      </dsp:txXfrm>
    </dsp:sp>
    <dsp:sp modelId="{D5B668A0-FAB2-487F-9415-536609818DFE}">
      <dsp:nvSpPr>
        <dsp:cNvPr id="0" name=""/>
        <dsp:cNvSpPr/>
      </dsp:nvSpPr>
      <dsp:spPr>
        <a:xfrm>
          <a:off x="0" y="4692443"/>
          <a:ext cx="6391275" cy="455715"/>
        </a:xfrm>
        <a:prstGeom prst="roundRect">
          <a:avLst/>
        </a:prstGeom>
        <a:solidFill>
          <a:schemeClr val="accent2">
            <a:hueOff val="-19765721"/>
            <a:satOff val="9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CONCLUSION</a:t>
          </a:r>
        </a:p>
      </dsp:txBody>
      <dsp:txXfrm>
        <a:off x="22246" y="4714689"/>
        <a:ext cx="6346783" cy="41122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63DA6E6-5532-44B2-866C-29BADE5F59F1}" type="datetimeFigureOut">
              <a:rPr lang="en-US" smtClean="0"/>
              <a:t>21/01/2022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26A4FCA8-BAE7-4AF8-9D89-0A837933549F}" type="slidenum">
              <a:rPr lang="en-US" smtClean="0"/>
              <a:t>‹#›</a:t>
            </a:fld>
            <a:endParaRPr lang="en-US"/>
          </a:p>
        </p:txBody>
      </p:sp>
    </p:spTree>
    <p:extLst>
      <p:ext uri="{BB962C8B-B14F-4D97-AF65-F5344CB8AC3E}">
        <p14:creationId xmlns:p14="http://schemas.microsoft.com/office/powerpoint/2010/main" val="2501163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3DA6E6-5532-44B2-866C-29BADE5F59F1}" type="datetimeFigureOut">
              <a:rPr lang="en-US" smtClean="0"/>
              <a:t>21/01/2022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6A4FCA8-BAE7-4AF8-9D89-0A837933549F}" type="slidenum">
              <a:rPr lang="en-US" smtClean="0"/>
              <a:t>‹#›</a:t>
            </a:fld>
            <a:endParaRPr lang="en-US"/>
          </a:p>
        </p:txBody>
      </p:sp>
    </p:spTree>
    <p:extLst>
      <p:ext uri="{BB962C8B-B14F-4D97-AF65-F5344CB8AC3E}">
        <p14:creationId xmlns:p14="http://schemas.microsoft.com/office/powerpoint/2010/main" val="1781749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63DA6E6-5532-44B2-866C-29BADE5F59F1}" type="datetimeFigureOut">
              <a:rPr lang="en-US" smtClean="0"/>
              <a:t>21/01/2022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6A4FCA8-BAE7-4AF8-9D89-0A837933549F}" type="slidenum">
              <a:rPr lang="en-US" smtClean="0"/>
              <a:t>‹#›</a:t>
            </a:fld>
            <a:endParaRPr lang="en-US"/>
          </a:p>
        </p:txBody>
      </p:sp>
    </p:spTree>
    <p:extLst>
      <p:ext uri="{BB962C8B-B14F-4D97-AF65-F5344CB8AC3E}">
        <p14:creationId xmlns:p14="http://schemas.microsoft.com/office/powerpoint/2010/main" val="30352763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63DA6E6-5532-44B2-866C-29BADE5F59F1}" type="datetimeFigureOut">
              <a:rPr lang="en-US" smtClean="0"/>
              <a:t>21/01/2022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6A4FCA8-BAE7-4AF8-9D89-0A837933549F}" type="slidenum">
              <a:rPr lang="en-US" smtClean="0"/>
              <a:t>‹#›</a:t>
            </a:fld>
            <a:endParaRPr lang="en-US"/>
          </a:p>
        </p:txBody>
      </p:sp>
    </p:spTree>
    <p:extLst>
      <p:ext uri="{BB962C8B-B14F-4D97-AF65-F5344CB8AC3E}">
        <p14:creationId xmlns:p14="http://schemas.microsoft.com/office/powerpoint/2010/main" val="2458545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3DA6E6-5532-44B2-866C-29BADE5F59F1}" type="datetimeFigureOut">
              <a:rPr lang="en-US" smtClean="0"/>
              <a:t>21/01/2022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6A4FCA8-BAE7-4AF8-9D89-0A837933549F}" type="slidenum">
              <a:rPr lang="en-US" smtClean="0"/>
              <a:t>‹#›</a:t>
            </a:fld>
            <a:endParaRPr lang="en-US"/>
          </a:p>
        </p:txBody>
      </p:sp>
    </p:spTree>
    <p:extLst>
      <p:ext uri="{BB962C8B-B14F-4D97-AF65-F5344CB8AC3E}">
        <p14:creationId xmlns:p14="http://schemas.microsoft.com/office/powerpoint/2010/main" val="6697753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63DA6E6-5532-44B2-866C-29BADE5F59F1}" type="datetimeFigureOut">
              <a:rPr lang="en-US" smtClean="0"/>
              <a:t>21/01/2022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A4FCA8-BAE7-4AF8-9D89-0A837933549F}" type="slidenum">
              <a:rPr lang="en-US" smtClean="0"/>
              <a:t>‹#›</a:t>
            </a:fld>
            <a:endParaRPr lang="en-US"/>
          </a:p>
        </p:txBody>
      </p:sp>
    </p:spTree>
    <p:extLst>
      <p:ext uri="{BB962C8B-B14F-4D97-AF65-F5344CB8AC3E}">
        <p14:creationId xmlns:p14="http://schemas.microsoft.com/office/powerpoint/2010/main" val="972810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63DA6E6-5532-44B2-866C-29BADE5F59F1}" type="datetimeFigureOut">
              <a:rPr lang="en-US" smtClean="0"/>
              <a:t>21/01/2022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26A4FCA8-BAE7-4AF8-9D89-0A837933549F}" type="slidenum">
              <a:rPr lang="en-US" smtClean="0"/>
              <a:t>‹#›</a:t>
            </a:fld>
            <a:endParaRPr lang="en-US"/>
          </a:p>
        </p:txBody>
      </p:sp>
    </p:spTree>
    <p:extLst>
      <p:ext uri="{BB962C8B-B14F-4D97-AF65-F5344CB8AC3E}">
        <p14:creationId xmlns:p14="http://schemas.microsoft.com/office/powerpoint/2010/main" val="18591086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63DA6E6-5532-44B2-866C-29BADE5F59F1}" type="datetimeFigureOut">
              <a:rPr lang="en-US" smtClean="0"/>
              <a:t>21/01/2022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A4FCA8-BAE7-4AF8-9D89-0A837933549F}" type="slidenum">
              <a:rPr lang="en-US" smtClean="0"/>
              <a:t>‹#›</a:t>
            </a:fld>
            <a:endParaRPr lang="en-US"/>
          </a:p>
        </p:txBody>
      </p:sp>
    </p:spTree>
    <p:extLst>
      <p:ext uri="{BB962C8B-B14F-4D97-AF65-F5344CB8AC3E}">
        <p14:creationId xmlns:p14="http://schemas.microsoft.com/office/powerpoint/2010/main" val="27566435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63DA6E6-5532-44B2-866C-29BADE5F59F1}" type="datetimeFigureOut">
              <a:rPr lang="en-US" smtClean="0"/>
              <a:t>21/01/2022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6A4FCA8-BAE7-4AF8-9D89-0A837933549F}" type="slidenum">
              <a:rPr lang="en-US" smtClean="0"/>
              <a:t>‹#›</a:t>
            </a:fld>
            <a:endParaRPr lang="en-US"/>
          </a:p>
        </p:txBody>
      </p:sp>
    </p:spTree>
    <p:extLst>
      <p:ext uri="{BB962C8B-B14F-4D97-AF65-F5344CB8AC3E}">
        <p14:creationId xmlns:p14="http://schemas.microsoft.com/office/powerpoint/2010/main" val="1521491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3DA6E6-5532-44B2-866C-29BADE5F59F1}" type="datetimeFigureOut">
              <a:rPr lang="en-US" smtClean="0"/>
              <a:t>21/01/2022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A4FCA8-BAE7-4AF8-9D89-0A837933549F}" type="slidenum">
              <a:rPr lang="en-US" smtClean="0"/>
              <a:t>‹#›</a:t>
            </a:fld>
            <a:endParaRPr lang="en-US"/>
          </a:p>
        </p:txBody>
      </p:sp>
    </p:spTree>
    <p:extLst>
      <p:ext uri="{BB962C8B-B14F-4D97-AF65-F5344CB8AC3E}">
        <p14:creationId xmlns:p14="http://schemas.microsoft.com/office/powerpoint/2010/main" val="3182191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3DA6E6-5532-44B2-866C-29BADE5F59F1}" type="datetimeFigureOut">
              <a:rPr lang="en-US" smtClean="0"/>
              <a:t>21/01/2022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6A4FCA8-BAE7-4AF8-9D89-0A837933549F}" type="slidenum">
              <a:rPr lang="en-US" smtClean="0"/>
              <a:t>‹#›</a:t>
            </a:fld>
            <a:endParaRPr lang="en-US"/>
          </a:p>
        </p:txBody>
      </p:sp>
    </p:spTree>
    <p:extLst>
      <p:ext uri="{BB962C8B-B14F-4D97-AF65-F5344CB8AC3E}">
        <p14:creationId xmlns:p14="http://schemas.microsoft.com/office/powerpoint/2010/main" val="146194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3DA6E6-5532-44B2-866C-29BADE5F59F1}" type="datetimeFigureOut">
              <a:rPr lang="en-US" smtClean="0"/>
              <a:t>21/01/2022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A4FCA8-BAE7-4AF8-9D89-0A837933549F}" type="slidenum">
              <a:rPr lang="en-US" smtClean="0"/>
              <a:t>‹#›</a:t>
            </a:fld>
            <a:endParaRPr lang="en-US"/>
          </a:p>
        </p:txBody>
      </p:sp>
    </p:spTree>
    <p:extLst>
      <p:ext uri="{BB962C8B-B14F-4D97-AF65-F5344CB8AC3E}">
        <p14:creationId xmlns:p14="http://schemas.microsoft.com/office/powerpoint/2010/main" val="898960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3DA6E6-5532-44B2-866C-29BADE5F59F1}" type="datetimeFigureOut">
              <a:rPr lang="en-US" smtClean="0"/>
              <a:t>21/01/2022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A4FCA8-BAE7-4AF8-9D89-0A837933549F}" type="slidenum">
              <a:rPr lang="en-US" smtClean="0"/>
              <a:t>‹#›</a:t>
            </a:fld>
            <a:endParaRPr lang="en-US"/>
          </a:p>
        </p:txBody>
      </p:sp>
    </p:spTree>
    <p:extLst>
      <p:ext uri="{BB962C8B-B14F-4D97-AF65-F5344CB8AC3E}">
        <p14:creationId xmlns:p14="http://schemas.microsoft.com/office/powerpoint/2010/main" val="3028943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3DA6E6-5532-44B2-866C-29BADE5F59F1}" type="datetimeFigureOut">
              <a:rPr lang="en-US" smtClean="0"/>
              <a:t>21/01/2022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A4FCA8-BAE7-4AF8-9D89-0A837933549F}" type="slidenum">
              <a:rPr lang="en-US" smtClean="0"/>
              <a:t>‹#›</a:t>
            </a:fld>
            <a:endParaRPr lang="en-US"/>
          </a:p>
        </p:txBody>
      </p:sp>
    </p:spTree>
    <p:extLst>
      <p:ext uri="{BB962C8B-B14F-4D97-AF65-F5344CB8AC3E}">
        <p14:creationId xmlns:p14="http://schemas.microsoft.com/office/powerpoint/2010/main" val="2560795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3DA6E6-5532-44B2-866C-29BADE5F59F1}" type="datetimeFigureOut">
              <a:rPr lang="en-US" smtClean="0"/>
              <a:t>21/01/2022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6A4FCA8-BAE7-4AF8-9D89-0A837933549F}" type="slidenum">
              <a:rPr lang="en-US" smtClean="0"/>
              <a:t>‹#›</a:t>
            </a:fld>
            <a:endParaRPr lang="en-US"/>
          </a:p>
        </p:txBody>
      </p:sp>
    </p:spTree>
    <p:extLst>
      <p:ext uri="{BB962C8B-B14F-4D97-AF65-F5344CB8AC3E}">
        <p14:creationId xmlns:p14="http://schemas.microsoft.com/office/powerpoint/2010/main" val="3955849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3DA6E6-5532-44B2-866C-29BADE5F59F1}" type="datetimeFigureOut">
              <a:rPr lang="en-US" smtClean="0"/>
              <a:t>21/01/2022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6A4FCA8-BAE7-4AF8-9D89-0A837933549F}" type="slidenum">
              <a:rPr lang="en-US" smtClean="0"/>
              <a:t>‹#›</a:t>
            </a:fld>
            <a:endParaRPr lang="en-US"/>
          </a:p>
        </p:txBody>
      </p:sp>
    </p:spTree>
    <p:extLst>
      <p:ext uri="{BB962C8B-B14F-4D97-AF65-F5344CB8AC3E}">
        <p14:creationId xmlns:p14="http://schemas.microsoft.com/office/powerpoint/2010/main" val="1201460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3DA6E6-5532-44B2-866C-29BADE5F59F1}" type="datetimeFigureOut">
              <a:rPr lang="en-US" smtClean="0"/>
              <a:t>21/01/2022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6A4FCA8-BAE7-4AF8-9D89-0A837933549F}" type="slidenum">
              <a:rPr lang="en-US" smtClean="0"/>
              <a:t>‹#›</a:t>
            </a:fld>
            <a:endParaRPr lang="en-US"/>
          </a:p>
        </p:txBody>
      </p:sp>
    </p:spTree>
    <p:extLst>
      <p:ext uri="{BB962C8B-B14F-4D97-AF65-F5344CB8AC3E}">
        <p14:creationId xmlns:p14="http://schemas.microsoft.com/office/powerpoint/2010/main" val="2494788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63DA6E6-5532-44B2-866C-29BADE5F59F1}" type="datetimeFigureOut">
              <a:rPr lang="en-US" smtClean="0"/>
              <a:t>21/01/2022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26A4FCA8-BAE7-4AF8-9D89-0A837933549F}" type="slidenum">
              <a:rPr lang="en-US" smtClean="0"/>
              <a:t>‹#›</a:t>
            </a:fld>
            <a:endParaRPr lang="en-US"/>
          </a:p>
        </p:txBody>
      </p:sp>
    </p:spTree>
    <p:extLst>
      <p:ext uri="{BB962C8B-B14F-4D97-AF65-F5344CB8AC3E}">
        <p14:creationId xmlns:p14="http://schemas.microsoft.com/office/powerpoint/2010/main" val="2680894845"/>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 id="2147483856" r:id="rId14"/>
    <p:sldLayoutId id="2147483857" r:id="rId15"/>
    <p:sldLayoutId id="2147483858" r:id="rId16"/>
    <p:sldLayoutId id="214748385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jpe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109C5B-3B98-48EB-A942-8D11CEA374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3"/>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6" name="Freeform 5">
            <a:extLst>
              <a:ext uri="{FF2B5EF4-FFF2-40B4-BE49-F238E27FC236}">
                <a16:creationId xmlns:a16="http://schemas.microsoft.com/office/drawing/2014/main" id="{A9C389E4-003E-40C9-AC9E-ED821C16F5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7" name="Rectangle 13">
            <a:extLst>
              <a:ext uri="{FF2B5EF4-FFF2-40B4-BE49-F238E27FC236}">
                <a16:creationId xmlns:a16="http://schemas.microsoft.com/office/drawing/2014/main" id="{6C042684-2705-40BD-9104-A6B24CE1CA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BAFD7CC-0D05-4970-8A55-359EB7BE0DF1}"/>
              </a:ext>
            </a:extLst>
          </p:cNvPr>
          <p:cNvSpPr>
            <a:spLocks noGrp="1"/>
          </p:cNvSpPr>
          <p:nvPr>
            <p:ph type="ctrTitle"/>
          </p:nvPr>
        </p:nvSpPr>
        <p:spPr>
          <a:xfrm>
            <a:off x="5274825" y="1143000"/>
            <a:ext cx="6268246" cy="3134032"/>
          </a:xfrm>
        </p:spPr>
        <p:txBody>
          <a:bodyPr>
            <a:normAutofit/>
          </a:bodyPr>
          <a:lstStyle/>
          <a:p>
            <a:pPr>
              <a:lnSpc>
                <a:spcPct val="90000"/>
              </a:lnSpc>
            </a:pPr>
            <a:r>
              <a:rPr lang="en-US" sz="4100" b="1">
                <a:solidFill>
                  <a:srgbClr val="EBEBEB"/>
                </a:solidFill>
                <a:effectLst>
                  <a:outerShdw blurRad="38100" dist="38100" dir="2700000" algn="tl">
                    <a:srgbClr val="000000">
                      <a:alpha val="43137"/>
                    </a:srgbClr>
                  </a:outerShdw>
                </a:effectLst>
              </a:rPr>
              <a:t>GAME RECOMMENDATION SYSTEM USING MACHINE LEARNING ALGORITHMS</a:t>
            </a:r>
          </a:p>
        </p:txBody>
      </p:sp>
      <p:sp>
        <p:nvSpPr>
          <p:cNvPr id="3" name="Subtitle 2">
            <a:extLst>
              <a:ext uri="{FF2B5EF4-FFF2-40B4-BE49-F238E27FC236}">
                <a16:creationId xmlns:a16="http://schemas.microsoft.com/office/drawing/2014/main" id="{45D8C85E-0D47-4769-8199-28E502AB9EBA}"/>
              </a:ext>
            </a:extLst>
          </p:cNvPr>
          <p:cNvSpPr>
            <a:spLocks noGrp="1"/>
          </p:cNvSpPr>
          <p:nvPr>
            <p:ph type="subTitle" idx="1"/>
          </p:nvPr>
        </p:nvSpPr>
        <p:spPr>
          <a:xfrm>
            <a:off x="5274825" y="4473677"/>
            <a:ext cx="6268246" cy="1268144"/>
          </a:xfrm>
        </p:spPr>
        <p:txBody>
          <a:bodyPr>
            <a:normAutofit/>
          </a:bodyPr>
          <a:lstStyle/>
          <a:p>
            <a:r>
              <a:rPr lang="en-US" sz="2000" dirty="0"/>
              <a:t>			</a:t>
            </a:r>
            <a:r>
              <a:rPr lang="en-US" sz="2000" dirty="0" err="1"/>
              <a:t>Kutay</a:t>
            </a:r>
            <a:r>
              <a:rPr lang="en-US" sz="2000" dirty="0"/>
              <a:t> KABADAŞ 201711039</a:t>
            </a:r>
          </a:p>
          <a:p>
            <a:r>
              <a:rPr lang="en-US" sz="2000" dirty="0"/>
              <a:t>			</a:t>
            </a:r>
            <a:r>
              <a:rPr lang="en-US" sz="2000" dirty="0" err="1"/>
              <a:t>Tolga</a:t>
            </a:r>
            <a:r>
              <a:rPr lang="en-US" sz="2000" dirty="0"/>
              <a:t> BOLAT 201711008</a:t>
            </a:r>
          </a:p>
          <a:p>
            <a:r>
              <a:rPr lang="en-US" sz="2000" dirty="0"/>
              <a:t>			Berfin VARLI 201711068</a:t>
            </a:r>
          </a:p>
          <a:p>
            <a:endParaRPr lang="en-US" sz="2000" dirty="0"/>
          </a:p>
        </p:txBody>
      </p:sp>
      <p:pic>
        <p:nvPicPr>
          <p:cNvPr id="7" name="Graphic 6" descr="Veri tabanı">
            <a:extLst>
              <a:ext uri="{FF2B5EF4-FFF2-40B4-BE49-F238E27FC236}">
                <a16:creationId xmlns:a16="http://schemas.microsoft.com/office/drawing/2014/main" id="{A0C605E6-78BF-433A-9166-DEF698F652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9764" y="1661911"/>
            <a:ext cx="3531062" cy="3531062"/>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83780964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03B53EF-99DA-47B7-8152-43211878FA35}"/>
              </a:ext>
            </a:extLst>
          </p:cNvPr>
          <p:cNvSpPr>
            <a:spLocks noGrp="1"/>
          </p:cNvSpPr>
          <p:nvPr>
            <p:ph type="title"/>
          </p:nvPr>
        </p:nvSpPr>
        <p:spPr/>
        <p:txBody>
          <a:bodyPr/>
          <a:lstStyle/>
          <a:p>
            <a:r>
              <a:rPr lang="tr-TR" dirty="0"/>
              <a:t>TECHNOLOGIES USED</a:t>
            </a:r>
          </a:p>
        </p:txBody>
      </p:sp>
      <p:sp>
        <p:nvSpPr>
          <p:cNvPr id="3" name="İçerik Yer Tutucusu 2">
            <a:extLst>
              <a:ext uri="{FF2B5EF4-FFF2-40B4-BE49-F238E27FC236}">
                <a16:creationId xmlns:a16="http://schemas.microsoft.com/office/drawing/2014/main" id="{C459CEF6-D470-455F-A086-660753D4248B}"/>
              </a:ext>
            </a:extLst>
          </p:cNvPr>
          <p:cNvSpPr>
            <a:spLocks noGrp="1"/>
          </p:cNvSpPr>
          <p:nvPr>
            <p:ph idx="1"/>
          </p:nvPr>
        </p:nvSpPr>
        <p:spPr/>
        <p:txBody>
          <a:bodyPr/>
          <a:lstStyle/>
          <a:p>
            <a:r>
              <a:rPr lang="tr-TR" dirty="0" err="1"/>
              <a:t>Python</a:t>
            </a:r>
            <a:r>
              <a:rPr lang="tr-TR" dirty="0"/>
              <a:t> – ML </a:t>
            </a:r>
            <a:r>
              <a:rPr lang="tr-TR" dirty="0" err="1"/>
              <a:t>Algorithms</a:t>
            </a:r>
            <a:r>
              <a:rPr lang="tr-TR" dirty="0"/>
              <a:t> </a:t>
            </a:r>
          </a:p>
          <a:p>
            <a:r>
              <a:rPr lang="tr-TR" dirty="0" err="1"/>
              <a:t>LightFM</a:t>
            </a:r>
            <a:r>
              <a:rPr lang="tr-TR" dirty="0"/>
              <a:t> – </a:t>
            </a:r>
            <a:r>
              <a:rPr lang="tr-TR" dirty="0" err="1"/>
              <a:t>The</a:t>
            </a:r>
            <a:r>
              <a:rPr lang="tr-TR" dirty="0"/>
              <a:t> Library </a:t>
            </a:r>
            <a:r>
              <a:rPr lang="tr-TR" dirty="0" err="1"/>
              <a:t>for</a:t>
            </a:r>
            <a:r>
              <a:rPr lang="tr-TR" dirty="0"/>
              <a:t> ML Evaluation</a:t>
            </a:r>
          </a:p>
          <a:p>
            <a:r>
              <a:rPr lang="tr-TR" dirty="0" err="1"/>
              <a:t>Firebase</a:t>
            </a:r>
            <a:r>
              <a:rPr lang="tr-TR" dirty="0"/>
              <a:t> Database – Database </a:t>
            </a:r>
            <a:r>
              <a:rPr lang="tr-TR" dirty="0" err="1"/>
              <a:t>for</a:t>
            </a:r>
            <a:r>
              <a:rPr lang="tr-TR" dirty="0"/>
              <a:t> User </a:t>
            </a:r>
            <a:r>
              <a:rPr lang="tr-TR" dirty="0" err="1"/>
              <a:t>Statistic</a:t>
            </a:r>
            <a:endParaRPr lang="tr-TR" dirty="0"/>
          </a:p>
          <a:p>
            <a:r>
              <a:rPr lang="tr-TR" dirty="0" err="1"/>
              <a:t>React-Native</a:t>
            </a:r>
            <a:r>
              <a:rPr lang="tr-TR" dirty="0"/>
              <a:t> – Mobile </a:t>
            </a:r>
            <a:r>
              <a:rPr lang="tr-TR" dirty="0" err="1"/>
              <a:t>App</a:t>
            </a:r>
            <a:r>
              <a:rPr lang="tr-TR" dirty="0"/>
              <a:t> Development </a:t>
            </a:r>
            <a:r>
              <a:rPr lang="tr-TR" dirty="0" err="1"/>
              <a:t>Tool</a:t>
            </a:r>
            <a:endParaRPr lang="tr-TR" dirty="0"/>
          </a:p>
        </p:txBody>
      </p:sp>
      <p:pic>
        <p:nvPicPr>
          <p:cNvPr id="4098" name="Picture 2" descr="Python Neden Hackerların En Çok Tercih Ettiği Dil? | egegen Blog">
            <a:extLst>
              <a:ext uri="{FF2B5EF4-FFF2-40B4-BE49-F238E27FC236}">
                <a16:creationId xmlns:a16="http://schemas.microsoft.com/office/drawing/2014/main" id="{847B4E27-3F94-4032-8FAB-FC80D1A494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1651" y="2264054"/>
            <a:ext cx="1376884" cy="973668"/>
          </a:xfrm>
          <a:prstGeom prst="rect">
            <a:avLst/>
          </a:prstGeom>
          <a:noFill/>
          <a:extLst>
            <a:ext uri="{909E8E84-426E-40DD-AFC4-6F175D3DCCD1}">
              <a14:hiddenFill xmlns:a14="http://schemas.microsoft.com/office/drawing/2010/main">
                <a:solidFill>
                  <a:srgbClr val="FFFFFF"/>
                </a:solidFill>
              </a14:hiddenFill>
            </a:ext>
          </a:extLst>
        </p:spPr>
      </p:pic>
      <p:pic>
        <p:nvPicPr>
          <p:cNvPr id="6" name="Resim 5">
            <a:extLst>
              <a:ext uri="{FF2B5EF4-FFF2-40B4-BE49-F238E27FC236}">
                <a16:creationId xmlns:a16="http://schemas.microsoft.com/office/drawing/2014/main" id="{920BDE04-E852-446D-B71F-0CEDFCBB74E9}"/>
              </a:ext>
            </a:extLst>
          </p:cNvPr>
          <p:cNvPicPr>
            <a:picLocks noChangeAspect="1"/>
          </p:cNvPicPr>
          <p:nvPr/>
        </p:nvPicPr>
        <p:blipFill>
          <a:blip r:embed="rId3"/>
          <a:stretch>
            <a:fillRect/>
          </a:stretch>
        </p:blipFill>
        <p:spPr>
          <a:xfrm>
            <a:off x="6984039" y="3363686"/>
            <a:ext cx="377814" cy="438752"/>
          </a:xfrm>
          <a:prstGeom prst="rect">
            <a:avLst/>
          </a:prstGeom>
        </p:spPr>
      </p:pic>
      <p:pic>
        <p:nvPicPr>
          <p:cNvPr id="4102" name="Picture 6" descr="upload.wikimedia.org/wikipedia/commons/thumb/4/...">
            <a:extLst>
              <a:ext uri="{FF2B5EF4-FFF2-40B4-BE49-F238E27FC236}">
                <a16:creationId xmlns:a16="http://schemas.microsoft.com/office/drawing/2014/main" id="{05F94335-9132-4429-BEB2-B66049D093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8505" y="3802438"/>
            <a:ext cx="391067" cy="339446"/>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Using LightFM to Recommend Projects to Consultants | by James Kirk |  Catalant Technologies | Medium">
            <a:extLst>
              <a:ext uri="{FF2B5EF4-FFF2-40B4-BE49-F238E27FC236}">
                <a16:creationId xmlns:a16="http://schemas.microsoft.com/office/drawing/2014/main" id="{14278946-0EC8-401F-81F4-1683310CCFA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9613" y="2921517"/>
            <a:ext cx="838892" cy="563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1460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 name="Rectangle 80">
            <a:extLst>
              <a:ext uri="{FF2B5EF4-FFF2-40B4-BE49-F238E27FC236}">
                <a16:creationId xmlns:a16="http://schemas.microsoft.com/office/drawing/2014/main" id="{AF10A03D-B8D7-4106-B452-8F3C714622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83" name="Freeform 5">
            <a:extLst>
              <a:ext uri="{FF2B5EF4-FFF2-40B4-BE49-F238E27FC236}">
                <a16:creationId xmlns:a16="http://schemas.microsoft.com/office/drawing/2014/main" id="{65159176-5854-41AA-8779-1E39496D3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85" name="Freeform: Shape 84">
            <a:extLst>
              <a:ext uri="{FF2B5EF4-FFF2-40B4-BE49-F238E27FC236}">
                <a16:creationId xmlns:a16="http://schemas.microsoft.com/office/drawing/2014/main" id="{D2FA54D7-F682-4168-A15B-6262BF16A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87" name="Freeform 5">
            <a:extLst>
              <a:ext uri="{FF2B5EF4-FFF2-40B4-BE49-F238E27FC236}">
                <a16:creationId xmlns:a16="http://schemas.microsoft.com/office/drawing/2014/main" id="{439C4658-FDF2-4373-8344-47DA03B043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Başlık 1">
            <a:extLst>
              <a:ext uri="{FF2B5EF4-FFF2-40B4-BE49-F238E27FC236}">
                <a16:creationId xmlns:a16="http://schemas.microsoft.com/office/drawing/2014/main" id="{4D6CA82C-87CA-44B1-A8E4-4BF7A2C20F53}"/>
              </a:ext>
            </a:extLst>
          </p:cNvPr>
          <p:cNvSpPr>
            <a:spLocks noGrp="1"/>
          </p:cNvSpPr>
          <p:nvPr>
            <p:ph type="title"/>
          </p:nvPr>
        </p:nvSpPr>
        <p:spPr>
          <a:xfrm>
            <a:off x="1154955" y="973668"/>
            <a:ext cx="2942210" cy="1020232"/>
          </a:xfrm>
        </p:spPr>
        <p:txBody>
          <a:bodyPr>
            <a:normAutofit/>
          </a:bodyPr>
          <a:lstStyle/>
          <a:p>
            <a:pPr>
              <a:lnSpc>
                <a:spcPct val="90000"/>
              </a:lnSpc>
            </a:pPr>
            <a:r>
              <a:rPr lang="tr-TR" sz="3300">
                <a:solidFill>
                  <a:schemeClr val="tx1"/>
                </a:solidFill>
              </a:rPr>
              <a:t>SIMILAR PROJECTS</a:t>
            </a:r>
          </a:p>
        </p:txBody>
      </p:sp>
      <p:pic>
        <p:nvPicPr>
          <p:cNvPr id="5126" name="Picture 6">
            <a:extLst>
              <a:ext uri="{FF2B5EF4-FFF2-40B4-BE49-F238E27FC236}">
                <a16:creationId xmlns:a16="http://schemas.microsoft.com/office/drawing/2014/main" id="{239B8221-C738-4331-A05E-70A2096B17D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 b="18359"/>
          <a:stretch/>
        </p:blipFill>
        <p:spPr bwMode="auto">
          <a:xfrm>
            <a:off x="5194608" y="803750"/>
            <a:ext cx="3113903" cy="254229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Netflix Logo Vectors Free Download">
            <a:extLst>
              <a:ext uri="{FF2B5EF4-FFF2-40B4-BE49-F238E27FC236}">
                <a16:creationId xmlns:a16="http://schemas.microsoft.com/office/drawing/2014/main" id="{2C720413-719E-4439-87B1-0AB25624311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894" r="3" b="8466"/>
          <a:stretch/>
        </p:blipFill>
        <p:spPr bwMode="auto">
          <a:xfrm>
            <a:off x="8472235" y="803753"/>
            <a:ext cx="3113904" cy="2542289"/>
          </a:xfrm>
          <a:prstGeom prst="rect">
            <a:avLst/>
          </a:prstGeom>
          <a:noFill/>
          <a:extLst>
            <a:ext uri="{909E8E84-426E-40DD-AFC4-6F175D3DCCD1}">
              <a14:hiddenFill xmlns:a14="http://schemas.microsoft.com/office/drawing/2010/main">
                <a:solidFill>
                  <a:srgbClr val="FFFFFF"/>
                </a:solidFill>
              </a14:hiddenFill>
            </a:ext>
          </a:extLst>
        </p:spPr>
      </p:pic>
      <p:sp>
        <p:nvSpPr>
          <p:cNvPr id="89" name="Rectangle 88">
            <a:extLst>
              <a:ext uri="{FF2B5EF4-FFF2-40B4-BE49-F238E27FC236}">
                <a16:creationId xmlns:a16="http://schemas.microsoft.com/office/drawing/2014/main" id="{C0246788-5559-4236-B1FF-BE8D22104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İçerik Yer Tutucusu 2">
            <a:extLst>
              <a:ext uri="{FF2B5EF4-FFF2-40B4-BE49-F238E27FC236}">
                <a16:creationId xmlns:a16="http://schemas.microsoft.com/office/drawing/2014/main" id="{AE60927B-EC2B-4681-BC50-945E824FF49E}"/>
              </a:ext>
            </a:extLst>
          </p:cNvPr>
          <p:cNvSpPr>
            <a:spLocks noGrp="1"/>
          </p:cNvSpPr>
          <p:nvPr>
            <p:ph idx="1"/>
          </p:nvPr>
        </p:nvSpPr>
        <p:spPr>
          <a:xfrm>
            <a:off x="1154955" y="2120900"/>
            <a:ext cx="3133726" cy="3898900"/>
          </a:xfrm>
        </p:spPr>
        <p:txBody>
          <a:bodyPr>
            <a:normAutofit/>
          </a:bodyPr>
          <a:lstStyle/>
          <a:p>
            <a:r>
              <a:rPr lang="tr-TR" b="1" i="0" dirty="0" err="1">
                <a:solidFill>
                  <a:schemeClr val="tx1"/>
                </a:solidFill>
                <a:effectLst/>
                <a:latin typeface="-apple-system"/>
              </a:rPr>
              <a:t>Steam’s</a:t>
            </a:r>
            <a:r>
              <a:rPr lang="tr-TR" b="1" i="0" dirty="0">
                <a:solidFill>
                  <a:schemeClr val="tx1"/>
                </a:solidFill>
                <a:effectLst/>
                <a:latin typeface="-apple-system"/>
              </a:rPr>
              <a:t> </a:t>
            </a:r>
            <a:r>
              <a:rPr lang="tr-TR" b="1" i="0" dirty="0" err="1">
                <a:solidFill>
                  <a:schemeClr val="tx1"/>
                </a:solidFill>
                <a:effectLst/>
                <a:latin typeface="-apple-system"/>
              </a:rPr>
              <a:t>Recommendation</a:t>
            </a:r>
            <a:r>
              <a:rPr lang="tr-TR" b="1" i="0" dirty="0">
                <a:solidFill>
                  <a:schemeClr val="tx1"/>
                </a:solidFill>
                <a:effectLst/>
                <a:latin typeface="-apple-system"/>
              </a:rPr>
              <a:t> </a:t>
            </a:r>
            <a:r>
              <a:rPr lang="tr-TR" b="1" i="0" dirty="0" err="1">
                <a:solidFill>
                  <a:schemeClr val="tx1"/>
                </a:solidFill>
                <a:effectLst/>
                <a:latin typeface="-apple-system"/>
              </a:rPr>
              <a:t>System</a:t>
            </a:r>
            <a:r>
              <a:rPr lang="tr-TR" b="1" i="0" dirty="0">
                <a:solidFill>
                  <a:schemeClr val="tx1"/>
                </a:solidFill>
                <a:effectLst/>
                <a:latin typeface="-apple-system"/>
              </a:rPr>
              <a:t> -</a:t>
            </a:r>
            <a:r>
              <a:rPr lang="tr-TR" dirty="0">
                <a:solidFill>
                  <a:schemeClr val="tx1"/>
                </a:solidFill>
                <a:latin typeface="-apple-system"/>
              </a:rPr>
              <a:t> </a:t>
            </a:r>
            <a:r>
              <a:rPr lang="tr-TR" dirty="0" err="1">
                <a:solidFill>
                  <a:schemeClr val="tx1"/>
                </a:solidFill>
                <a:latin typeface="-apple-system"/>
              </a:rPr>
              <a:t>Collaborative</a:t>
            </a:r>
            <a:endParaRPr lang="tr-TR" b="1" i="0" dirty="0">
              <a:solidFill>
                <a:schemeClr val="tx1"/>
              </a:solidFill>
              <a:effectLst/>
              <a:latin typeface="-apple-system"/>
            </a:endParaRPr>
          </a:p>
          <a:p>
            <a:r>
              <a:rPr lang="tr-TR" b="1" i="0" dirty="0" err="1">
                <a:solidFill>
                  <a:schemeClr val="tx1"/>
                </a:solidFill>
                <a:effectLst/>
                <a:latin typeface="-apple-system"/>
              </a:rPr>
              <a:t>Netflix’s</a:t>
            </a:r>
            <a:r>
              <a:rPr lang="tr-TR" b="1" i="0" dirty="0">
                <a:solidFill>
                  <a:schemeClr val="tx1"/>
                </a:solidFill>
                <a:effectLst/>
                <a:latin typeface="-apple-system"/>
              </a:rPr>
              <a:t> </a:t>
            </a:r>
            <a:r>
              <a:rPr lang="tr-TR" b="1" i="0" dirty="0" err="1">
                <a:solidFill>
                  <a:schemeClr val="tx1"/>
                </a:solidFill>
                <a:effectLst/>
                <a:latin typeface="-apple-system"/>
              </a:rPr>
              <a:t>Recommendation</a:t>
            </a:r>
            <a:r>
              <a:rPr lang="tr-TR" b="1" i="0" dirty="0">
                <a:solidFill>
                  <a:schemeClr val="tx1"/>
                </a:solidFill>
                <a:effectLst/>
                <a:latin typeface="-apple-system"/>
              </a:rPr>
              <a:t> </a:t>
            </a:r>
            <a:r>
              <a:rPr lang="tr-TR" b="1" i="0" dirty="0" err="1">
                <a:solidFill>
                  <a:schemeClr val="tx1"/>
                </a:solidFill>
                <a:effectLst/>
                <a:latin typeface="-apple-system"/>
              </a:rPr>
              <a:t>System</a:t>
            </a:r>
            <a:r>
              <a:rPr lang="tr-TR" b="1" dirty="0">
                <a:solidFill>
                  <a:schemeClr val="tx1"/>
                </a:solidFill>
                <a:latin typeface="-apple-system"/>
              </a:rPr>
              <a:t> – </a:t>
            </a:r>
            <a:r>
              <a:rPr lang="tr-TR" dirty="0" err="1">
                <a:solidFill>
                  <a:schemeClr val="tx1"/>
                </a:solidFill>
                <a:latin typeface="-apple-system"/>
              </a:rPr>
              <a:t>Hy</a:t>
            </a:r>
            <a:r>
              <a:rPr lang="tr-TR" b="0" i="0" dirty="0" err="1">
                <a:solidFill>
                  <a:schemeClr val="tx1"/>
                </a:solidFill>
                <a:effectLst/>
                <a:latin typeface="-apple-system"/>
              </a:rPr>
              <a:t>brid</a:t>
            </a:r>
            <a:r>
              <a:rPr lang="tr-TR" b="0" i="0" dirty="0">
                <a:solidFill>
                  <a:schemeClr val="tx1"/>
                </a:solidFill>
                <a:effectLst/>
                <a:latin typeface="-apple-system"/>
              </a:rPr>
              <a:t> </a:t>
            </a:r>
            <a:endParaRPr lang="tr-TR" b="1" i="0" dirty="0">
              <a:solidFill>
                <a:schemeClr val="tx1"/>
              </a:solidFill>
              <a:effectLst/>
              <a:latin typeface="-apple-system"/>
            </a:endParaRPr>
          </a:p>
          <a:p>
            <a:r>
              <a:rPr lang="tr-TR" b="1" i="0" dirty="0" err="1">
                <a:solidFill>
                  <a:schemeClr val="tx1"/>
                </a:solidFill>
                <a:effectLst/>
                <a:latin typeface="-apple-system"/>
              </a:rPr>
              <a:t>IMDb’s</a:t>
            </a:r>
            <a:r>
              <a:rPr lang="tr-TR" b="1" i="0" dirty="0">
                <a:solidFill>
                  <a:schemeClr val="tx1"/>
                </a:solidFill>
                <a:effectLst/>
                <a:latin typeface="-apple-system"/>
              </a:rPr>
              <a:t> </a:t>
            </a:r>
            <a:r>
              <a:rPr lang="tr-TR" b="1" i="0" dirty="0" err="1">
                <a:solidFill>
                  <a:schemeClr val="tx1"/>
                </a:solidFill>
                <a:effectLst/>
                <a:latin typeface="-apple-system"/>
              </a:rPr>
              <a:t>Recommendation</a:t>
            </a:r>
            <a:r>
              <a:rPr lang="tr-TR" b="1" i="0" dirty="0">
                <a:solidFill>
                  <a:schemeClr val="tx1"/>
                </a:solidFill>
                <a:effectLst/>
                <a:latin typeface="-apple-system"/>
              </a:rPr>
              <a:t> </a:t>
            </a:r>
            <a:r>
              <a:rPr lang="tr-TR" b="1" i="0" dirty="0" err="1">
                <a:solidFill>
                  <a:schemeClr val="tx1"/>
                </a:solidFill>
                <a:effectLst/>
                <a:latin typeface="-apple-system"/>
              </a:rPr>
              <a:t>System</a:t>
            </a:r>
            <a:r>
              <a:rPr lang="tr-TR" b="1" i="0" dirty="0">
                <a:solidFill>
                  <a:schemeClr val="tx1"/>
                </a:solidFill>
                <a:effectLst/>
                <a:latin typeface="-apple-system"/>
              </a:rPr>
              <a:t> - </a:t>
            </a:r>
            <a:r>
              <a:rPr lang="tr-TR" dirty="0" err="1">
                <a:solidFill>
                  <a:schemeClr val="tx1"/>
                </a:solidFill>
                <a:latin typeface="-apple-system"/>
              </a:rPr>
              <a:t>Hy</a:t>
            </a:r>
            <a:r>
              <a:rPr lang="tr-TR" b="0" i="0" dirty="0" err="1">
                <a:solidFill>
                  <a:schemeClr val="tx1"/>
                </a:solidFill>
                <a:effectLst/>
                <a:latin typeface="-apple-system"/>
              </a:rPr>
              <a:t>brid</a:t>
            </a:r>
            <a:endParaRPr lang="tr-TR" b="1" i="0" dirty="0">
              <a:solidFill>
                <a:schemeClr val="tx1"/>
              </a:solidFill>
              <a:effectLst/>
              <a:latin typeface="-apple-system"/>
            </a:endParaRPr>
          </a:p>
          <a:p>
            <a:r>
              <a:rPr lang="tr-TR" b="1" i="0" dirty="0" err="1">
                <a:solidFill>
                  <a:schemeClr val="tx1"/>
                </a:solidFill>
                <a:effectLst/>
                <a:latin typeface="-apple-system"/>
              </a:rPr>
              <a:t>Amazon’s</a:t>
            </a:r>
            <a:r>
              <a:rPr lang="tr-TR" b="1" i="0" dirty="0">
                <a:solidFill>
                  <a:schemeClr val="tx1"/>
                </a:solidFill>
                <a:effectLst/>
                <a:latin typeface="-apple-system"/>
              </a:rPr>
              <a:t> </a:t>
            </a:r>
            <a:r>
              <a:rPr lang="tr-TR" b="1" i="0" dirty="0" err="1">
                <a:solidFill>
                  <a:schemeClr val="tx1"/>
                </a:solidFill>
                <a:effectLst/>
                <a:latin typeface="-apple-system"/>
              </a:rPr>
              <a:t>Recommendation</a:t>
            </a:r>
            <a:r>
              <a:rPr lang="tr-TR" b="1" i="0" dirty="0">
                <a:solidFill>
                  <a:schemeClr val="tx1"/>
                </a:solidFill>
                <a:effectLst/>
                <a:latin typeface="-apple-system"/>
              </a:rPr>
              <a:t> </a:t>
            </a:r>
            <a:r>
              <a:rPr lang="tr-TR" b="1" i="0" dirty="0" err="1">
                <a:solidFill>
                  <a:schemeClr val="tx1"/>
                </a:solidFill>
                <a:effectLst/>
                <a:latin typeface="-apple-system"/>
              </a:rPr>
              <a:t>System</a:t>
            </a:r>
            <a:r>
              <a:rPr lang="tr-TR" b="1" i="0" dirty="0">
                <a:solidFill>
                  <a:schemeClr val="tx1"/>
                </a:solidFill>
                <a:effectLst/>
                <a:latin typeface="-apple-system"/>
              </a:rPr>
              <a:t> - </a:t>
            </a:r>
            <a:r>
              <a:rPr lang="tr-TR" dirty="0" err="1">
                <a:solidFill>
                  <a:schemeClr val="tx1"/>
                </a:solidFill>
                <a:latin typeface="-apple-system"/>
              </a:rPr>
              <a:t>Collaborative</a:t>
            </a:r>
            <a:endParaRPr lang="tr-TR" b="1" i="0" dirty="0">
              <a:solidFill>
                <a:schemeClr val="tx1"/>
              </a:solidFill>
              <a:effectLst/>
              <a:latin typeface="-apple-system"/>
            </a:endParaRPr>
          </a:p>
          <a:p>
            <a:endParaRPr lang="tr-TR" b="1" i="0" dirty="0">
              <a:solidFill>
                <a:schemeClr val="tx1"/>
              </a:solidFill>
              <a:effectLst/>
              <a:latin typeface="-apple-system"/>
            </a:endParaRPr>
          </a:p>
          <a:p>
            <a:endParaRPr lang="tr-TR" b="1" dirty="0">
              <a:solidFill>
                <a:schemeClr val="tx1"/>
              </a:solidFill>
              <a:latin typeface="-apple-system"/>
            </a:endParaRPr>
          </a:p>
          <a:p>
            <a:pPr marL="0" indent="0">
              <a:buNone/>
            </a:pPr>
            <a:endParaRPr lang="tr-TR" b="1" i="0" dirty="0">
              <a:solidFill>
                <a:schemeClr val="tx1"/>
              </a:solidFill>
              <a:effectLst/>
              <a:latin typeface="-apple-system"/>
            </a:endParaRPr>
          </a:p>
          <a:p>
            <a:endParaRPr lang="tr-TR" dirty="0">
              <a:solidFill>
                <a:schemeClr val="tx1"/>
              </a:solidFill>
            </a:endParaRPr>
          </a:p>
        </p:txBody>
      </p:sp>
      <p:pic>
        <p:nvPicPr>
          <p:cNvPr id="5130" name="Picture 10" descr="IMDb Internet Movie Database Logo Vector (SVG, PDF, Ai, EPS, CDR) Free  Download - Logowik.com">
            <a:extLst>
              <a:ext uri="{FF2B5EF4-FFF2-40B4-BE49-F238E27FC236}">
                <a16:creationId xmlns:a16="http://schemas.microsoft.com/office/drawing/2014/main" id="{CEBE85E5-DDE7-4881-B6E1-1256DD7A7D7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900" r="4233" b="-4"/>
          <a:stretch/>
        </p:blipFill>
        <p:spPr bwMode="auto">
          <a:xfrm>
            <a:off x="5162875" y="3511960"/>
            <a:ext cx="3113903" cy="2542290"/>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a:extLst>
              <a:ext uri="{FF2B5EF4-FFF2-40B4-BE49-F238E27FC236}">
                <a16:creationId xmlns:a16="http://schemas.microsoft.com/office/drawing/2014/main" id="{5F1654CE-DEF6-4315-8244-41F0746DC0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21890" y="4474269"/>
            <a:ext cx="2833396" cy="853339"/>
          </a:xfrm>
          <a:prstGeom prst="rect">
            <a:avLst/>
          </a:prstGeom>
          <a:noFill/>
          <a:extLst>
            <a:ext uri="{909E8E84-426E-40DD-AFC4-6F175D3DCCD1}">
              <a14:hiddenFill xmlns:a14="http://schemas.microsoft.com/office/drawing/2010/main">
                <a:solidFill>
                  <a:srgbClr val="FFFFFF"/>
                </a:solidFill>
              </a14:hiddenFill>
            </a:ext>
          </a:extLst>
        </p:spPr>
      </p:pic>
      <p:pic>
        <p:nvPicPr>
          <p:cNvPr id="5136" name="Picture 16">
            <a:extLst>
              <a:ext uri="{FF2B5EF4-FFF2-40B4-BE49-F238E27FC236}">
                <a16:creationId xmlns:a16="http://schemas.microsoft.com/office/drawing/2014/main" id="{6EDFCE9F-17DD-4FF8-9866-BC8A53E9AF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8718" y="803750"/>
            <a:ext cx="3109793" cy="3109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1221240"/>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3EEB3EC-16CF-461B-9704-428D077AC97D}"/>
              </a:ext>
            </a:extLst>
          </p:cNvPr>
          <p:cNvSpPr>
            <a:spLocks noGrp="1"/>
          </p:cNvSpPr>
          <p:nvPr>
            <p:ph type="title"/>
          </p:nvPr>
        </p:nvSpPr>
        <p:spPr/>
        <p:txBody>
          <a:bodyPr/>
          <a:lstStyle/>
          <a:p>
            <a:r>
              <a:rPr lang="tr-TR" dirty="0"/>
              <a:t>ACTIVITY DIAGRAM</a:t>
            </a:r>
          </a:p>
        </p:txBody>
      </p:sp>
      <p:pic>
        <p:nvPicPr>
          <p:cNvPr id="5" name="İçerik Yer Tutucusu 4">
            <a:extLst>
              <a:ext uri="{FF2B5EF4-FFF2-40B4-BE49-F238E27FC236}">
                <a16:creationId xmlns:a16="http://schemas.microsoft.com/office/drawing/2014/main" id="{F4FB17E7-9DFB-4450-BC79-CF6D728B006F}"/>
              </a:ext>
            </a:extLst>
          </p:cNvPr>
          <p:cNvPicPr>
            <a:picLocks noGrp="1" noChangeAspect="1"/>
          </p:cNvPicPr>
          <p:nvPr>
            <p:ph idx="1"/>
          </p:nvPr>
        </p:nvPicPr>
        <p:blipFill>
          <a:blip r:embed="rId2"/>
          <a:stretch>
            <a:fillRect/>
          </a:stretch>
        </p:blipFill>
        <p:spPr>
          <a:xfrm>
            <a:off x="1640146" y="3037199"/>
            <a:ext cx="1317877" cy="3416300"/>
          </a:xfrm>
        </p:spPr>
      </p:pic>
      <p:pic>
        <p:nvPicPr>
          <p:cNvPr id="7" name="Resim 6">
            <a:extLst>
              <a:ext uri="{FF2B5EF4-FFF2-40B4-BE49-F238E27FC236}">
                <a16:creationId xmlns:a16="http://schemas.microsoft.com/office/drawing/2014/main" id="{C08ED451-A259-48E6-89FF-EDD4CD455518}"/>
              </a:ext>
            </a:extLst>
          </p:cNvPr>
          <p:cNvPicPr>
            <a:picLocks noChangeAspect="1"/>
          </p:cNvPicPr>
          <p:nvPr/>
        </p:nvPicPr>
        <p:blipFill>
          <a:blip r:embed="rId3"/>
          <a:stretch>
            <a:fillRect/>
          </a:stretch>
        </p:blipFill>
        <p:spPr>
          <a:xfrm>
            <a:off x="6570075" y="2677851"/>
            <a:ext cx="3676747" cy="4180149"/>
          </a:xfrm>
          <a:prstGeom prst="rect">
            <a:avLst/>
          </a:prstGeom>
        </p:spPr>
      </p:pic>
      <p:sp>
        <p:nvSpPr>
          <p:cNvPr id="8" name="Metin kutusu 7">
            <a:extLst>
              <a:ext uri="{FF2B5EF4-FFF2-40B4-BE49-F238E27FC236}">
                <a16:creationId xmlns:a16="http://schemas.microsoft.com/office/drawing/2014/main" id="{013FE56B-1817-4765-B9E6-D49800425FF8}"/>
              </a:ext>
            </a:extLst>
          </p:cNvPr>
          <p:cNvSpPr txBox="1"/>
          <p:nvPr/>
        </p:nvSpPr>
        <p:spPr>
          <a:xfrm>
            <a:off x="1154954" y="2375698"/>
            <a:ext cx="2502352" cy="369332"/>
          </a:xfrm>
          <a:prstGeom prst="rect">
            <a:avLst/>
          </a:prstGeom>
          <a:noFill/>
        </p:spPr>
        <p:txBody>
          <a:bodyPr wrap="none" rtlCol="0">
            <a:spAutoFit/>
          </a:bodyPr>
          <a:lstStyle/>
          <a:p>
            <a:pPr algn="l"/>
            <a:r>
              <a:rPr lang="tr-TR" b="1" i="0" dirty="0">
                <a:solidFill>
                  <a:srgbClr val="24292F"/>
                </a:solidFill>
                <a:effectLst/>
                <a:latin typeface="-apple-system"/>
              </a:rPr>
              <a:t> </a:t>
            </a:r>
            <a:r>
              <a:rPr lang="tr-TR" b="1" i="0" dirty="0" err="1">
                <a:solidFill>
                  <a:srgbClr val="24292F"/>
                </a:solidFill>
                <a:effectLst/>
                <a:latin typeface="-apple-system"/>
              </a:rPr>
              <a:t>Admin</a:t>
            </a:r>
            <a:r>
              <a:rPr lang="tr-TR" b="1" i="0" dirty="0">
                <a:solidFill>
                  <a:srgbClr val="24292F"/>
                </a:solidFill>
                <a:effectLst/>
                <a:latin typeface="-apple-system"/>
              </a:rPr>
              <a:t> Activity </a:t>
            </a:r>
            <a:r>
              <a:rPr lang="tr-TR" b="1" i="0" dirty="0" err="1">
                <a:solidFill>
                  <a:srgbClr val="24292F"/>
                </a:solidFill>
                <a:effectLst/>
                <a:latin typeface="-apple-system"/>
              </a:rPr>
              <a:t>Diagram</a:t>
            </a:r>
            <a:endParaRPr lang="tr-TR" b="1" i="0" dirty="0">
              <a:solidFill>
                <a:srgbClr val="24292F"/>
              </a:solidFill>
              <a:effectLst/>
              <a:latin typeface="-apple-system"/>
            </a:endParaRPr>
          </a:p>
        </p:txBody>
      </p:sp>
      <p:sp>
        <p:nvSpPr>
          <p:cNvPr id="9" name="Metin kutusu 8">
            <a:extLst>
              <a:ext uri="{FF2B5EF4-FFF2-40B4-BE49-F238E27FC236}">
                <a16:creationId xmlns:a16="http://schemas.microsoft.com/office/drawing/2014/main" id="{DC154ACE-B84B-4C3A-8CF9-823A38B33AA3}"/>
              </a:ext>
            </a:extLst>
          </p:cNvPr>
          <p:cNvSpPr txBox="1"/>
          <p:nvPr/>
        </p:nvSpPr>
        <p:spPr>
          <a:xfrm>
            <a:off x="6836088" y="2354685"/>
            <a:ext cx="2311595" cy="646331"/>
          </a:xfrm>
          <a:prstGeom prst="rect">
            <a:avLst/>
          </a:prstGeom>
          <a:noFill/>
        </p:spPr>
        <p:txBody>
          <a:bodyPr wrap="none" rtlCol="0">
            <a:spAutoFit/>
          </a:bodyPr>
          <a:lstStyle/>
          <a:p>
            <a:r>
              <a:rPr lang="tr-TR" b="1" i="0" dirty="0">
                <a:solidFill>
                  <a:srgbClr val="24292F"/>
                </a:solidFill>
                <a:effectLst/>
                <a:latin typeface="-apple-system"/>
              </a:rPr>
              <a:t> User Activity </a:t>
            </a:r>
            <a:r>
              <a:rPr lang="tr-TR" b="1" i="0" dirty="0" err="1">
                <a:solidFill>
                  <a:srgbClr val="24292F"/>
                </a:solidFill>
                <a:effectLst/>
                <a:latin typeface="-apple-system"/>
              </a:rPr>
              <a:t>Diagram</a:t>
            </a:r>
            <a:endParaRPr lang="tr-TR" b="1" i="0" dirty="0">
              <a:solidFill>
                <a:srgbClr val="24292F"/>
              </a:solidFill>
              <a:effectLst/>
              <a:latin typeface="-apple-system"/>
            </a:endParaRPr>
          </a:p>
          <a:p>
            <a:endParaRPr lang="tr-TR" dirty="0"/>
          </a:p>
        </p:txBody>
      </p:sp>
    </p:spTree>
    <p:extLst>
      <p:ext uri="{BB962C8B-B14F-4D97-AF65-F5344CB8AC3E}">
        <p14:creationId xmlns:p14="http://schemas.microsoft.com/office/powerpoint/2010/main" val="3378563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5" name="Group 74">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76" name="Rectangle 75">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7"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79" name="Rectangle 78">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Başlık 1">
            <a:extLst>
              <a:ext uri="{FF2B5EF4-FFF2-40B4-BE49-F238E27FC236}">
                <a16:creationId xmlns:a16="http://schemas.microsoft.com/office/drawing/2014/main" id="{DC8D4C2C-232F-468E-8F66-FCE775860021}"/>
              </a:ext>
            </a:extLst>
          </p:cNvPr>
          <p:cNvSpPr>
            <a:spLocks noGrp="1"/>
          </p:cNvSpPr>
          <p:nvPr>
            <p:ph type="title"/>
          </p:nvPr>
        </p:nvSpPr>
        <p:spPr>
          <a:xfrm>
            <a:off x="8109534" y="1160734"/>
            <a:ext cx="3550138" cy="3153753"/>
          </a:xfrm>
        </p:spPr>
        <p:txBody>
          <a:bodyPr vert="horz" lIns="91440" tIns="45720" rIns="91440" bIns="45720" rtlCol="0" anchor="b">
            <a:normAutofit/>
          </a:bodyPr>
          <a:lstStyle/>
          <a:p>
            <a:r>
              <a:rPr lang="tr-TR" sz="5400" b="0" i="0" kern="1200" dirty="0">
                <a:solidFill>
                  <a:srgbClr val="EBEBEB"/>
                </a:solidFill>
                <a:latin typeface="+mj-lt"/>
                <a:ea typeface="+mj-ea"/>
                <a:cs typeface="+mj-cs"/>
              </a:rPr>
              <a:t>CLASS DIAGRAM</a:t>
            </a:r>
            <a:endParaRPr lang="en-US" sz="5400" b="0" i="0" kern="1200" dirty="0">
              <a:solidFill>
                <a:srgbClr val="EBEBEB"/>
              </a:solidFill>
              <a:latin typeface="+mj-lt"/>
              <a:ea typeface="+mj-ea"/>
              <a:cs typeface="+mj-cs"/>
            </a:endParaRPr>
          </a:p>
        </p:txBody>
      </p:sp>
      <p:grpSp>
        <p:nvGrpSpPr>
          <p:cNvPr id="81" name="Group 80">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82" name="Rectangle 81">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3"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4"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1030" name="Picture 6">
            <a:extLst>
              <a:ext uri="{FF2B5EF4-FFF2-40B4-BE49-F238E27FC236}">
                <a16:creationId xmlns:a16="http://schemas.microsoft.com/office/drawing/2014/main" id="{6A6DE596-6580-4745-909E-B4C2AFB9EE1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3921" y="1241266"/>
            <a:ext cx="7925091" cy="5155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995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1BBBCFB-4587-4C49-8E06-8BE35E31A218}"/>
              </a:ext>
            </a:extLst>
          </p:cNvPr>
          <p:cNvSpPr>
            <a:spLocks noGrp="1"/>
          </p:cNvSpPr>
          <p:nvPr>
            <p:ph type="title"/>
          </p:nvPr>
        </p:nvSpPr>
        <p:spPr/>
        <p:txBody>
          <a:bodyPr/>
          <a:lstStyle/>
          <a:p>
            <a:r>
              <a:rPr lang="tr-TR" dirty="0"/>
              <a:t>SEQUENCE DIAGRAM</a:t>
            </a:r>
          </a:p>
        </p:txBody>
      </p:sp>
      <p:pic>
        <p:nvPicPr>
          <p:cNvPr id="2050" name="Picture 2" descr="RegLogin">
            <a:extLst>
              <a:ext uri="{FF2B5EF4-FFF2-40B4-BE49-F238E27FC236}">
                <a16:creationId xmlns:a16="http://schemas.microsoft.com/office/drawing/2014/main" id="{AB7F9614-5A12-4A62-AA17-D1AC9DA3A47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54954" y="2950991"/>
            <a:ext cx="3993422" cy="34163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omePage">
            <a:extLst>
              <a:ext uri="{FF2B5EF4-FFF2-40B4-BE49-F238E27FC236}">
                <a16:creationId xmlns:a16="http://schemas.microsoft.com/office/drawing/2014/main" id="{8A28BCC9-21C8-43C3-B8F3-0F39D82D63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2749" y="2729335"/>
            <a:ext cx="4764812" cy="4052465"/>
          </a:xfrm>
          <a:prstGeom prst="rect">
            <a:avLst/>
          </a:prstGeom>
          <a:noFill/>
          <a:extLst>
            <a:ext uri="{909E8E84-426E-40DD-AFC4-6F175D3DCCD1}">
              <a14:hiddenFill xmlns:a14="http://schemas.microsoft.com/office/drawing/2010/main">
                <a:solidFill>
                  <a:srgbClr val="FFFFFF"/>
                </a:solidFill>
              </a14:hiddenFill>
            </a:ext>
          </a:extLst>
        </p:spPr>
      </p:pic>
      <p:sp>
        <p:nvSpPr>
          <p:cNvPr id="4" name="Metin kutusu 3">
            <a:extLst>
              <a:ext uri="{FF2B5EF4-FFF2-40B4-BE49-F238E27FC236}">
                <a16:creationId xmlns:a16="http://schemas.microsoft.com/office/drawing/2014/main" id="{0F569DAD-5F5E-4CE8-8C3C-02EE3F6933F3}"/>
              </a:ext>
            </a:extLst>
          </p:cNvPr>
          <p:cNvSpPr txBox="1"/>
          <p:nvPr/>
        </p:nvSpPr>
        <p:spPr>
          <a:xfrm>
            <a:off x="1222528" y="2304661"/>
            <a:ext cx="2839816" cy="646331"/>
          </a:xfrm>
          <a:prstGeom prst="rect">
            <a:avLst/>
          </a:prstGeom>
          <a:noFill/>
        </p:spPr>
        <p:txBody>
          <a:bodyPr wrap="none" rtlCol="0">
            <a:spAutoFit/>
          </a:bodyPr>
          <a:lstStyle/>
          <a:p>
            <a:r>
              <a:rPr lang="tr-TR" b="1" i="0" dirty="0">
                <a:solidFill>
                  <a:srgbClr val="24292F"/>
                </a:solidFill>
                <a:effectLst/>
                <a:latin typeface="-apple-system"/>
              </a:rPr>
              <a:t> </a:t>
            </a:r>
            <a:r>
              <a:rPr lang="tr-TR" b="1" i="0" dirty="0" err="1">
                <a:solidFill>
                  <a:srgbClr val="24292F"/>
                </a:solidFill>
                <a:effectLst/>
                <a:latin typeface="-apple-system"/>
              </a:rPr>
              <a:t>Register</a:t>
            </a:r>
            <a:r>
              <a:rPr lang="tr-TR" b="1" i="0" dirty="0">
                <a:solidFill>
                  <a:srgbClr val="24292F"/>
                </a:solidFill>
                <a:effectLst/>
                <a:latin typeface="-apple-system"/>
              </a:rPr>
              <a:t> </a:t>
            </a:r>
            <a:r>
              <a:rPr lang="tr-TR" b="1" i="0" dirty="0" err="1">
                <a:solidFill>
                  <a:srgbClr val="24292F"/>
                </a:solidFill>
                <a:effectLst/>
                <a:latin typeface="-apple-system"/>
              </a:rPr>
              <a:t>and</a:t>
            </a:r>
            <a:r>
              <a:rPr lang="tr-TR" b="1" i="0" dirty="0">
                <a:solidFill>
                  <a:srgbClr val="24292F"/>
                </a:solidFill>
                <a:effectLst/>
                <a:latin typeface="-apple-system"/>
              </a:rPr>
              <a:t> </a:t>
            </a:r>
            <a:r>
              <a:rPr lang="tr-TR" b="1" i="0" dirty="0" err="1">
                <a:solidFill>
                  <a:srgbClr val="24292F"/>
                </a:solidFill>
                <a:effectLst/>
                <a:latin typeface="-apple-system"/>
              </a:rPr>
              <a:t>Login</a:t>
            </a:r>
            <a:r>
              <a:rPr lang="tr-TR" b="1" i="0" dirty="0">
                <a:solidFill>
                  <a:srgbClr val="24292F"/>
                </a:solidFill>
                <a:effectLst/>
                <a:latin typeface="-apple-system"/>
              </a:rPr>
              <a:t> </a:t>
            </a:r>
            <a:r>
              <a:rPr lang="tr-TR" b="1" i="0" dirty="0" err="1">
                <a:solidFill>
                  <a:srgbClr val="24292F"/>
                </a:solidFill>
                <a:effectLst/>
                <a:latin typeface="-apple-system"/>
              </a:rPr>
              <a:t>Diagram</a:t>
            </a:r>
            <a:endParaRPr lang="tr-TR" b="1" i="0" dirty="0">
              <a:solidFill>
                <a:srgbClr val="24292F"/>
              </a:solidFill>
              <a:effectLst/>
              <a:latin typeface="-apple-system"/>
            </a:endParaRPr>
          </a:p>
          <a:p>
            <a:endParaRPr lang="tr-TR" dirty="0"/>
          </a:p>
        </p:txBody>
      </p:sp>
      <p:sp>
        <p:nvSpPr>
          <p:cNvPr id="5" name="Metin kutusu 4">
            <a:extLst>
              <a:ext uri="{FF2B5EF4-FFF2-40B4-BE49-F238E27FC236}">
                <a16:creationId xmlns:a16="http://schemas.microsoft.com/office/drawing/2014/main" id="{F2831745-E95F-4444-88E4-454D56409A1A}"/>
              </a:ext>
            </a:extLst>
          </p:cNvPr>
          <p:cNvSpPr txBox="1"/>
          <p:nvPr/>
        </p:nvSpPr>
        <p:spPr>
          <a:xfrm>
            <a:off x="7432646" y="2304660"/>
            <a:ext cx="2120260" cy="646331"/>
          </a:xfrm>
          <a:prstGeom prst="rect">
            <a:avLst/>
          </a:prstGeom>
          <a:noFill/>
        </p:spPr>
        <p:txBody>
          <a:bodyPr wrap="none" rtlCol="0">
            <a:spAutoFit/>
          </a:bodyPr>
          <a:lstStyle/>
          <a:p>
            <a:r>
              <a:rPr lang="tr-TR" b="1" i="0" dirty="0">
                <a:solidFill>
                  <a:srgbClr val="24292F"/>
                </a:solidFill>
                <a:effectLst/>
                <a:latin typeface="-apple-system"/>
              </a:rPr>
              <a:t>Home </a:t>
            </a:r>
            <a:r>
              <a:rPr lang="tr-TR" b="1" i="0" dirty="0" err="1">
                <a:solidFill>
                  <a:srgbClr val="24292F"/>
                </a:solidFill>
                <a:effectLst/>
                <a:latin typeface="-apple-system"/>
              </a:rPr>
              <a:t>Page</a:t>
            </a:r>
            <a:r>
              <a:rPr lang="tr-TR" b="1" i="0" dirty="0">
                <a:solidFill>
                  <a:srgbClr val="24292F"/>
                </a:solidFill>
                <a:effectLst/>
                <a:latin typeface="-apple-system"/>
              </a:rPr>
              <a:t> </a:t>
            </a:r>
            <a:r>
              <a:rPr lang="tr-TR" b="1" i="0" dirty="0" err="1">
                <a:solidFill>
                  <a:srgbClr val="24292F"/>
                </a:solidFill>
                <a:effectLst/>
                <a:latin typeface="-apple-system"/>
              </a:rPr>
              <a:t>Diagram</a:t>
            </a:r>
            <a:endParaRPr lang="tr-TR" b="1" i="0" dirty="0">
              <a:solidFill>
                <a:srgbClr val="24292F"/>
              </a:solidFill>
              <a:effectLst/>
              <a:latin typeface="-apple-system"/>
            </a:endParaRPr>
          </a:p>
          <a:p>
            <a:endParaRPr lang="tr-TR" dirty="0"/>
          </a:p>
        </p:txBody>
      </p:sp>
    </p:spTree>
    <p:extLst>
      <p:ext uri="{BB962C8B-B14F-4D97-AF65-F5344CB8AC3E}">
        <p14:creationId xmlns:p14="http://schemas.microsoft.com/office/powerpoint/2010/main" val="2573669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temPage">
            <a:extLst>
              <a:ext uri="{FF2B5EF4-FFF2-40B4-BE49-F238E27FC236}">
                <a16:creationId xmlns:a16="http://schemas.microsoft.com/office/drawing/2014/main" id="{300F58B0-2994-4AFD-A8FE-B66DA01240C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06000" y="2749383"/>
            <a:ext cx="4036575" cy="3842165"/>
          </a:xfrm>
          <a:prstGeom prst="rect">
            <a:avLst/>
          </a:prstGeom>
          <a:noFill/>
          <a:extLst>
            <a:ext uri="{909E8E84-426E-40DD-AFC4-6F175D3DCCD1}">
              <a14:hiddenFill xmlns:a14="http://schemas.microsoft.com/office/drawing/2010/main">
                <a:solidFill>
                  <a:srgbClr val="FFFFFF"/>
                </a:solidFill>
              </a14:hiddenFill>
            </a:ext>
          </a:extLst>
        </p:spPr>
      </p:pic>
      <p:sp>
        <p:nvSpPr>
          <p:cNvPr id="4" name="Metin kutusu 3">
            <a:extLst>
              <a:ext uri="{FF2B5EF4-FFF2-40B4-BE49-F238E27FC236}">
                <a16:creationId xmlns:a16="http://schemas.microsoft.com/office/drawing/2014/main" id="{906E2347-2EAA-452F-BF7E-3DA8B489196C}"/>
              </a:ext>
            </a:extLst>
          </p:cNvPr>
          <p:cNvSpPr txBox="1"/>
          <p:nvPr/>
        </p:nvSpPr>
        <p:spPr>
          <a:xfrm>
            <a:off x="969699" y="2187028"/>
            <a:ext cx="2112245" cy="646331"/>
          </a:xfrm>
          <a:prstGeom prst="rect">
            <a:avLst/>
          </a:prstGeom>
          <a:noFill/>
        </p:spPr>
        <p:txBody>
          <a:bodyPr wrap="none" rtlCol="0">
            <a:spAutoFit/>
          </a:bodyPr>
          <a:lstStyle/>
          <a:p>
            <a:r>
              <a:rPr lang="tr-TR" b="1" i="0" dirty="0">
                <a:solidFill>
                  <a:srgbClr val="24292F"/>
                </a:solidFill>
                <a:effectLst/>
                <a:latin typeface="-apple-system"/>
              </a:rPr>
              <a:t>Game </a:t>
            </a:r>
            <a:r>
              <a:rPr lang="tr-TR" b="1" i="0" dirty="0" err="1">
                <a:solidFill>
                  <a:srgbClr val="24292F"/>
                </a:solidFill>
                <a:effectLst/>
                <a:latin typeface="-apple-system"/>
              </a:rPr>
              <a:t>Page</a:t>
            </a:r>
            <a:r>
              <a:rPr lang="tr-TR" b="1" i="0" dirty="0">
                <a:solidFill>
                  <a:srgbClr val="24292F"/>
                </a:solidFill>
                <a:effectLst/>
                <a:latin typeface="-apple-system"/>
              </a:rPr>
              <a:t> </a:t>
            </a:r>
            <a:r>
              <a:rPr lang="tr-TR" b="1" i="0" dirty="0" err="1">
                <a:solidFill>
                  <a:srgbClr val="24292F"/>
                </a:solidFill>
                <a:effectLst/>
                <a:latin typeface="-apple-system"/>
              </a:rPr>
              <a:t>Diagram</a:t>
            </a:r>
            <a:endParaRPr lang="tr-TR" b="1" i="0" dirty="0">
              <a:solidFill>
                <a:srgbClr val="24292F"/>
              </a:solidFill>
              <a:effectLst/>
              <a:latin typeface="-apple-system"/>
            </a:endParaRPr>
          </a:p>
          <a:p>
            <a:endParaRPr lang="tr-TR" dirty="0"/>
          </a:p>
        </p:txBody>
      </p:sp>
      <p:sp>
        <p:nvSpPr>
          <p:cNvPr id="6" name="Metin kutusu 5">
            <a:extLst>
              <a:ext uri="{FF2B5EF4-FFF2-40B4-BE49-F238E27FC236}">
                <a16:creationId xmlns:a16="http://schemas.microsoft.com/office/drawing/2014/main" id="{0D37D5C5-2499-4997-B669-B3994E3AFE57}"/>
              </a:ext>
            </a:extLst>
          </p:cNvPr>
          <p:cNvSpPr txBox="1"/>
          <p:nvPr/>
        </p:nvSpPr>
        <p:spPr>
          <a:xfrm>
            <a:off x="969699" y="989901"/>
            <a:ext cx="6596678" cy="646331"/>
          </a:xfrm>
          <a:prstGeom prst="rect">
            <a:avLst/>
          </a:prstGeom>
          <a:noFill/>
        </p:spPr>
        <p:txBody>
          <a:bodyPr wrap="none" rtlCol="0">
            <a:spAutoFit/>
          </a:bodyPr>
          <a:lstStyle/>
          <a:p>
            <a:r>
              <a:rPr lang="tr-TR" sz="3600">
                <a:solidFill>
                  <a:schemeClr val="bg2"/>
                </a:solidFill>
                <a:latin typeface="+mj-lt"/>
                <a:ea typeface="+mj-ea"/>
                <a:cs typeface="+mj-cs"/>
              </a:rPr>
              <a:t>SEQUENCE DIAGRAM(CONT)</a:t>
            </a:r>
            <a:endParaRPr lang="tr-TR" sz="3600" dirty="0">
              <a:solidFill>
                <a:schemeClr val="bg2"/>
              </a:solidFill>
              <a:latin typeface="+mj-lt"/>
              <a:ea typeface="+mj-ea"/>
              <a:cs typeface="+mj-cs"/>
            </a:endParaRPr>
          </a:p>
        </p:txBody>
      </p:sp>
    </p:spTree>
    <p:extLst>
      <p:ext uri="{BB962C8B-B14F-4D97-AF65-F5344CB8AC3E}">
        <p14:creationId xmlns:p14="http://schemas.microsoft.com/office/powerpoint/2010/main" val="3627094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3" name="Group 152">
            <a:extLst>
              <a:ext uri="{FF2B5EF4-FFF2-40B4-BE49-F238E27FC236}">
                <a16:creationId xmlns:a16="http://schemas.microsoft.com/office/drawing/2014/main" id="{468E3F04-E02E-45AA-9A52-E2524D8DF9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54" name="Rectangle 153">
              <a:extLst>
                <a:ext uri="{FF2B5EF4-FFF2-40B4-BE49-F238E27FC236}">
                  <a16:creationId xmlns:a16="http://schemas.microsoft.com/office/drawing/2014/main" id="{1C8734F5-D089-48B6-AC85-851F8E5FE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5" name="Freeform 5">
              <a:extLst>
                <a:ext uri="{FF2B5EF4-FFF2-40B4-BE49-F238E27FC236}">
                  <a16:creationId xmlns:a16="http://schemas.microsoft.com/office/drawing/2014/main" id="{12612EB3-C133-4F13-985D-5A23259578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57" name="Rectangle 156">
            <a:extLst>
              <a:ext uri="{FF2B5EF4-FFF2-40B4-BE49-F238E27FC236}">
                <a16:creationId xmlns:a16="http://schemas.microsoft.com/office/drawing/2014/main" id="{F689CAE2-C8F8-4865-B47F-373309AA2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Başlık 1">
            <a:extLst>
              <a:ext uri="{FF2B5EF4-FFF2-40B4-BE49-F238E27FC236}">
                <a16:creationId xmlns:a16="http://schemas.microsoft.com/office/drawing/2014/main" id="{FD2F068E-6DE5-4579-AD23-D066060E4934}"/>
              </a:ext>
            </a:extLst>
          </p:cNvPr>
          <p:cNvSpPr>
            <a:spLocks noGrp="1"/>
          </p:cNvSpPr>
          <p:nvPr>
            <p:ph type="title"/>
          </p:nvPr>
        </p:nvSpPr>
        <p:spPr>
          <a:xfrm>
            <a:off x="1154955" y="4834467"/>
            <a:ext cx="8825658" cy="586380"/>
          </a:xfrm>
        </p:spPr>
        <p:txBody>
          <a:bodyPr vert="horz" lIns="91440" tIns="45720" rIns="91440" bIns="45720" rtlCol="0" anchor="b">
            <a:normAutofit/>
          </a:bodyPr>
          <a:lstStyle/>
          <a:p>
            <a:pPr>
              <a:lnSpc>
                <a:spcPct val="90000"/>
              </a:lnSpc>
            </a:pPr>
            <a:r>
              <a:rPr lang="en-US" dirty="0"/>
              <a:t>USER INTERFACE</a:t>
            </a:r>
          </a:p>
        </p:txBody>
      </p:sp>
      <p:pic>
        <p:nvPicPr>
          <p:cNvPr id="6150" name="Picture 6" descr="Liked Games">
            <a:extLst>
              <a:ext uri="{FF2B5EF4-FFF2-40B4-BE49-F238E27FC236}">
                <a16:creationId xmlns:a16="http://schemas.microsoft.com/office/drawing/2014/main" id="{99035BBA-E184-4D0F-A256-04E5F03B034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033" r="12042" b="6"/>
          <a:stretch/>
        </p:blipFill>
        <p:spPr bwMode="auto">
          <a:xfrm>
            <a:off x="6503008" y="1143000"/>
            <a:ext cx="2089404" cy="3429000"/>
          </a:xfrm>
          <a:prstGeom prst="roundRect">
            <a:avLst>
              <a:gd name="adj" fmla="val 1858"/>
            </a:avLst>
          </a:prstGeom>
          <a:noFill/>
          <a:effectLst>
            <a:outerShdw blurRad="50800" dist="50800" dir="54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6148" name="Picture 4" descr="Select Tag ">
            <a:extLst>
              <a:ext uri="{FF2B5EF4-FFF2-40B4-BE49-F238E27FC236}">
                <a16:creationId xmlns:a16="http://schemas.microsoft.com/office/drawing/2014/main" id="{5F829B28-3195-411F-A385-83DC3CB1B09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4122" r="3261" b="6"/>
          <a:stretch/>
        </p:blipFill>
        <p:spPr bwMode="auto">
          <a:xfrm>
            <a:off x="3804414" y="1143000"/>
            <a:ext cx="2089404" cy="3429000"/>
          </a:xfrm>
          <a:prstGeom prst="roundRect">
            <a:avLst>
              <a:gd name="adj" fmla="val 1858"/>
            </a:avLst>
          </a:prstGeom>
          <a:noFill/>
          <a:effectLst>
            <a:outerShdw blurRad="50800" dist="50800" dir="54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5" name="Resim 4">
            <a:extLst>
              <a:ext uri="{FF2B5EF4-FFF2-40B4-BE49-F238E27FC236}">
                <a16:creationId xmlns:a16="http://schemas.microsoft.com/office/drawing/2014/main" id="{1B3A0B81-F85D-4258-B15C-4522FA6ABE35}"/>
              </a:ext>
            </a:extLst>
          </p:cNvPr>
          <p:cNvPicPr>
            <a:picLocks noChangeAspect="1"/>
          </p:cNvPicPr>
          <p:nvPr/>
        </p:nvPicPr>
        <p:blipFill rotWithShape="1">
          <a:blip r:embed="rId5"/>
          <a:srcRect l="3103" r="8880" b="-2"/>
          <a:stretch/>
        </p:blipFill>
        <p:spPr>
          <a:xfrm>
            <a:off x="1105820" y="1143000"/>
            <a:ext cx="2089404" cy="3429000"/>
          </a:xfrm>
          <a:prstGeom prst="roundRect">
            <a:avLst>
              <a:gd name="adj" fmla="val 1858"/>
            </a:avLst>
          </a:prstGeom>
          <a:effectLst>
            <a:outerShdw blurRad="50800" dist="50800" dir="5400000" algn="tl" rotWithShape="0">
              <a:srgbClr val="000000">
                <a:alpha val="43000"/>
              </a:srgbClr>
            </a:outerShdw>
          </a:effectLst>
        </p:spPr>
      </p:pic>
      <p:pic>
        <p:nvPicPr>
          <p:cNvPr id="6152" name="Picture 8" descr="Login">
            <a:extLst>
              <a:ext uri="{FF2B5EF4-FFF2-40B4-BE49-F238E27FC236}">
                <a16:creationId xmlns:a16="http://schemas.microsoft.com/office/drawing/2014/main" id="{7E2B79B2-DA61-4F32-B896-34982FD6B296}"/>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0150" r="23184" b="3"/>
          <a:stretch/>
        </p:blipFill>
        <p:spPr bwMode="auto">
          <a:xfrm>
            <a:off x="9065295" y="1143000"/>
            <a:ext cx="2089404" cy="3429000"/>
          </a:xfrm>
          <a:prstGeom prst="roundRect">
            <a:avLst>
              <a:gd name="adj" fmla="val 1858"/>
            </a:avLst>
          </a:prstGeom>
          <a:noFill/>
          <a:effectLst>
            <a:outerShdw blurRad="50800" dist="50800" dir="54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BD06A04-4DF4-4364-930A-236C0FDF298E}"/>
              </a:ext>
            </a:extLst>
          </p:cNvPr>
          <p:cNvSpPr txBox="1"/>
          <p:nvPr/>
        </p:nvSpPr>
        <p:spPr>
          <a:xfrm>
            <a:off x="1446027" y="688601"/>
            <a:ext cx="1728358" cy="646331"/>
          </a:xfrm>
          <a:prstGeom prst="rect">
            <a:avLst/>
          </a:prstGeom>
          <a:noFill/>
        </p:spPr>
        <p:txBody>
          <a:bodyPr wrap="none" rtlCol="0">
            <a:spAutoFit/>
          </a:bodyPr>
          <a:lstStyle/>
          <a:p>
            <a:r>
              <a:rPr lang="en-US" dirty="0">
                <a:solidFill>
                  <a:schemeClr val="bg1"/>
                </a:solidFill>
              </a:rPr>
              <a:t>Register Page</a:t>
            </a:r>
          </a:p>
          <a:p>
            <a:endParaRPr lang="en-US" dirty="0">
              <a:solidFill>
                <a:schemeClr val="bg1"/>
              </a:solidFill>
            </a:endParaRPr>
          </a:p>
        </p:txBody>
      </p:sp>
      <p:sp>
        <p:nvSpPr>
          <p:cNvPr id="6" name="TextBox 5">
            <a:extLst>
              <a:ext uri="{FF2B5EF4-FFF2-40B4-BE49-F238E27FC236}">
                <a16:creationId xmlns:a16="http://schemas.microsoft.com/office/drawing/2014/main" id="{02C085E3-0725-4ECE-ADFA-9B57BB3B1322}"/>
              </a:ext>
            </a:extLst>
          </p:cNvPr>
          <p:cNvSpPr txBox="1"/>
          <p:nvPr/>
        </p:nvSpPr>
        <p:spPr>
          <a:xfrm>
            <a:off x="3759715" y="630927"/>
            <a:ext cx="2178802" cy="369332"/>
          </a:xfrm>
          <a:prstGeom prst="rect">
            <a:avLst/>
          </a:prstGeom>
          <a:noFill/>
        </p:spPr>
        <p:txBody>
          <a:bodyPr wrap="none" rtlCol="0">
            <a:spAutoFit/>
          </a:bodyPr>
          <a:lstStyle/>
          <a:p>
            <a:r>
              <a:rPr lang="en-US" dirty="0">
                <a:solidFill>
                  <a:schemeClr val="bg1"/>
                </a:solidFill>
              </a:rPr>
              <a:t>Tag Settings Page</a:t>
            </a:r>
          </a:p>
        </p:txBody>
      </p:sp>
      <p:sp>
        <p:nvSpPr>
          <p:cNvPr id="7" name="TextBox 6">
            <a:extLst>
              <a:ext uri="{FF2B5EF4-FFF2-40B4-BE49-F238E27FC236}">
                <a16:creationId xmlns:a16="http://schemas.microsoft.com/office/drawing/2014/main" id="{E9D1DD1E-9E94-4665-9176-E0EEDBFAD562}"/>
              </a:ext>
            </a:extLst>
          </p:cNvPr>
          <p:cNvSpPr txBox="1"/>
          <p:nvPr/>
        </p:nvSpPr>
        <p:spPr>
          <a:xfrm>
            <a:off x="6456018" y="630927"/>
            <a:ext cx="2435324" cy="369332"/>
          </a:xfrm>
          <a:prstGeom prst="rect">
            <a:avLst/>
          </a:prstGeom>
          <a:noFill/>
        </p:spPr>
        <p:txBody>
          <a:bodyPr wrap="square" rtlCol="0">
            <a:spAutoFit/>
          </a:bodyPr>
          <a:lstStyle/>
          <a:p>
            <a:r>
              <a:rPr lang="en-US" dirty="0">
                <a:solidFill>
                  <a:schemeClr val="bg1"/>
                </a:solidFill>
              </a:rPr>
              <a:t>Liked Games Page</a:t>
            </a:r>
          </a:p>
        </p:txBody>
      </p:sp>
      <p:sp>
        <p:nvSpPr>
          <p:cNvPr id="8" name="TextBox 7">
            <a:extLst>
              <a:ext uri="{FF2B5EF4-FFF2-40B4-BE49-F238E27FC236}">
                <a16:creationId xmlns:a16="http://schemas.microsoft.com/office/drawing/2014/main" id="{102C8F8D-8602-4B35-BA49-F1D3547723E9}"/>
              </a:ext>
            </a:extLst>
          </p:cNvPr>
          <p:cNvSpPr txBox="1"/>
          <p:nvPr/>
        </p:nvSpPr>
        <p:spPr>
          <a:xfrm>
            <a:off x="9065295" y="688601"/>
            <a:ext cx="1449436" cy="369332"/>
          </a:xfrm>
          <a:prstGeom prst="rect">
            <a:avLst/>
          </a:prstGeom>
          <a:noFill/>
        </p:spPr>
        <p:txBody>
          <a:bodyPr wrap="none" rtlCol="0">
            <a:spAutoFit/>
          </a:bodyPr>
          <a:lstStyle/>
          <a:p>
            <a:r>
              <a:rPr lang="en-US" dirty="0">
                <a:solidFill>
                  <a:schemeClr val="bg1"/>
                </a:solidFill>
              </a:rPr>
              <a:t>Login Page</a:t>
            </a:r>
          </a:p>
        </p:txBody>
      </p:sp>
    </p:spTree>
    <p:extLst>
      <p:ext uri="{BB962C8B-B14F-4D97-AF65-F5344CB8AC3E}">
        <p14:creationId xmlns:p14="http://schemas.microsoft.com/office/powerpoint/2010/main" val="549279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EAFCDBC4-4B1B-411C-B98F-3BEA15E37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74" name="Rectangle 73">
              <a:extLst>
                <a:ext uri="{FF2B5EF4-FFF2-40B4-BE49-F238E27FC236}">
                  <a16:creationId xmlns:a16="http://schemas.microsoft.com/office/drawing/2014/main" id="{9F0CD04C-4A8C-4FE0-B8DE-2DC2ECE55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5" name="Freeform 5">
              <a:extLst>
                <a:ext uri="{FF2B5EF4-FFF2-40B4-BE49-F238E27FC236}">
                  <a16:creationId xmlns:a16="http://schemas.microsoft.com/office/drawing/2014/main" id="{F0FBB6E0-3B9D-4C56-B391-B43BF8D592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77" name="Rectangle 76">
            <a:extLst>
              <a:ext uri="{FF2B5EF4-FFF2-40B4-BE49-F238E27FC236}">
                <a16:creationId xmlns:a16="http://schemas.microsoft.com/office/drawing/2014/main" id="{6A1F9196-C052-4485-9213-4FA3068506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Başlık 1">
            <a:extLst>
              <a:ext uri="{FF2B5EF4-FFF2-40B4-BE49-F238E27FC236}">
                <a16:creationId xmlns:a16="http://schemas.microsoft.com/office/drawing/2014/main" id="{622A8E59-9116-4C68-977C-901A51DEF3A4}"/>
              </a:ext>
            </a:extLst>
          </p:cNvPr>
          <p:cNvSpPr>
            <a:spLocks noGrp="1"/>
          </p:cNvSpPr>
          <p:nvPr>
            <p:ph type="title"/>
          </p:nvPr>
        </p:nvSpPr>
        <p:spPr>
          <a:xfrm>
            <a:off x="1142850" y="5081435"/>
            <a:ext cx="8825658" cy="586380"/>
          </a:xfrm>
        </p:spPr>
        <p:txBody>
          <a:bodyPr vert="horz" lIns="91440" tIns="45720" rIns="91440" bIns="45720" rtlCol="0" anchor="b">
            <a:normAutofit/>
          </a:bodyPr>
          <a:lstStyle/>
          <a:p>
            <a:pPr>
              <a:lnSpc>
                <a:spcPct val="90000"/>
              </a:lnSpc>
            </a:pPr>
            <a:r>
              <a:rPr lang="en-US" dirty="0"/>
              <a:t>USER INTERFACE(CONT)</a:t>
            </a:r>
          </a:p>
        </p:txBody>
      </p:sp>
      <p:pic>
        <p:nvPicPr>
          <p:cNvPr id="6" name="Picture 10" descr="Home Page">
            <a:extLst>
              <a:ext uri="{FF2B5EF4-FFF2-40B4-BE49-F238E27FC236}">
                <a16:creationId xmlns:a16="http://schemas.microsoft.com/office/drawing/2014/main" id="{CD7DFEB4-FE8C-406D-A18C-ADBCF2B839A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85" r="-1" b="-1"/>
          <a:stretch/>
        </p:blipFill>
        <p:spPr bwMode="auto">
          <a:xfrm>
            <a:off x="1154954" y="471949"/>
            <a:ext cx="2834640" cy="4100058"/>
          </a:xfrm>
          <a:prstGeom prst="rect">
            <a:avLst/>
          </a:prstGeom>
          <a:noFill/>
          <a:effectLst>
            <a:outerShdw blurRad="50800" dist="50800" dir="54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7172" name="Picture 4" descr="Game Profile Page">
            <a:extLst>
              <a:ext uri="{FF2B5EF4-FFF2-40B4-BE49-F238E27FC236}">
                <a16:creationId xmlns:a16="http://schemas.microsoft.com/office/drawing/2014/main" id="{65E821EC-6190-490B-AAE5-CCFD599B120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2762" r="-1" b="-1"/>
          <a:stretch/>
        </p:blipFill>
        <p:spPr bwMode="auto">
          <a:xfrm>
            <a:off x="4155513" y="471949"/>
            <a:ext cx="2834640" cy="4100058"/>
          </a:xfrm>
          <a:prstGeom prst="rect">
            <a:avLst/>
          </a:prstGeom>
          <a:noFill/>
          <a:effectLst>
            <a:outerShdw blurRad="50800" dist="50800" dir="54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7170" name="Picture 2" descr="Profile Page">
            <a:extLst>
              <a:ext uri="{FF2B5EF4-FFF2-40B4-BE49-F238E27FC236}">
                <a16:creationId xmlns:a16="http://schemas.microsoft.com/office/drawing/2014/main" id="{A06B07E1-A063-4F5C-90B6-A7874DA0056B}"/>
              </a:ext>
            </a:extLst>
          </p:cNvPr>
          <p:cNvPicPr>
            <a:picLocks noGrp="1" noChangeAspect="1" noChangeArrowheads="1"/>
          </p:cNvPicPr>
          <p:nvPr>
            <p:ph idx="1"/>
          </p:nvPr>
        </p:nvPicPr>
        <p:blipFill rotWithShape="1">
          <a:blip r:embed="rId5">
            <a:extLst>
              <a:ext uri="{28A0092B-C50C-407E-A947-70E740481C1C}">
                <a14:useLocalDpi xmlns:a14="http://schemas.microsoft.com/office/drawing/2010/main" val="0"/>
              </a:ext>
            </a:extLst>
          </a:blip>
          <a:srcRect l="10503" r="-1" b="-1"/>
          <a:stretch/>
        </p:blipFill>
        <p:spPr bwMode="auto">
          <a:xfrm>
            <a:off x="7156072" y="471949"/>
            <a:ext cx="2834640" cy="4100058"/>
          </a:xfrm>
          <a:prstGeom prst="rect">
            <a:avLst/>
          </a:prstGeom>
          <a:noFill/>
          <a:effectLst>
            <a:outerShdw blurRad="50800" dist="50800" dir="54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31ED1BC-35EA-45F4-92C5-772AC4FB2752}"/>
              </a:ext>
            </a:extLst>
          </p:cNvPr>
          <p:cNvSpPr txBox="1"/>
          <p:nvPr/>
        </p:nvSpPr>
        <p:spPr>
          <a:xfrm>
            <a:off x="1860033" y="4518571"/>
            <a:ext cx="1568741" cy="369332"/>
          </a:xfrm>
          <a:prstGeom prst="rect">
            <a:avLst/>
          </a:prstGeom>
          <a:noFill/>
        </p:spPr>
        <p:txBody>
          <a:bodyPr wrap="square" rtlCol="0">
            <a:spAutoFit/>
          </a:bodyPr>
          <a:lstStyle/>
          <a:p>
            <a:r>
              <a:rPr lang="en-US" dirty="0">
                <a:solidFill>
                  <a:schemeClr val="bg1"/>
                </a:solidFill>
              </a:rPr>
              <a:t>Homepage</a:t>
            </a:r>
          </a:p>
        </p:txBody>
      </p:sp>
      <p:sp>
        <p:nvSpPr>
          <p:cNvPr id="4" name="TextBox 3">
            <a:extLst>
              <a:ext uri="{FF2B5EF4-FFF2-40B4-BE49-F238E27FC236}">
                <a16:creationId xmlns:a16="http://schemas.microsoft.com/office/drawing/2014/main" id="{37613EA0-764D-480E-9F9D-660CE3A22183}"/>
              </a:ext>
            </a:extLst>
          </p:cNvPr>
          <p:cNvSpPr txBox="1"/>
          <p:nvPr/>
        </p:nvSpPr>
        <p:spPr>
          <a:xfrm>
            <a:off x="4412660" y="4572007"/>
            <a:ext cx="2310248" cy="369332"/>
          </a:xfrm>
          <a:prstGeom prst="rect">
            <a:avLst/>
          </a:prstGeom>
          <a:noFill/>
        </p:spPr>
        <p:txBody>
          <a:bodyPr wrap="none" rtlCol="0">
            <a:spAutoFit/>
          </a:bodyPr>
          <a:lstStyle/>
          <a:p>
            <a:r>
              <a:rPr lang="en-US" dirty="0">
                <a:solidFill>
                  <a:schemeClr val="bg1"/>
                </a:solidFill>
              </a:rPr>
              <a:t>Game Profile Page</a:t>
            </a:r>
          </a:p>
        </p:txBody>
      </p:sp>
      <p:sp>
        <p:nvSpPr>
          <p:cNvPr id="5" name="TextBox 4">
            <a:extLst>
              <a:ext uri="{FF2B5EF4-FFF2-40B4-BE49-F238E27FC236}">
                <a16:creationId xmlns:a16="http://schemas.microsoft.com/office/drawing/2014/main" id="{9DC2DFCB-03A5-47B0-A9A3-D6D081398EC2}"/>
              </a:ext>
            </a:extLst>
          </p:cNvPr>
          <p:cNvSpPr txBox="1"/>
          <p:nvPr/>
        </p:nvSpPr>
        <p:spPr>
          <a:xfrm>
            <a:off x="7551317" y="4577517"/>
            <a:ext cx="2044149" cy="369332"/>
          </a:xfrm>
          <a:prstGeom prst="rect">
            <a:avLst/>
          </a:prstGeom>
          <a:noFill/>
        </p:spPr>
        <p:txBody>
          <a:bodyPr wrap="none" rtlCol="0">
            <a:spAutoFit/>
          </a:bodyPr>
          <a:lstStyle/>
          <a:p>
            <a:r>
              <a:rPr lang="en-US" dirty="0">
                <a:solidFill>
                  <a:schemeClr val="bg1"/>
                </a:solidFill>
              </a:rPr>
              <a:t>User Profile Page</a:t>
            </a:r>
          </a:p>
        </p:txBody>
      </p:sp>
    </p:spTree>
    <p:extLst>
      <p:ext uri="{BB962C8B-B14F-4D97-AF65-F5344CB8AC3E}">
        <p14:creationId xmlns:p14="http://schemas.microsoft.com/office/powerpoint/2010/main" val="3602390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970D514-A363-41C6-A384-54064F1A3D04}"/>
              </a:ext>
            </a:extLst>
          </p:cNvPr>
          <p:cNvSpPr>
            <a:spLocks noGrp="1"/>
          </p:cNvSpPr>
          <p:nvPr>
            <p:ph type="title"/>
          </p:nvPr>
        </p:nvSpPr>
        <p:spPr/>
        <p:txBody>
          <a:bodyPr/>
          <a:lstStyle/>
          <a:p>
            <a:r>
              <a:rPr lang="tr-TR" dirty="0"/>
              <a:t>WORK PLAN</a:t>
            </a:r>
          </a:p>
        </p:txBody>
      </p:sp>
      <p:pic>
        <p:nvPicPr>
          <p:cNvPr id="5" name="İçerik Yer Tutucusu 4">
            <a:extLst>
              <a:ext uri="{FF2B5EF4-FFF2-40B4-BE49-F238E27FC236}">
                <a16:creationId xmlns:a16="http://schemas.microsoft.com/office/drawing/2014/main" id="{C05D0E31-A0EB-4990-8277-722E8B31F328}"/>
              </a:ext>
            </a:extLst>
          </p:cNvPr>
          <p:cNvPicPr>
            <a:picLocks noGrp="1" noChangeAspect="1"/>
          </p:cNvPicPr>
          <p:nvPr>
            <p:ph idx="1"/>
          </p:nvPr>
        </p:nvPicPr>
        <p:blipFill>
          <a:blip r:embed="rId2"/>
          <a:stretch>
            <a:fillRect/>
          </a:stretch>
        </p:blipFill>
        <p:spPr>
          <a:xfrm>
            <a:off x="861017" y="3265714"/>
            <a:ext cx="10469966" cy="1996751"/>
          </a:xfrm>
        </p:spPr>
      </p:pic>
    </p:spTree>
    <p:extLst>
      <p:ext uri="{BB962C8B-B14F-4D97-AF65-F5344CB8AC3E}">
        <p14:creationId xmlns:p14="http://schemas.microsoft.com/office/powerpoint/2010/main" val="1514563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503EB0F-2257-4A3E-A73B-E1DE769B4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77012B2A-0D78-433A-8C68-8889D3DCD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119D0202-ED3F-47CC-90E9-4E963BCDAB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Rectangle 12">
            <a:extLst>
              <a:ext uri="{FF2B5EF4-FFF2-40B4-BE49-F238E27FC236}">
                <a16:creationId xmlns:a16="http://schemas.microsoft.com/office/drawing/2014/main" id="{670D6F2B-93AF-47D6-9378-5E54BE0AC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Picture 4" descr="Blood in a test tube">
            <a:extLst>
              <a:ext uri="{FF2B5EF4-FFF2-40B4-BE49-F238E27FC236}">
                <a16:creationId xmlns:a16="http://schemas.microsoft.com/office/drawing/2014/main" id="{C92BA32D-0046-49EB-B21B-EDA823C3572E}"/>
              </a:ext>
            </a:extLst>
          </p:cNvPr>
          <p:cNvPicPr>
            <a:picLocks noChangeAspect="1"/>
          </p:cNvPicPr>
          <p:nvPr/>
        </p:nvPicPr>
        <p:blipFill rotWithShape="1">
          <a:blip r:embed="rId3"/>
          <a:srcRect t="13840" r="-1" b="24470"/>
          <a:stretch/>
        </p:blipFill>
        <p:spPr>
          <a:xfrm>
            <a:off x="1" y="-5"/>
            <a:ext cx="12191695" cy="5020241"/>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p:spPr>
      </p:pic>
      <p:sp>
        <p:nvSpPr>
          <p:cNvPr id="15" name="Freeform: Shape 14">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7" name="Freeform 5">
            <a:extLst>
              <a:ext uri="{FF2B5EF4-FFF2-40B4-BE49-F238E27FC236}">
                <a16:creationId xmlns:a16="http://schemas.microsoft.com/office/drawing/2014/main" id="{C91E93A7-6C7F-4F77-9CB0-280D958EF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Başlık 1">
            <a:extLst>
              <a:ext uri="{FF2B5EF4-FFF2-40B4-BE49-F238E27FC236}">
                <a16:creationId xmlns:a16="http://schemas.microsoft.com/office/drawing/2014/main" id="{7E6622F2-4E7D-4C57-939E-592BAD211630}"/>
              </a:ext>
            </a:extLst>
          </p:cNvPr>
          <p:cNvSpPr>
            <a:spLocks noGrp="1"/>
          </p:cNvSpPr>
          <p:nvPr>
            <p:ph type="title"/>
          </p:nvPr>
        </p:nvSpPr>
        <p:spPr>
          <a:xfrm>
            <a:off x="892199" y="4854346"/>
            <a:ext cx="10407602" cy="868026"/>
          </a:xfrm>
        </p:spPr>
        <p:txBody>
          <a:bodyPr vert="horz" lIns="91440" tIns="45720" rIns="91440" bIns="45720" rtlCol="0" anchor="b">
            <a:normAutofit/>
          </a:bodyPr>
          <a:lstStyle/>
          <a:p>
            <a:pPr algn="ctr"/>
            <a:r>
              <a:rPr lang="en-US" sz="4400">
                <a:solidFill>
                  <a:srgbClr val="EBEBEB"/>
                </a:solidFill>
              </a:rPr>
              <a:t>CONCLUSION</a:t>
            </a:r>
          </a:p>
        </p:txBody>
      </p:sp>
      <p:sp>
        <p:nvSpPr>
          <p:cNvPr id="19"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2856" y="3785499"/>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40000"/>
            </a:schemeClr>
          </a:solidFill>
          <a:ln>
            <a:noFill/>
          </a:ln>
        </p:spPr>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649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93C398DB-49FC-46E0-B830-DF2060A1DDB1}"/>
              </a:ext>
            </a:extLst>
          </p:cNvPr>
          <p:cNvSpPr>
            <a:spLocks noGrp="1"/>
          </p:cNvSpPr>
          <p:nvPr>
            <p:ph type="title"/>
          </p:nvPr>
        </p:nvSpPr>
        <p:spPr>
          <a:xfrm>
            <a:off x="1154955" y="973667"/>
            <a:ext cx="2942210" cy="4833745"/>
          </a:xfrm>
        </p:spPr>
        <p:txBody>
          <a:bodyPr>
            <a:normAutofit/>
          </a:bodyPr>
          <a:lstStyle/>
          <a:p>
            <a:r>
              <a:rPr lang="en-US">
                <a:solidFill>
                  <a:srgbClr val="EBEBEB"/>
                </a:solidFill>
              </a:rPr>
              <a:t>CONTENTS</a:t>
            </a:r>
          </a:p>
        </p:txBody>
      </p:sp>
      <p:sp>
        <p:nvSpPr>
          <p:cNvPr id="18" name="Rectangle 17">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95103A54-EF5E-46FB-9608-5840D49102FB}"/>
              </a:ext>
            </a:extLst>
          </p:cNvPr>
          <p:cNvGraphicFramePr>
            <a:graphicFrameLocks noGrp="1"/>
          </p:cNvGraphicFramePr>
          <p:nvPr>
            <p:ph idx="1"/>
            <p:extLst>
              <p:ext uri="{D42A27DB-BD31-4B8C-83A1-F6EECF244321}">
                <p14:modId xmlns:p14="http://schemas.microsoft.com/office/powerpoint/2010/main" val="758748102"/>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367359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E0488BA-180E-40D8-8350-4B17917955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lose up image of hands applauding">
            <a:extLst>
              <a:ext uri="{FF2B5EF4-FFF2-40B4-BE49-F238E27FC236}">
                <a16:creationId xmlns:a16="http://schemas.microsoft.com/office/drawing/2014/main" id="{016B75F1-289D-4904-9FFE-EAF9D10C5CEE}"/>
              </a:ext>
            </a:extLst>
          </p:cNvPr>
          <p:cNvPicPr>
            <a:picLocks noChangeAspect="1"/>
          </p:cNvPicPr>
          <p:nvPr/>
        </p:nvPicPr>
        <p:blipFill rotWithShape="1">
          <a:blip r:embed="rId2">
            <a:alphaModFix amt="40000"/>
          </a:blip>
          <a:srcRect t="596" b="15134"/>
          <a:stretch/>
        </p:blipFill>
        <p:spPr>
          <a:xfrm>
            <a:off x="20" y="10"/>
            <a:ext cx="12191980" cy="6857990"/>
          </a:xfrm>
          <a:prstGeom prst="rect">
            <a:avLst/>
          </a:prstGeom>
        </p:spPr>
      </p:pic>
      <p:sp>
        <p:nvSpPr>
          <p:cNvPr id="3" name="İçerik Yer Tutucusu 2">
            <a:extLst>
              <a:ext uri="{FF2B5EF4-FFF2-40B4-BE49-F238E27FC236}">
                <a16:creationId xmlns:a16="http://schemas.microsoft.com/office/drawing/2014/main" id="{B1891E6E-FFDB-44BC-BB6A-47756A34D37B}"/>
              </a:ext>
            </a:extLst>
          </p:cNvPr>
          <p:cNvSpPr>
            <a:spLocks noGrp="1"/>
          </p:cNvSpPr>
          <p:nvPr>
            <p:ph idx="1"/>
          </p:nvPr>
        </p:nvSpPr>
        <p:spPr>
          <a:xfrm>
            <a:off x="1683170" y="2922282"/>
            <a:ext cx="8825659" cy="3416300"/>
          </a:xfrm>
        </p:spPr>
        <p:txBody>
          <a:bodyPr>
            <a:normAutofit/>
          </a:bodyPr>
          <a:lstStyle/>
          <a:p>
            <a:pPr marL="0" indent="0" algn="ctr">
              <a:buNone/>
            </a:pPr>
            <a:r>
              <a:rPr lang="tr-TR" sz="4800" dirty="0">
                <a:solidFill>
                  <a:schemeClr val="tx1"/>
                </a:solidFill>
              </a:rPr>
              <a:t>THANK YOU FOR LISTENING!</a:t>
            </a:r>
          </a:p>
        </p:txBody>
      </p:sp>
    </p:spTree>
    <p:extLst>
      <p:ext uri="{BB962C8B-B14F-4D97-AF65-F5344CB8AC3E}">
        <p14:creationId xmlns:p14="http://schemas.microsoft.com/office/powerpoint/2010/main" val="74160351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56D27-C82A-4B27-B437-313CB7C25B23}"/>
              </a:ext>
            </a:extLst>
          </p:cNvPr>
          <p:cNvSpPr>
            <a:spLocks noGrp="1"/>
          </p:cNvSpPr>
          <p:nvPr>
            <p:ph type="title"/>
          </p:nvPr>
        </p:nvSpPr>
        <p:spPr/>
        <p:txBody>
          <a:bodyPr/>
          <a:lstStyle/>
          <a:p>
            <a:r>
              <a:rPr lang="en-US"/>
              <a:t>INTRODUCTION</a:t>
            </a:r>
            <a:endParaRPr lang="en-US" dirty="0"/>
          </a:p>
        </p:txBody>
      </p:sp>
      <p:sp>
        <p:nvSpPr>
          <p:cNvPr id="3" name="Content Placeholder 2">
            <a:extLst>
              <a:ext uri="{FF2B5EF4-FFF2-40B4-BE49-F238E27FC236}">
                <a16:creationId xmlns:a16="http://schemas.microsoft.com/office/drawing/2014/main" id="{2F141B62-1186-4C9B-9CB0-BA0AC068EF58}"/>
              </a:ext>
            </a:extLst>
          </p:cNvPr>
          <p:cNvSpPr>
            <a:spLocks noGrp="1"/>
          </p:cNvSpPr>
          <p:nvPr>
            <p:ph idx="1"/>
          </p:nvPr>
        </p:nvSpPr>
        <p:spPr/>
        <p:txBody>
          <a:bodyPr/>
          <a:lstStyle/>
          <a:p>
            <a:pPr marL="0" indent="0">
              <a:buNone/>
            </a:pPr>
            <a:r>
              <a:rPr lang="en-US" b="0" i="0">
                <a:solidFill>
                  <a:srgbClr val="000000"/>
                </a:solidFill>
                <a:effectLst/>
                <a:latin typeface="inherit"/>
              </a:rPr>
              <a:t>Recommendation systems are algorithms that aim to suggest relevant items to users.</a:t>
            </a:r>
          </a:p>
          <a:p>
            <a:endParaRPr lang="en-US" dirty="0"/>
          </a:p>
        </p:txBody>
      </p:sp>
      <p:pic>
        <p:nvPicPr>
          <p:cNvPr id="5" name="Picture 4">
            <a:extLst>
              <a:ext uri="{FF2B5EF4-FFF2-40B4-BE49-F238E27FC236}">
                <a16:creationId xmlns:a16="http://schemas.microsoft.com/office/drawing/2014/main" id="{3FC8EB27-95B6-4513-9D7B-64C999073DDD}"/>
              </a:ext>
            </a:extLst>
          </p:cNvPr>
          <p:cNvPicPr>
            <a:picLocks noChangeAspect="1"/>
          </p:cNvPicPr>
          <p:nvPr/>
        </p:nvPicPr>
        <p:blipFill>
          <a:blip r:embed="rId2"/>
          <a:stretch>
            <a:fillRect/>
          </a:stretch>
        </p:blipFill>
        <p:spPr>
          <a:xfrm>
            <a:off x="2590805" y="3180573"/>
            <a:ext cx="5953956" cy="3334215"/>
          </a:xfrm>
          <a:prstGeom prst="rect">
            <a:avLst/>
          </a:prstGeom>
        </p:spPr>
      </p:pic>
    </p:spTree>
    <p:extLst>
      <p:ext uri="{BB962C8B-B14F-4D97-AF65-F5344CB8AC3E}">
        <p14:creationId xmlns:p14="http://schemas.microsoft.com/office/powerpoint/2010/main" val="2227903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22D0F19-6229-492A-A36F-C416EA92939C}"/>
              </a:ext>
            </a:extLst>
          </p:cNvPr>
          <p:cNvSpPr>
            <a:spLocks noGrp="1"/>
          </p:cNvSpPr>
          <p:nvPr>
            <p:ph type="title"/>
          </p:nvPr>
        </p:nvSpPr>
        <p:spPr/>
        <p:txBody>
          <a:bodyPr/>
          <a:lstStyle/>
          <a:p>
            <a:r>
              <a:rPr lang="tr-TR" dirty="0"/>
              <a:t>OUR MOTIVATION</a:t>
            </a:r>
          </a:p>
        </p:txBody>
      </p:sp>
      <p:sp>
        <p:nvSpPr>
          <p:cNvPr id="3" name="İçerik Yer Tutucusu 2">
            <a:extLst>
              <a:ext uri="{FF2B5EF4-FFF2-40B4-BE49-F238E27FC236}">
                <a16:creationId xmlns:a16="http://schemas.microsoft.com/office/drawing/2014/main" id="{7BF866C0-4B85-4B4F-BA29-AD8130EF2DA3}"/>
              </a:ext>
            </a:extLst>
          </p:cNvPr>
          <p:cNvSpPr>
            <a:spLocks noGrp="1"/>
          </p:cNvSpPr>
          <p:nvPr>
            <p:ph idx="1"/>
          </p:nvPr>
        </p:nvSpPr>
        <p:spPr/>
        <p:txBody>
          <a:bodyPr/>
          <a:lstStyle/>
          <a:p>
            <a:r>
              <a:rPr lang="tr-TR" dirty="0" err="1"/>
              <a:t>There</a:t>
            </a:r>
            <a:r>
              <a:rPr lang="tr-TR" dirty="0"/>
              <a:t> </a:t>
            </a:r>
            <a:r>
              <a:rPr lang="tr-TR" dirty="0" err="1"/>
              <a:t>are</a:t>
            </a:r>
            <a:r>
              <a:rPr lang="tr-TR" dirty="0"/>
              <a:t> 3.1 </a:t>
            </a:r>
            <a:r>
              <a:rPr lang="tr-TR" dirty="0" err="1"/>
              <a:t>billion</a:t>
            </a:r>
            <a:r>
              <a:rPr lang="tr-TR" dirty="0"/>
              <a:t> </a:t>
            </a:r>
            <a:r>
              <a:rPr lang="tr-TR" dirty="0" err="1"/>
              <a:t>people</a:t>
            </a:r>
            <a:r>
              <a:rPr lang="tr-TR" dirty="0"/>
              <a:t> </a:t>
            </a:r>
            <a:r>
              <a:rPr lang="tr-TR" dirty="0" err="1"/>
              <a:t>playing</a:t>
            </a:r>
            <a:r>
              <a:rPr lang="tr-TR" dirty="0"/>
              <a:t> video </a:t>
            </a:r>
            <a:r>
              <a:rPr lang="tr-TR" dirty="0" err="1"/>
              <a:t>games</a:t>
            </a:r>
            <a:r>
              <a:rPr lang="tr-TR" dirty="0"/>
              <a:t> at </a:t>
            </a:r>
            <a:r>
              <a:rPr lang="tr-TR" dirty="0" err="1"/>
              <a:t>least</a:t>
            </a:r>
            <a:r>
              <a:rPr lang="tr-TR" dirty="0"/>
              <a:t> </a:t>
            </a:r>
            <a:r>
              <a:rPr lang="tr-TR" dirty="0" err="1"/>
              <a:t>one</a:t>
            </a:r>
            <a:r>
              <a:rPr lang="tr-TR" dirty="0"/>
              <a:t> time in 2 </a:t>
            </a:r>
            <a:r>
              <a:rPr lang="tr-TR" dirty="0" err="1"/>
              <a:t>days</a:t>
            </a:r>
            <a:r>
              <a:rPr lang="tr-TR" dirty="0"/>
              <a:t>. </a:t>
            </a:r>
            <a:r>
              <a:rPr lang="tr-TR" dirty="0" err="1"/>
              <a:t>We</a:t>
            </a:r>
            <a:r>
              <a:rPr lang="tr-TR" dirty="0"/>
              <a:t> </a:t>
            </a:r>
            <a:r>
              <a:rPr lang="tr-TR" dirty="0" err="1"/>
              <a:t>have</a:t>
            </a:r>
            <a:r>
              <a:rPr lang="tr-TR" dirty="0"/>
              <a:t> </a:t>
            </a:r>
            <a:r>
              <a:rPr lang="tr-TR" dirty="0" err="1"/>
              <a:t>seen</a:t>
            </a:r>
            <a:r>
              <a:rPr lang="tr-TR" dirty="0"/>
              <a:t> </a:t>
            </a:r>
            <a:r>
              <a:rPr lang="tr-TR" dirty="0" err="1"/>
              <a:t>that</a:t>
            </a:r>
            <a:r>
              <a:rPr lang="tr-TR" dirty="0"/>
              <a:t>, software </a:t>
            </a:r>
            <a:r>
              <a:rPr lang="tr-TR" dirty="0" err="1"/>
              <a:t>developers</a:t>
            </a:r>
            <a:r>
              <a:rPr lang="tr-TR" dirty="0"/>
              <a:t> </a:t>
            </a:r>
            <a:r>
              <a:rPr lang="tr-TR" dirty="0" err="1"/>
              <a:t>make</a:t>
            </a:r>
            <a:r>
              <a:rPr lang="tr-TR" dirty="0"/>
              <a:t> life </a:t>
            </a:r>
            <a:r>
              <a:rPr lang="tr-TR" dirty="0" err="1"/>
              <a:t>much</a:t>
            </a:r>
            <a:r>
              <a:rPr lang="tr-TR" dirty="0"/>
              <a:t> </a:t>
            </a:r>
            <a:r>
              <a:rPr lang="tr-TR" dirty="0" err="1"/>
              <a:t>easier</a:t>
            </a:r>
            <a:r>
              <a:rPr lang="tr-TR" dirty="0"/>
              <a:t>. </a:t>
            </a:r>
            <a:r>
              <a:rPr lang="tr-TR" dirty="0" err="1"/>
              <a:t>So</a:t>
            </a:r>
            <a:r>
              <a:rPr lang="tr-TR" dirty="0"/>
              <a:t>, </a:t>
            </a:r>
            <a:r>
              <a:rPr lang="tr-TR" dirty="0" err="1"/>
              <a:t>we</a:t>
            </a:r>
            <a:r>
              <a:rPr lang="tr-TR" dirty="0"/>
              <a:t> </a:t>
            </a:r>
            <a:r>
              <a:rPr lang="tr-TR" dirty="0" err="1"/>
              <a:t>decided</a:t>
            </a:r>
            <a:r>
              <a:rPr lang="tr-TR" dirty="0"/>
              <a:t> </a:t>
            </a:r>
            <a:r>
              <a:rPr lang="tr-TR" dirty="0" err="1"/>
              <a:t>to</a:t>
            </a:r>
            <a:r>
              <a:rPr lang="tr-TR" dirty="0"/>
              <a:t> </a:t>
            </a:r>
            <a:r>
              <a:rPr lang="tr-TR" dirty="0" err="1"/>
              <a:t>eliminate</a:t>
            </a:r>
            <a:r>
              <a:rPr lang="tr-TR" dirty="0"/>
              <a:t> </a:t>
            </a:r>
            <a:r>
              <a:rPr lang="tr-TR" dirty="0" err="1"/>
              <a:t>the</a:t>
            </a:r>
            <a:r>
              <a:rPr lang="tr-TR" dirty="0"/>
              <a:t> time </a:t>
            </a:r>
            <a:r>
              <a:rPr lang="tr-TR" dirty="0" err="1"/>
              <a:t>to</a:t>
            </a:r>
            <a:r>
              <a:rPr lang="tr-TR" dirty="0"/>
              <a:t> </a:t>
            </a:r>
            <a:r>
              <a:rPr lang="tr-TR" dirty="0" err="1"/>
              <a:t>search</a:t>
            </a:r>
            <a:r>
              <a:rPr lang="tr-TR" dirty="0"/>
              <a:t> </a:t>
            </a:r>
            <a:r>
              <a:rPr lang="tr-TR" dirty="0" err="1"/>
              <a:t>for</a:t>
            </a:r>
            <a:r>
              <a:rPr lang="tr-TR" dirty="0"/>
              <a:t> </a:t>
            </a:r>
            <a:r>
              <a:rPr lang="tr-TR" dirty="0" err="1"/>
              <a:t>games</a:t>
            </a:r>
            <a:r>
              <a:rPr lang="tr-TR" dirty="0"/>
              <a:t> </a:t>
            </a:r>
            <a:r>
              <a:rPr lang="tr-TR" dirty="0" err="1"/>
              <a:t>that</a:t>
            </a:r>
            <a:r>
              <a:rPr lang="tr-TR" dirty="0"/>
              <a:t> </a:t>
            </a:r>
            <a:r>
              <a:rPr lang="tr-TR" dirty="0" err="1"/>
              <a:t>people</a:t>
            </a:r>
            <a:r>
              <a:rPr lang="tr-TR" dirty="0"/>
              <a:t> </a:t>
            </a:r>
            <a:r>
              <a:rPr lang="tr-TR" dirty="0" err="1"/>
              <a:t>want</a:t>
            </a:r>
            <a:r>
              <a:rPr lang="tr-TR" dirty="0"/>
              <a:t> </a:t>
            </a:r>
            <a:r>
              <a:rPr lang="tr-TR" dirty="0" err="1"/>
              <a:t>to</a:t>
            </a:r>
            <a:r>
              <a:rPr lang="tr-TR" dirty="0"/>
              <a:t> </a:t>
            </a:r>
            <a:r>
              <a:rPr lang="tr-TR" dirty="0" err="1"/>
              <a:t>play</a:t>
            </a:r>
            <a:r>
              <a:rPr lang="tr-TR" dirty="0"/>
              <a:t>. </a:t>
            </a:r>
            <a:r>
              <a:rPr lang="en-US" dirty="0"/>
              <a:t>Us, as videogame players, found us lost as we staring blankly at screen, don</a:t>
            </a:r>
            <a:r>
              <a:rPr lang="tr-TR" dirty="0"/>
              <a:t>’</a:t>
            </a:r>
            <a:r>
              <a:rPr lang="en-US" dirty="0"/>
              <a:t>t know what to play. That</a:t>
            </a:r>
            <a:r>
              <a:rPr lang="tr-TR" dirty="0"/>
              <a:t>’</a:t>
            </a:r>
            <a:r>
              <a:rPr lang="en-US" dirty="0"/>
              <a:t>s when we decided that we need to find a solution to this problem.</a:t>
            </a:r>
            <a:endParaRPr lang="tr-TR" dirty="0"/>
          </a:p>
        </p:txBody>
      </p:sp>
    </p:spTree>
    <p:extLst>
      <p:ext uri="{BB962C8B-B14F-4D97-AF65-F5344CB8AC3E}">
        <p14:creationId xmlns:p14="http://schemas.microsoft.com/office/powerpoint/2010/main" val="2297830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2537A-3C66-4891-8028-516D1188C021}"/>
              </a:ext>
            </a:extLst>
          </p:cNvPr>
          <p:cNvSpPr>
            <a:spLocks noGrp="1"/>
          </p:cNvSpPr>
          <p:nvPr>
            <p:ph type="title"/>
          </p:nvPr>
        </p:nvSpPr>
        <p:spPr/>
        <p:txBody>
          <a:bodyPr/>
          <a:lstStyle/>
          <a:p>
            <a:r>
              <a:rPr lang="en-US" dirty="0"/>
              <a:t>PURPOSE</a:t>
            </a:r>
          </a:p>
        </p:txBody>
      </p:sp>
      <p:sp>
        <p:nvSpPr>
          <p:cNvPr id="3" name="Content Placeholder 2">
            <a:extLst>
              <a:ext uri="{FF2B5EF4-FFF2-40B4-BE49-F238E27FC236}">
                <a16:creationId xmlns:a16="http://schemas.microsoft.com/office/drawing/2014/main" id="{930C5E0F-F616-433B-8DB4-4FF23466CC6F}"/>
              </a:ext>
            </a:extLst>
          </p:cNvPr>
          <p:cNvSpPr>
            <a:spLocks noGrp="1"/>
          </p:cNvSpPr>
          <p:nvPr>
            <p:ph idx="1"/>
          </p:nvPr>
        </p:nvSpPr>
        <p:spPr/>
        <p:txBody>
          <a:bodyPr>
            <a:normAutofit/>
          </a:bodyPr>
          <a:lstStyle/>
          <a:p>
            <a:pPr marL="0" indent="0">
              <a:buNone/>
            </a:pPr>
            <a:r>
              <a:rPr lang="en-US" b="0" i="0" dirty="0">
                <a:solidFill>
                  <a:srgbClr val="000000"/>
                </a:solidFill>
                <a:effectLst/>
                <a:latin typeface="inherit"/>
              </a:rPr>
              <a:t>The aim of this project is to develop a system that can give game recommendations to people who are looking for games they may like based on the games they have liked before or the users that have similar history with the current user.</a:t>
            </a:r>
          </a:p>
          <a:p>
            <a:pPr marL="0" indent="0">
              <a:buNone/>
            </a:pPr>
            <a:r>
              <a:rPr lang="en-US" dirty="0">
                <a:solidFill>
                  <a:srgbClr val="000000"/>
                </a:solidFill>
                <a:latin typeface="inherit"/>
              </a:rPr>
              <a:t>Main Features:</a:t>
            </a:r>
          </a:p>
          <a:p>
            <a:r>
              <a:rPr lang="en-US" b="0" i="0" dirty="0">
                <a:solidFill>
                  <a:srgbClr val="000000"/>
                </a:solidFill>
                <a:effectLst/>
                <a:latin typeface="inherit"/>
              </a:rPr>
              <a:t>Predicting games that user might enjoy.</a:t>
            </a:r>
          </a:p>
          <a:p>
            <a:r>
              <a:rPr lang="en-US" dirty="0">
                <a:solidFill>
                  <a:srgbClr val="000000"/>
                </a:solidFill>
                <a:latin typeface="inherit"/>
              </a:rPr>
              <a:t>Rate and comment section for users.</a:t>
            </a:r>
          </a:p>
          <a:p>
            <a:r>
              <a:rPr lang="en-US" b="0" i="0" dirty="0">
                <a:solidFill>
                  <a:srgbClr val="000000"/>
                </a:solidFill>
                <a:effectLst/>
                <a:latin typeface="inherit"/>
              </a:rPr>
              <a:t>Display and search among the database for games.</a:t>
            </a:r>
          </a:p>
          <a:p>
            <a:pPr marL="0" indent="0">
              <a:buNone/>
            </a:pPr>
            <a:endParaRPr lang="en-US" dirty="0"/>
          </a:p>
        </p:txBody>
      </p:sp>
    </p:spTree>
    <p:extLst>
      <p:ext uri="{BB962C8B-B14F-4D97-AF65-F5344CB8AC3E}">
        <p14:creationId xmlns:p14="http://schemas.microsoft.com/office/powerpoint/2010/main" val="847544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D1DE3271-DD99-4DEF-AF9F-84397884C8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34" name="Freeform: Shape 33">
            <a:extLst>
              <a:ext uri="{FF2B5EF4-FFF2-40B4-BE49-F238E27FC236}">
                <a16:creationId xmlns:a16="http://schemas.microsoft.com/office/drawing/2014/main" id="{E06A31CE-F9B6-4BA2-8685-60F3524D0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36" name="Freeform 5">
            <a:extLst>
              <a:ext uri="{FF2B5EF4-FFF2-40B4-BE49-F238E27FC236}">
                <a16:creationId xmlns:a16="http://schemas.microsoft.com/office/drawing/2014/main" id="{8ADF14A3-1454-4B74-8B4A-CB197D7A79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38" name="Freeform 5">
            <a:extLst>
              <a:ext uri="{FF2B5EF4-FFF2-40B4-BE49-F238E27FC236}">
                <a16:creationId xmlns:a16="http://schemas.microsoft.com/office/drawing/2014/main" id="{EC19D556-0251-4E87-AE24-890965BAD5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0F78891D-DCE8-437A-8671-62F606F78A4A}"/>
              </a:ext>
            </a:extLst>
          </p:cNvPr>
          <p:cNvSpPr>
            <a:spLocks noGrp="1"/>
          </p:cNvSpPr>
          <p:nvPr>
            <p:ph type="title"/>
          </p:nvPr>
        </p:nvSpPr>
        <p:spPr>
          <a:xfrm>
            <a:off x="639098" y="629265"/>
            <a:ext cx="5132438" cy="1622322"/>
          </a:xfrm>
        </p:spPr>
        <p:txBody>
          <a:bodyPr vert="horz" lIns="91440" tIns="45720" rIns="91440" bIns="45720" rtlCol="0" anchor="ctr">
            <a:normAutofit/>
          </a:bodyPr>
          <a:lstStyle/>
          <a:p>
            <a:r>
              <a:rPr lang="en-US" b="0" i="0" kern="1200" dirty="0">
                <a:solidFill>
                  <a:schemeClr val="tx1"/>
                </a:solidFill>
                <a:latin typeface="+mj-lt"/>
                <a:ea typeface="+mj-ea"/>
                <a:cs typeface="+mj-cs"/>
              </a:rPr>
              <a:t>RECOMMENDATION SYSTEM IDEAS</a:t>
            </a:r>
          </a:p>
        </p:txBody>
      </p:sp>
      <p:sp>
        <p:nvSpPr>
          <p:cNvPr id="40" name="Rectangle 39">
            <a:extLst>
              <a:ext uri="{FF2B5EF4-FFF2-40B4-BE49-F238E27FC236}">
                <a16:creationId xmlns:a16="http://schemas.microsoft.com/office/drawing/2014/main" id="{CBC3C8C6-98E2-45EF-AEFC-30C0DBA0E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TextBox 7">
            <a:extLst>
              <a:ext uri="{FF2B5EF4-FFF2-40B4-BE49-F238E27FC236}">
                <a16:creationId xmlns:a16="http://schemas.microsoft.com/office/drawing/2014/main" id="{494EF853-13D0-4480-9CD0-A173D3B03445}"/>
              </a:ext>
            </a:extLst>
          </p:cNvPr>
          <p:cNvSpPr txBox="1"/>
          <p:nvPr/>
        </p:nvSpPr>
        <p:spPr>
          <a:xfrm>
            <a:off x="639098" y="2418735"/>
            <a:ext cx="5132439" cy="3811742"/>
          </a:xfrm>
          <a:prstGeom prst="rect">
            <a:avLst/>
          </a:prstGeom>
        </p:spPr>
        <p:txBody>
          <a:bodyPr vert="horz" lIns="91440" tIns="45720" rIns="91440" bIns="45720" rtlCol="0" anchor="ctr">
            <a:normAutofit/>
          </a:bodyPr>
          <a:lstStyle/>
          <a:p>
            <a:pPr>
              <a:spcBef>
                <a:spcPts val="1000"/>
              </a:spcBef>
              <a:buClr>
                <a:schemeClr val="accent1"/>
              </a:buClr>
              <a:buSzPct val="80000"/>
            </a:pPr>
            <a:r>
              <a:rPr lang="en-US" dirty="0"/>
              <a:t>There are 3 major recommendation methods:</a:t>
            </a:r>
          </a:p>
          <a:p>
            <a:pPr>
              <a:spcBef>
                <a:spcPts val="1000"/>
              </a:spcBef>
              <a:buClr>
                <a:schemeClr val="accent1"/>
              </a:buClr>
              <a:buSzPct val="80000"/>
              <a:buFont typeface="Wingdings 3" charset="2"/>
              <a:buChar char=""/>
            </a:pPr>
            <a:r>
              <a:rPr lang="en-US" dirty="0"/>
              <a:t>Content-Based Filtering Method</a:t>
            </a:r>
          </a:p>
          <a:p>
            <a:pPr>
              <a:spcBef>
                <a:spcPts val="1000"/>
              </a:spcBef>
              <a:buClr>
                <a:schemeClr val="accent1"/>
              </a:buClr>
              <a:buSzPct val="80000"/>
              <a:buFont typeface="Wingdings 3" charset="2"/>
              <a:buChar char=""/>
            </a:pPr>
            <a:r>
              <a:rPr lang="en-US" dirty="0"/>
              <a:t>Collaborative Filtering Method</a:t>
            </a:r>
          </a:p>
          <a:p>
            <a:pPr>
              <a:spcBef>
                <a:spcPts val="1000"/>
              </a:spcBef>
              <a:buClr>
                <a:schemeClr val="accent1"/>
              </a:buClr>
              <a:buSzPct val="80000"/>
              <a:buFont typeface="Wingdings 3" charset="2"/>
              <a:buChar char=""/>
            </a:pPr>
            <a:r>
              <a:rPr lang="en-US" dirty="0"/>
              <a:t>Hybrid Recommendation</a:t>
            </a:r>
          </a:p>
        </p:txBody>
      </p:sp>
      <p:pic>
        <p:nvPicPr>
          <p:cNvPr id="14" name="Picture 13">
            <a:extLst>
              <a:ext uri="{FF2B5EF4-FFF2-40B4-BE49-F238E27FC236}">
                <a16:creationId xmlns:a16="http://schemas.microsoft.com/office/drawing/2014/main" id="{9CD5BB3B-F697-4BAF-B86E-1E803730B52C}"/>
              </a:ext>
            </a:extLst>
          </p:cNvPr>
          <p:cNvPicPr>
            <a:picLocks noChangeAspect="1"/>
          </p:cNvPicPr>
          <p:nvPr/>
        </p:nvPicPr>
        <p:blipFill rotWithShape="1">
          <a:blip r:embed="rId2"/>
          <a:srcRect t="1579" b="16779"/>
          <a:stretch/>
        </p:blipFill>
        <p:spPr>
          <a:xfrm>
            <a:off x="6714836" y="797914"/>
            <a:ext cx="5051984" cy="2515969"/>
          </a:xfrm>
          <a:prstGeom prst="rect">
            <a:avLst/>
          </a:prstGeom>
        </p:spPr>
      </p:pic>
      <p:pic>
        <p:nvPicPr>
          <p:cNvPr id="4" name="Resim 3">
            <a:extLst>
              <a:ext uri="{FF2B5EF4-FFF2-40B4-BE49-F238E27FC236}">
                <a16:creationId xmlns:a16="http://schemas.microsoft.com/office/drawing/2014/main" id="{36DE7000-E697-4259-8F1B-09DAAF5EFB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8695" y="3708649"/>
            <a:ext cx="2053119" cy="2710389"/>
          </a:xfrm>
          <a:prstGeom prst="rect">
            <a:avLst/>
          </a:prstGeom>
        </p:spPr>
      </p:pic>
    </p:spTree>
    <p:extLst>
      <p:ext uri="{BB962C8B-B14F-4D97-AF65-F5344CB8AC3E}">
        <p14:creationId xmlns:p14="http://schemas.microsoft.com/office/powerpoint/2010/main" val="123487967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26">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40"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41" name="Freeform: Shape 30">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42"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1C4BD82F-37B4-4621-A69A-31F4A5AE8B74}"/>
              </a:ext>
            </a:extLst>
          </p:cNvPr>
          <p:cNvSpPr>
            <a:spLocks noGrp="1"/>
          </p:cNvSpPr>
          <p:nvPr>
            <p:ph type="title"/>
          </p:nvPr>
        </p:nvSpPr>
        <p:spPr>
          <a:xfrm>
            <a:off x="639098" y="629265"/>
            <a:ext cx="5132438" cy="1622322"/>
          </a:xfrm>
        </p:spPr>
        <p:txBody>
          <a:bodyPr>
            <a:normAutofit/>
          </a:bodyPr>
          <a:lstStyle/>
          <a:p>
            <a:r>
              <a:rPr lang="en-US">
                <a:solidFill>
                  <a:srgbClr val="EBEBEB"/>
                </a:solidFill>
              </a:rPr>
              <a:t>CONTENT-BASED FILTERING METHOD</a:t>
            </a:r>
          </a:p>
        </p:txBody>
      </p:sp>
      <p:pic>
        <p:nvPicPr>
          <p:cNvPr id="5" name="Picture 4">
            <a:extLst>
              <a:ext uri="{FF2B5EF4-FFF2-40B4-BE49-F238E27FC236}">
                <a16:creationId xmlns:a16="http://schemas.microsoft.com/office/drawing/2014/main" id="{0CE18E9B-EA13-42DE-9D04-124A8A76BED5}"/>
              </a:ext>
            </a:extLst>
          </p:cNvPr>
          <p:cNvPicPr>
            <a:picLocks noChangeAspect="1"/>
          </p:cNvPicPr>
          <p:nvPr/>
        </p:nvPicPr>
        <p:blipFill>
          <a:blip r:embed="rId2"/>
          <a:stretch>
            <a:fillRect/>
          </a:stretch>
        </p:blipFill>
        <p:spPr>
          <a:xfrm>
            <a:off x="6700827" y="1160733"/>
            <a:ext cx="5335663" cy="5148914"/>
          </a:xfrm>
          <a:prstGeom prst="rect">
            <a:avLst/>
          </a:prstGeom>
        </p:spPr>
      </p:pic>
      <p:sp>
        <p:nvSpPr>
          <p:cNvPr id="43" name="Rectangle 34">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EC6B1E72-F4CD-474B-B960-854B46854901}"/>
              </a:ext>
            </a:extLst>
          </p:cNvPr>
          <p:cNvSpPr>
            <a:spLocks noGrp="1"/>
          </p:cNvSpPr>
          <p:nvPr>
            <p:ph idx="1"/>
          </p:nvPr>
        </p:nvSpPr>
        <p:spPr>
          <a:xfrm>
            <a:off x="639098" y="2418735"/>
            <a:ext cx="5132439" cy="3811742"/>
          </a:xfrm>
        </p:spPr>
        <p:txBody>
          <a:bodyPr anchor="ctr">
            <a:normAutofit/>
          </a:bodyPr>
          <a:lstStyle/>
          <a:p>
            <a:r>
              <a:rPr lang="en-US">
                <a:solidFill>
                  <a:srgbClr val="FFFFFF"/>
                </a:solidFill>
              </a:rPr>
              <a:t>The main idea is that get the essential information about user in order to make predictions.</a:t>
            </a:r>
          </a:p>
          <a:p>
            <a:r>
              <a:rPr lang="en-US">
                <a:solidFill>
                  <a:srgbClr val="FFFFFF"/>
                </a:solidFill>
              </a:rPr>
              <a:t>The system requires user to enter features such as gender, age, location etc. Then checks similarity between other users.</a:t>
            </a:r>
          </a:p>
        </p:txBody>
      </p:sp>
    </p:spTree>
    <p:extLst>
      <p:ext uri="{BB962C8B-B14F-4D97-AF65-F5344CB8AC3E}">
        <p14:creationId xmlns:p14="http://schemas.microsoft.com/office/powerpoint/2010/main" val="361861298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0" name="Rectangle 136">
            <a:extLst>
              <a:ext uri="{FF2B5EF4-FFF2-40B4-BE49-F238E27FC236}">
                <a16:creationId xmlns:a16="http://schemas.microsoft.com/office/drawing/2014/main" id="{FC485557-E744-401B-A251-3650FAEEA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031" name="Freeform: Shape 138">
            <a:extLst>
              <a:ext uri="{FF2B5EF4-FFF2-40B4-BE49-F238E27FC236}">
                <a16:creationId xmlns:a16="http://schemas.microsoft.com/office/drawing/2014/main" id="{986D68AF-6B45-4B98-8634-61D8C9C056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032" name="Freeform 5">
            <a:extLst>
              <a:ext uri="{FF2B5EF4-FFF2-40B4-BE49-F238E27FC236}">
                <a16:creationId xmlns:a16="http://schemas.microsoft.com/office/drawing/2014/main" id="{0143DE54-7BFF-4B29-8566-DF80EE4CCB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19CEFB95-650A-45D9-99ED-6EBE245B2CE1}"/>
              </a:ext>
            </a:extLst>
          </p:cNvPr>
          <p:cNvSpPr>
            <a:spLocks noGrp="1"/>
          </p:cNvSpPr>
          <p:nvPr>
            <p:ph type="title"/>
          </p:nvPr>
        </p:nvSpPr>
        <p:spPr>
          <a:xfrm>
            <a:off x="1154955" y="973668"/>
            <a:ext cx="2942210" cy="1020232"/>
          </a:xfrm>
        </p:spPr>
        <p:txBody>
          <a:bodyPr>
            <a:normAutofit/>
          </a:bodyPr>
          <a:lstStyle/>
          <a:p>
            <a:pPr>
              <a:lnSpc>
                <a:spcPct val="90000"/>
              </a:lnSpc>
            </a:pPr>
            <a:r>
              <a:rPr lang="en-US" sz="2000">
                <a:solidFill>
                  <a:srgbClr val="FFFFFE"/>
                </a:solidFill>
              </a:rPr>
              <a:t>COLLABORATIVE FILTERING METHOD</a:t>
            </a:r>
            <a:br>
              <a:rPr lang="en-US" sz="2000" b="1" i="0">
                <a:solidFill>
                  <a:srgbClr val="FFFFFE"/>
                </a:solidFill>
                <a:effectLst/>
                <a:latin typeface="-apple-system"/>
              </a:rPr>
            </a:br>
            <a:r>
              <a:rPr lang="en-US" sz="2000">
                <a:solidFill>
                  <a:srgbClr val="FFFFFE"/>
                </a:solidFill>
              </a:rPr>
              <a:t> </a:t>
            </a:r>
          </a:p>
        </p:txBody>
      </p:sp>
      <p:sp>
        <p:nvSpPr>
          <p:cNvPr id="1033" name="Freeform 5">
            <a:extLst>
              <a:ext uri="{FF2B5EF4-FFF2-40B4-BE49-F238E27FC236}">
                <a16:creationId xmlns:a16="http://schemas.microsoft.com/office/drawing/2014/main" id="{7C661810-D461-4214-A635-30A7D1714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pic>
        <p:nvPicPr>
          <p:cNvPr id="5" name="Picture 4">
            <a:extLst>
              <a:ext uri="{FF2B5EF4-FFF2-40B4-BE49-F238E27FC236}">
                <a16:creationId xmlns:a16="http://schemas.microsoft.com/office/drawing/2014/main" id="{085AB532-397C-4CA5-B762-44046A3D8252}"/>
              </a:ext>
            </a:extLst>
          </p:cNvPr>
          <p:cNvPicPr>
            <a:picLocks noChangeAspect="1"/>
          </p:cNvPicPr>
          <p:nvPr/>
        </p:nvPicPr>
        <p:blipFill>
          <a:blip r:embed="rId2"/>
          <a:stretch>
            <a:fillRect/>
          </a:stretch>
        </p:blipFill>
        <p:spPr>
          <a:xfrm>
            <a:off x="5194607" y="1156078"/>
            <a:ext cx="3113903" cy="4545844"/>
          </a:xfrm>
          <a:prstGeom prst="rect">
            <a:avLst/>
          </a:prstGeom>
        </p:spPr>
      </p:pic>
      <p:pic>
        <p:nvPicPr>
          <p:cNvPr id="1028" name="Picture 4">
            <a:extLst>
              <a:ext uri="{FF2B5EF4-FFF2-40B4-BE49-F238E27FC236}">
                <a16:creationId xmlns:a16="http://schemas.microsoft.com/office/drawing/2014/main" id="{0A84C90F-9123-4309-85DF-271BCB17A50A}"/>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tretch>
            <a:fillRect/>
          </a:stretch>
        </p:blipFill>
        <p:spPr bwMode="auto">
          <a:xfrm>
            <a:off x="8534582" y="1156078"/>
            <a:ext cx="3285730" cy="3166968"/>
          </a:xfrm>
          <a:prstGeom prst="rect">
            <a:avLst/>
          </a:prstGeom>
          <a:noFill/>
          <a:extLst>
            <a:ext uri="{909E8E84-426E-40DD-AFC4-6F175D3DCCD1}">
              <a14:hiddenFill xmlns:a14="http://schemas.microsoft.com/office/drawing/2010/main">
                <a:solidFill>
                  <a:srgbClr val="FFFFFF"/>
                </a:solidFill>
              </a14:hiddenFill>
            </a:ext>
          </a:extLst>
        </p:spPr>
      </p:pic>
      <p:sp>
        <p:nvSpPr>
          <p:cNvPr id="1034" name="Rectangle 144">
            <a:extLst>
              <a:ext uri="{FF2B5EF4-FFF2-40B4-BE49-F238E27FC236}">
                <a16:creationId xmlns:a16="http://schemas.microsoft.com/office/drawing/2014/main" id="{ED6475A3-FF98-4FA0-B527-600EBA9BD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A74E3C71-9CCD-4F82-87FE-A3371272470C}"/>
              </a:ext>
            </a:extLst>
          </p:cNvPr>
          <p:cNvSpPr>
            <a:spLocks noGrp="1"/>
          </p:cNvSpPr>
          <p:nvPr>
            <p:ph idx="1"/>
          </p:nvPr>
        </p:nvSpPr>
        <p:spPr>
          <a:xfrm>
            <a:off x="1154955" y="2120900"/>
            <a:ext cx="3133726" cy="3898900"/>
          </a:xfrm>
        </p:spPr>
        <p:txBody>
          <a:bodyPr>
            <a:normAutofit/>
          </a:bodyPr>
          <a:lstStyle/>
          <a:p>
            <a:r>
              <a:rPr lang="en-US">
                <a:solidFill>
                  <a:srgbClr val="FFFFFE"/>
                </a:solidFill>
              </a:rPr>
              <a:t>Collaborative methods are methods that are based on the past interactions recorded between users and items.</a:t>
            </a:r>
          </a:p>
          <a:p>
            <a:endParaRPr lang="en-US">
              <a:solidFill>
                <a:srgbClr val="FFFFFE"/>
              </a:solidFill>
            </a:endParaRPr>
          </a:p>
        </p:txBody>
      </p:sp>
    </p:spTree>
    <p:extLst>
      <p:ext uri="{BB962C8B-B14F-4D97-AF65-F5344CB8AC3E}">
        <p14:creationId xmlns:p14="http://schemas.microsoft.com/office/powerpoint/2010/main" val="108421672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5F4D9-0AE9-4192-814C-915B8F6D4734}"/>
              </a:ext>
            </a:extLst>
          </p:cNvPr>
          <p:cNvSpPr>
            <a:spLocks noGrp="1"/>
          </p:cNvSpPr>
          <p:nvPr>
            <p:ph type="title"/>
          </p:nvPr>
        </p:nvSpPr>
        <p:spPr/>
        <p:txBody>
          <a:bodyPr/>
          <a:lstStyle/>
          <a:p>
            <a:r>
              <a:rPr lang="en-US" dirty="0"/>
              <a:t>HYBRID RECOMMENDATION SYSTEM</a:t>
            </a:r>
          </a:p>
        </p:txBody>
      </p:sp>
      <p:sp>
        <p:nvSpPr>
          <p:cNvPr id="3" name="Content Placeholder 2">
            <a:extLst>
              <a:ext uri="{FF2B5EF4-FFF2-40B4-BE49-F238E27FC236}">
                <a16:creationId xmlns:a16="http://schemas.microsoft.com/office/drawing/2014/main" id="{D73BF224-C078-4138-839D-EE22158B280E}"/>
              </a:ext>
            </a:extLst>
          </p:cNvPr>
          <p:cNvSpPr>
            <a:spLocks noGrp="1"/>
          </p:cNvSpPr>
          <p:nvPr>
            <p:ph idx="1"/>
          </p:nvPr>
        </p:nvSpPr>
        <p:spPr/>
        <p:txBody>
          <a:bodyPr/>
          <a:lstStyle/>
          <a:p>
            <a:pPr marL="0" indent="0">
              <a:buNone/>
            </a:pPr>
            <a:r>
              <a:rPr lang="en-US" dirty="0"/>
              <a:t>This method combines both content-based filtering and collaborative filtering methods. It either independently combines or combines them into a single model.</a:t>
            </a:r>
          </a:p>
        </p:txBody>
      </p:sp>
      <p:pic>
        <p:nvPicPr>
          <p:cNvPr id="7" name="Picture 6">
            <a:extLst>
              <a:ext uri="{FF2B5EF4-FFF2-40B4-BE49-F238E27FC236}">
                <a16:creationId xmlns:a16="http://schemas.microsoft.com/office/drawing/2014/main" id="{3F5FDC65-40B0-43D2-A26C-93E80CC2DC86}"/>
              </a:ext>
            </a:extLst>
          </p:cNvPr>
          <p:cNvPicPr>
            <a:picLocks noChangeAspect="1"/>
          </p:cNvPicPr>
          <p:nvPr/>
        </p:nvPicPr>
        <p:blipFill>
          <a:blip r:embed="rId2"/>
          <a:stretch>
            <a:fillRect/>
          </a:stretch>
        </p:blipFill>
        <p:spPr>
          <a:xfrm>
            <a:off x="3707934" y="3429000"/>
            <a:ext cx="5142452" cy="2721651"/>
          </a:xfrm>
          <a:prstGeom prst="rect">
            <a:avLst/>
          </a:prstGeom>
        </p:spPr>
      </p:pic>
    </p:spTree>
    <p:extLst>
      <p:ext uri="{BB962C8B-B14F-4D97-AF65-F5344CB8AC3E}">
        <p14:creationId xmlns:p14="http://schemas.microsoft.com/office/powerpoint/2010/main" val="6222759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180</TotalTime>
  <Words>437</Words>
  <Application>Microsoft Office PowerPoint</Application>
  <PresentationFormat>Widescreen</PresentationFormat>
  <Paragraphs>70</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-apple-system</vt:lpstr>
      <vt:lpstr>Arial</vt:lpstr>
      <vt:lpstr>Century Gothic</vt:lpstr>
      <vt:lpstr>inherit</vt:lpstr>
      <vt:lpstr>Wingdings 3</vt:lpstr>
      <vt:lpstr>Ion Boardroom</vt:lpstr>
      <vt:lpstr>GAME RECOMMENDATION SYSTEM USING MACHINE LEARNING ALGORITHMS</vt:lpstr>
      <vt:lpstr>CONTENTS</vt:lpstr>
      <vt:lpstr>INTRODUCTION</vt:lpstr>
      <vt:lpstr>OUR MOTIVATION</vt:lpstr>
      <vt:lpstr>PURPOSE</vt:lpstr>
      <vt:lpstr>RECOMMENDATION SYSTEM IDEAS</vt:lpstr>
      <vt:lpstr>CONTENT-BASED FILTERING METHOD</vt:lpstr>
      <vt:lpstr>COLLABORATIVE FILTERING METHOD  </vt:lpstr>
      <vt:lpstr>HYBRID RECOMMENDATION SYSTEM</vt:lpstr>
      <vt:lpstr>TECHNOLOGIES USED</vt:lpstr>
      <vt:lpstr>SIMILAR PROJECTS</vt:lpstr>
      <vt:lpstr>ACTIVITY DIAGRAM</vt:lpstr>
      <vt:lpstr>CLASS DIAGRAM</vt:lpstr>
      <vt:lpstr>SEQUENCE DIAGRAM</vt:lpstr>
      <vt:lpstr>PowerPoint Presentation</vt:lpstr>
      <vt:lpstr>USER INTERFACE</vt:lpstr>
      <vt:lpstr>USER INTERFACE(CONT)</vt:lpstr>
      <vt:lpstr>WORK PLAN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RECOMMENDATION SYSTEM USING MACHINE LEARNING ALGORITHMS</dc:title>
  <dc:creator>Kutay Kabadaş</dc:creator>
  <cp:lastModifiedBy>Kutay Kabadaş</cp:lastModifiedBy>
  <cp:revision>16</cp:revision>
  <dcterms:created xsi:type="dcterms:W3CDTF">2022-01-17T18:05:23Z</dcterms:created>
  <dcterms:modified xsi:type="dcterms:W3CDTF">2022-01-21T17:38:57Z</dcterms:modified>
</cp:coreProperties>
</file>