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854" y="-1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jpeg"/><Relationship Id="rId5" Type="http://schemas.openxmlformats.org/officeDocument/2006/relationships/image" Target="../media/image4.jpg"/><Relationship Id="rId10" Type="http://schemas.openxmlformats.org/officeDocument/2006/relationships/image" Target="../media/image9.jpeg"/><Relationship Id="rId4" Type="http://schemas.openxmlformats.org/officeDocument/2006/relationships/image" Target="../media/image3.jp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360000" y="360000"/>
            <a:ext cx="14400000" cy="3240000"/>
          </a:xfrm>
          <a:prstGeom prst="rect">
            <a:avLst/>
          </a:prstGeom>
          <a:solidFill>
            <a:srgbClr val="E6E6E6"/>
          </a:solidFill>
          <a:ln>
            <a:solidFill>
              <a:srgbClr val="C5000B"/>
            </a:solidFill>
          </a:ln>
        </p:spPr>
        <p:txBody>
          <a:bodyPr wrap="none" lIns="90000" tIns="45000" rIns="90000" bIns="45000" anchor="ctr"/>
          <a:lstStyle/>
          <a:p>
            <a:pPr algn="ctr"/>
            <a:r>
              <a:rPr lang="en-US" sz="2800" b="1" dirty="0" smtClean="0">
                <a:solidFill>
                  <a:srgbClr val="C00000"/>
                </a:solidFill>
              </a:rPr>
              <a:t>R</a:t>
            </a:r>
            <a:r>
              <a:rPr lang="tr-TR" sz="2800" b="1" dirty="0" smtClean="0">
                <a:solidFill>
                  <a:srgbClr val="C00000"/>
                </a:solidFill>
              </a:rPr>
              <a:t>ESTAURANT</a:t>
            </a:r>
            <a:r>
              <a:rPr lang="en-US" sz="2800" b="1" dirty="0" smtClean="0">
                <a:solidFill>
                  <a:srgbClr val="C00000"/>
                </a:solidFill>
              </a:rPr>
              <a:t> R</a:t>
            </a:r>
            <a:r>
              <a:rPr lang="tr-TR" sz="2800" b="1" dirty="0" smtClean="0">
                <a:solidFill>
                  <a:srgbClr val="C00000"/>
                </a:solidFill>
              </a:rPr>
              <a:t>EVIEWS</a:t>
            </a:r>
            <a:r>
              <a:rPr lang="en-US" sz="2800" b="1" dirty="0" smtClean="0">
                <a:solidFill>
                  <a:srgbClr val="C00000"/>
                </a:solidFill>
              </a:rPr>
              <a:t> A</a:t>
            </a:r>
            <a:r>
              <a:rPr lang="tr-TR" sz="2800" b="1" dirty="0" smtClean="0">
                <a:solidFill>
                  <a:srgbClr val="C00000"/>
                </a:solidFill>
              </a:rPr>
              <a:t>CCORDING</a:t>
            </a:r>
            <a:r>
              <a:rPr lang="en-US" sz="2800" b="1" dirty="0" smtClean="0">
                <a:solidFill>
                  <a:srgbClr val="C00000"/>
                </a:solidFill>
              </a:rPr>
              <a:t> T</a:t>
            </a:r>
            <a:r>
              <a:rPr lang="tr-TR" sz="2800" b="1" dirty="0" smtClean="0">
                <a:solidFill>
                  <a:srgbClr val="C00000"/>
                </a:solidFill>
              </a:rPr>
              <a:t>O</a:t>
            </a:r>
            <a:r>
              <a:rPr lang="en-US" sz="2800" b="1" dirty="0" smtClean="0">
                <a:solidFill>
                  <a:srgbClr val="C00000"/>
                </a:solidFill>
              </a:rPr>
              <a:t> G</a:t>
            </a:r>
            <a:r>
              <a:rPr lang="tr-TR" sz="2800" b="1" dirty="0" smtClean="0">
                <a:solidFill>
                  <a:srgbClr val="C00000"/>
                </a:solidFill>
              </a:rPr>
              <a:t>EOGRAPHICAL</a:t>
            </a:r>
            <a:r>
              <a:rPr lang="en-US" sz="2800" b="1" dirty="0" smtClean="0">
                <a:solidFill>
                  <a:srgbClr val="C00000"/>
                </a:solidFill>
              </a:rPr>
              <a:t> L</a:t>
            </a:r>
            <a:r>
              <a:rPr lang="tr-TR" sz="2800" b="1" dirty="0" smtClean="0">
                <a:solidFill>
                  <a:srgbClr val="C00000"/>
                </a:solidFill>
              </a:rPr>
              <a:t>OCATION</a:t>
            </a:r>
          </a:p>
          <a:p>
            <a:pPr algn="ctr"/>
            <a:r>
              <a:rPr lang="tr-TR" sz="2800" dirty="0" smtClean="0"/>
              <a:t>Beste Şankaynağı </a:t>
            </a:r>
          </a:p>
          <a:p>
            <a:pPr algn="ctr"/>
            <a:r>
              <a:rPr lang="tr-TR" sz="2800" dirty="0" smtClean="0"/>
              <a:t>Baran Yiğit </a:t>
            </a:r>
          </a:p>
          <a:p>
            <a:pPr algn="ctr"/>
            <a:r>
              <a:rPr lang="tr-TR" sz="2800" dirty="0" smtClean="0"/>
              <a:t>Coşkun Oruç</a:t>
            </a:r>
          </a:p>
          <a:p>
            <a:pPr algn="ctr"/>
            <a:r>
              <a:rPr lang="tr-TR" sz="2800" dirty="0" smtClean="0"/>
              <a:t>Advisor: Doç. Dr. Hadi Hakan MARAŞ</a:t>
            </a:r>
          </a:p>
          <a:p>
            <a:pPr algn="ctr"/>
            <a:r>
              <a:rPr lang="en-US" sz="2800" b="1" dirty="0" err="1" smtClean="0">
                <a:solidFill>
                  <a:srgbClr val="CC0000"/>
                </a:solidFill>
              </a:rPr>
              <a:t>Çankaya</a:t>
            </a:r>
            <a:r>
              <a:rPr lang="en-US" sz="2800" b="1" dirty="0" smtClean="0">
                <a:solidFill>
                  <a:srgbClr val="CC0000"/>
                </a:solidFill>
              </a:rPr>
              <a:t> University, Department of Computer Engineering</a:t>
            </a:r>
            <a:endParaRPr lang="tr-TR" sz="2800" b="1" dirty="0">
              <a:solidFill>
                <a:srgbClr val="CC0000"/>
              </a:solidFill>
            </a:endParaRPr>
          </a:p>
        </p:txBody>
      </p:sp>
      <p:pic>
        <p:nvPicPr>
          <p:cNvPr id="38" name="Resim 37"/>
          <p:cNvPicPr/>
          <p:nvPr/>
        </p:nvPicPr>
        <p:blipFill>
          <a:blip r:embed="rId2"/>
          <a:stretch>
            <a:fillRect/>
          </a:stretch>
        </p:blipFill>
        <p:spPr>
          <a:xfrm>
            <a:off x="486000" y="1165936"/>
            <a:ext cx="2160000" cy="2160000"/>
          </a:xfrm>
          <a:prstGeom prst="rect">
            <a:avLst/>
          </a:prstGeom>
        </p:spPr>
      </p:pic>
      <p:pic>
        <p:nvPicPr>
          <p:cNvPr id="39" name="Resim 38"/>
          <p:cNvPicPr/>
          <p:nvPr/>
        </p:nvPicPr>
        <p:blipFill>
          <a:blip r:embed="rId3"/>
          <a:stretch>
            <a:fillRect/>
          </a:stretch>
        </p:blipFill>
        <p:spPr>
          <a:xfrm>
            <a:off x="12474000" y="1165936"/>
            <a:ext cx="2160000" cy="2160000"/>
          </a:xfrm>
          <a:prstGeom prst="rect">
            <a:avLst/>
          </a:prstGeom>
        </p:spPr>
      </p:pic>
      <p:sp>
        <p:nvSpPr>
          <p:cNvPr id="40" name="CustomShape 2"/>
          <p:cNvSpPr/>
          <p:nvPr/>
        </p:nvSpPr>
        <p:spPr>
          <a:xfrm>
            <a:off x="360000" y="3960000"/>
            <a:ext cx="4572000" cy="3349440"/>
          </a:xfrm>
          <a:prstGeom prst="rect">
            <a:avLst/>
          </a:prstGeom>
          <a:solidFill>
            <a:srgbClr val="E6E6E6"/>
          </a:solidFill>
          <a:ln>
            <a:solidFill>
              <a:srgbClr val="C5000B"/>
            </a:solidFill>
          </a:ln>
        </p:spPr>
        <p:txBody>
          <a:bodyPr lIns="90000" tIns="45000" rIns="90000" bIns="45000"/>
          <a:lstStyle/>
          <a:p>
            <a:pPr algn="ctr"/>
            <a:r>
              <a:rPr lang="en-US" sz="3000" b="1" dirty="0" smtClean="0">
                <a:solidFill>
                  <a:srgbClr val="C5000B"/>
                </a:solidFill>
              </a:rPr>
              <a:t>Abstract</a:t>
            </a:r>
            <a:endParaRPr dirty="0"/>
          </a:p>
          <a:p>
            <a:pPr algn="just"/>
            <a:r>
              <a:rPr lang="en-US" sz="1600" dirty="0" smtClean="0"/>
              <a:t>Most of us may find it difficult to decide where to go and what to eat while eating. It is even more difficult to decide if it is a place we do not know, and we decided to make an application in order to prevent this situation. This project sorts restaurants by user ratings and distance from the user, and shows other comments made by other users for the restaurant selected.</a:t>
            </a:r>
            <a:endParaRPr lang="tr-TR" sz="1600" dirty="0" smtClean="0"/>
          </a:p>
          <a:p>
            <a:pPr algn="just"/>
            <a:endParaRPr sz="1600" dirty="0"/>
          </a:p>
          <a:p>
            <a:pPr algn="just"/>
            <a:r>
              <a:rPr lang="en-US" dirty="0" smtClean="0">
                <a:latin typeface="Ubuntu"/>
              </a:rPr>
              <a:t>Keywords:</a:t>
            </a:r>
            <a:r>
              <a:rPr lang="tr-TR" dirty="0" smtClean="0">
                <a:latin typeface="Ubuntu"/>
              </a:rPr>
              <a:t> </a:t>
            </a:r>
            <a:r>
              <a:rPr lang="en-US" dirty="0" smtClean="0"/>
              <a:t>Software development, </a:t>
            </a:r>
            <a:r>
              <a:rPr lang="tr-TR" dirty="0" smtClean="0"/>
              <a:t>mobile</a:t>
            </a:r>
            <a:r>
              <a:rPr lang="en-US" dirty="0" smtClean="0"/>
              <a:t> application</a:t>
            </a:r>
            <a:endParaRPr dirty="0"/>
          </a:p>
        </p:txBody>
      </p:sp>
      <p:sp>
        <p:nvSpPr>
          <p:cNvPr id="41" name="CustomShape 3"/>
          <p:cNvSpPr/>
          <p:nvPr/>
        </p:nvSpPr>
        <p:spPr>
          <a:xfrm>
            <a:off x="5396950" y="7982923"/>
            <a:ext cx="4572000" cy="5363083"/>
          </a:xfrm>
          <a:prstGeom prst="rect">
            <a:avLst/>
          </a:prstGeom>
          <a:solidFill>
            <a:srgbClr val="E6E6E6"/>
          </a:solidFill>
          <a:ln>
            <a:solidFill>
              <a:srgbClr val="C5000B"/>
            </a:solidFill>
          </a:ln>
        </p:spPr>
      </p:sp>
      <p:sp>
        <p:nvSpPr>
          <p:cNvPr id="42" name="CustomShape 4"/>
          <p:cNvSpPr/>
          <p:nvPr/>
        </p:nvSpPr>
        <p:spPr>
          <a:xfrm>
            <a:off x="360000" y="7520400"/>
            <a:ext cx="4572000" cy="4623474"/>
          </a:xfrm>
          <a:prstGeom prst="rect">
            <a:avLst/>
          </a:prstGeom>
          <a:solidFill>
            <a:srgbClr val="E6E6E6"/>
          </a:solidFill>
          <a:ln>
            <a:solidFill>
              <a:srgbClr val="C5000B"/>
            </a:solidFill>
          </a:ln>
        </p:spPr>
        <p:txBody>
          <a:bodyPr lIns="90000" tIns="45000" rIns="90000" bIns="45000"/>
          <a:lstStyle/>
          <a:p>
            <a:pPr algn="ctr"/>
            <a:r>
              <a:rPr lang="en-US" sz="3000" b="1" dirty="0" smtClean="0">
                <a:solidFill>
                  <a:srgbClr val="C5000B"/>
                </a:solidFill>
                <a:latin typeface="Ubuntu"/>
              </a:rPr>
              <a:t>Introduction</a:t>
            </a:r>
            <a:endParaRPr lang="tr-TR" sz="3000" b="1" dirty="0">
              <a:solidFill>
                <a:srgbClr val="C5000B"/>
              </a:solidFill>
              <a:latin typeface="Ubuntu"/>
            </a:endParaRPr>
          </a:p>
          <a:p>
            <a:pPr algn="just"/>
            <a:endParaRPr dirty="0"/>
          </a:p>
          <a:p>
            <a:pPr algn="just"/>
            <a:r>
              <a:rPr lang="en-US" dirty="0" smtClean="0"/>
              <a:t>“Restaurant Review App according to Geographic Location” is a project for helping users find good restaurants when they can't be so sure about what to eat or which restaurant they would like to go to. Main goal of our project is to help users find restaurants that suit user's tastes by getting tags from users with an easy to use application. Users could also help other users by giving reviews to restaurants they eat from and giving points to restaurants.</a:t>
            </a:r>
          </a:p>
          <a:p>
            <a:pPr algn="just"/>
            <a:r>
              <a:rPr lang="en-US" dirty="0" smtClean="0"/>
              <a:t> This application would help users to find which restaurant they would like to eat at</a:t>
            </a:r>
            <a:r>
              <a:rPr lang="tr-TR" dirty="0" smtClean="0"/>
              <a:t>.</a:t>
            </a:r>
            <a:endParaRPr dirty="0"/>
          </a:p>
        </p:txBody>
      </p:sp>
      <p:sp>
        <p:nvSpPr>
          <p:cNvPr id="43" name="CustomShape 5"/>
          <p:cNvSpPr/>
          <p:nvPr/>
        </p:nvSpPr>
        <p:spPr>
          <a:xfrm>
            <a:off x="5396950" y="17419837"/>
            <a:ext cx="4572000" cy="3552322"/>
          </a:xfrm>
          <a:prstGeom prst="rect">
            <a:avLst/>
          </a:prstGeom>
          <a:solidFill>
            <a:srgbClr val="E6E6E6"/>
          </a:solidFill>
          <a:ln>
            <a:solidFill>
              <a:srgbClr val="C5000B"/>
            </a:solidFill>
          </a:ln>
        </p:spPr>
        <p:txBody>
          <a:bodyPr lIns="90000" tIns="45000" rIns="90000" bIns="45000"/>
          <a:lstStyle/>
          <a:p>
            <a:pPr algn="ctr"/>
            <a:r>
              <a:rPr lang="tr-TR" sz="2800" b="1" dirty="0" smtClean="0">
                <a:solidFill>
                  <a:srgbClr val="C00000"/>
                </a:solidFill>
              </a:rPr>
              <a:t>Solution</a:t>
            </a:r>
            <a:endParaRPr lang="tr-TR" sz="2800" b="1" dirty="0" smtClean="0">
              <a:solidFill>
                <a:srgbClr val="C00000"/>
              </a:solidFill>
              <a:latin typeface="Ubuntu"/>
            </a:endParaRPr>
          </a:p>
          <a:p>
            <a:pPr algn="just"/>
            <a:endParaRPr lang="tr-TR" dirty="0">
              <a:latin typeface="Ubuntu"/>
            </a:endParaRPr>
          </a:p>
          <a:p>
            <a:pPr algn="just"/>
            <a:endParaRPr lang="tr-TR" dirty="0" smtClean="0">
              <a:latin typeface="Ubuntu"/>
            </a:endParaRPr>
          </a:p>
          <a:p>
            <a:pPr algn="just"/>
            <a:r>
              <a:rPr lang="en-US" dirty="0" smtClean="0">
                <a:latin typeface="Ubuntu"/>
              </a:rPr>
              <a:t>The </a:t>
            </a:r>
            <a:r>
              <a:rPr lang="en-US" dirty="0" err="1" smtClean="0">
                <a:latin typeface="Ubuntu"/>
              </a:rPr>
              <a:t>Eatie</a:t>
            </a:r>
            <a:r>
              <a:rPr lang="en-US" dirty="0" smtClean="0">
                <a:latin typeface="Ubuntu"/>
              </a:rPr>
              <a:t> project is a platform developed as a mobile application for its users to recommend and list restaurants according to their preferences and tastes. By using the necessary filtering options, you can get rid of the option confusion and you can easily reach the right quality thanks to the scoring feature.</a:t>
            </a:r>
            <a:endParaRPr dirty="0"/>
          </a:p>
        </p:txBody>
      </p:sp>
      <p:sp>
        <p:nvSpPr>
          <p:cNvPr id="44" name="CustomShape 6"/>
          <p:cNvSpPr/>
          <p:nvPr/>
        </p:nvSpPr>
        <p:spPr>
          <a:xfrm>
            <a:off x="10188000" y="7982923"/>
            <a:ext cx="4572000" cy="5413278"/>
          </a:xfrm>
          <a:prstGeom prst="rect">
            <a:avLst/>
          </a:prstGeom>
          <a:solidFill>
            <a:srgbClr val="E6E6E6"/>
          </a:solidFill>
          <a:ln>
            <a:solidFill>
              <a:srgbClr val="C5000B"/>
            </a:solidFill>
          </a:ln>
        </p:spPr>
        <p:txBody>
          <a:bodyPr lIns="90000" tIns="45000" rIns="90000" bIns="45000"/>
          <a:lstStyle/>
          <a:p>
            <a:pPr algn="ctr"/>
            <a:endParaRPr lang="en-US" dirty="0" smtClean="0"/>
          </a:p>
        </p:txBody>
      </p:sp>
      <p:sp>
        <p:nvSpPr>
          <p:cNvPr id="45" name="CustomShape 7"/>
          <p:cNvSpPr/>
          <p:nvPr/>
        </p:nvSpPr>
        <p:spPr>
          <a:xfrm>
            <a:off x="5396950" y="13535761"/>
            <a:ext cx="4572000" cy="369432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a:t>
            </a:r>
            <a:r>
              <a:rPr lang="en-US" sz="3000" b="1" dirty="0" smtClean="0">
                <a:solidFill>
                  <a:srgbClr val="C5000B"/>
                </a:solidFill>
                <a:latin typeface="Ubuntu"/>
              </a:rPr>
              <a:t>Conclusion</a:t>
            </a:r>
            <a:endParaRPr lang="tr-TR" sz="3000" b="1" dirty="0" smtClean="0">
              <a:solidFill>
                <a:srgbClr val="C5000B"/>
              </a:solidFill>
              <a:latin typeface="Ubuntu"/>
            </a:endParaRPr>
          </a:p>
          <a:p>
            <a:pPr algn="ctr"/>
            <a:endParaRPr dirty="0"/>
          </a:p>
          <a:p>
            <a:pPr algn="just"/>
            <a:r>
              <a:rPr lang="en-US" dirty="0" err="1" smtClean="0">
                <a:solidFill>
                  <a:srgbClr val="000000"/>
                </a:solidFill>
                <a:latin typeface="Ubuntu"/>
                <a:ea typeface="Times New Roman"/>
              </a:rPr>
              <a:t>Eatie</a:t>
            </a:r>
            <a:r>
              <a:rPr lang="en-US" dirty="0" smtClean="0">
                <a:solidFill>
                  <a:srgbClr val="000000"/>
                </a:solidFill>
                <a:latin typeface="Ubuntu"/>
                <a:ea typeface="Times New Roman"/>
              </a:rPr>
              <a:t> offers users both a variety and comparable options. The variety of options provides users with many conveniences such as saving time and easily deciding what they want. With the developed application, the platform is expected to be more attractive to users with different requests such as food and restaurants.</a:t>
            </a:r>
            <a:endParaRPr lang="en-US" dirty="0" smtClean="0"/>
          </a:p>
          <a:p>
            <a:endParaRPr dirty="0"/>
          </a:p>
        </p:txBody>
      </p:sp>
      <p:sp>
        <p:nvSpPr>
          <p:cNvPr id="46" name="CustomShape 8"/>
          <p:cNvSpPr/>
          <p:nvPr/>
        </p:nvSpPr>
        <p:spPr>
          <a:xfrm>
            <a:off x="10188000" y="13690261"/>
            <a:ext cx="4572000" cy="1983578"/>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dirty="0"/>
          </a:p>
          <a:p>
            <a:pPr algn="just"/>
            <a:endParaRPr dirty="0"/>
          </a:p>
          <a:p>
            <a:pPr algn="just"/>
            <a:r>
              <a:rPr lang="en-US" dirty="0" smtClean="0"/>
              <a:t>We would like to thank our advisor, Prof. Dr. </a:t>
            </a:r>
            <a:r>
              <a:rPr lang="en-US" dirty="0" err="1" smtClean="0"/>
              <a:t>Hadi</a:t>
            </a:r>
            <a:r>
              <a:rPr lang="en-US" dirty="0" smtClean="0"/>
              <a:t> </a:t>
            </a:r>
            <a:r>
              <a:rPr lang="en-US" dirty="0" err="1" smtClean="0"/>
              <a:t>Hakan</a:t>
            </a:r>
            <a:r>
              <a:rPr lang="en-US" dirty="0" smtClean="0"/>
              <a:t> MARAŞ, who contributed to the completion of this report.</a:t>
            </a:r>
            <a:endParaRPr dirty="0"/>
          </a:p>
        </p:txBody>
      </p:sp>
      <p:sp>
        <p:nvSpPr>
          <p:cNvPr id="47" name="CustomShape 9"/>
          <p:cNvSpPr/>
          <p:nvPr/>
        </p:nvSpPr>
        <p:spPr>
          <a:xfrm>
            <a:off x="10188000" y="16088045"/>
            <a:ext cx="4572000" cy="4884114"/>
          </a:xfrm>
          <a:prstGeom prst="rect">
            <a:avLst/>
          </a:prstGeom>
          <a:solidFill>
            <a:srgbClr val="E6E6E6"/>
          </a:solidFill>
          <a:ln>
            <a:solidFill>
              <a:srgbClr val="C5000B"/>
            </a:solidFill>
          </a:ln>
        </p:spPr>
        <p:txBody>
          <a:bodyPr/>
          <a:lstStyle/>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a:p>
        </p:txBody>
      </p:sp>
      <p:sp>
        <p:nvSpPr>
          <p:cNvPr id="50" name="CustomShape 10"/>
          <p:cNvSpPr/>
          <p:nvPr/>
        </p:nvSpPr>
        <p:spPr>
          <a:xfrm>
            <a:off x="5396950" y="3960000"/>
            <a:ext cx="9363050" cy="3677703"/>
          </a:xfrm>
          <a:prstGeom prst="rect">
            <a:avLst/>
          </a:prstGeom>
          <a:solidFill>
            <a:srgbClr val="E6E6E6"/>
          </a:solidFill>
          <a:ln>
            <a:solidFill>
              <a:srgbClr val="C5000B"/>
            </a:solidFill>
          </a:ln>
        </p:spPr>
      </p:sp>
      <p:sp>
        <p:nvSpPr>
          <p:cNvPr id="51" name="CustomShape 11"/>
          <p:cNvSpPr/>
          <p:nvPr/>
        </p:nvSpPr>
        <p:spPr>
          <a:xfrm>
            <a:off x="360000" y="12448549"/>
            <a:ext cx="4572000" cy="6673639"/>
          </a:xfrm>
          <a:prstGeom prst="rect">
            <a:avLst/>
          </a:prstGeom>
          <a:solidFill>
            <a:srgbClr val="E6E6E6"/>
          </a:solidFill>
          <a:ln>
            <a:solidFill>
              <a:srgbClr val="C5000B"/>
            </a:solidFill>
          </a:ln>
        </p:spPr>
      </p:sp>
      <p:sp>
        <p:nvSpPr>
          <p:cNvPr id="58" name="TextShape 18"/>
          <p:cNvSpPr txBox="1"/>
          <p:nvPr/>
        </p:nvSpPr>
        <p:spPr>
          <a:xfrm>
            <a:off x="6305635" y="12856100"/>
            <a:ext cx="2355480" cy="346320"/>
          </a:xfrm>
          <a:prstGeom prst="rect">
            <a:avLst/>
          </a:prstGeom>
        </p:spPr>
        <p:txBody>
          <a:bodyPr wrap="none" lIns="90000" tIns="45000" rIns="90000" bIns="45000"/>
          <a:lstStyle/>
          <a:p>
            <a:r>
              <a:rPr lang="en-US" b="1" dirty="0">
                <a:solidFill>
                  <a:srgbClr val="C00000"/>
                </a:solidFill>
              </a:rPr>
              <a:t>Figure 1 - </a:t>
            </a:r>
            <a:r>
              <a:rPr lang="tr-TR" b="1" dirty="0" smtClean="0">
                <a:solidFill>
                  <a:srgbClr val="C00000"/>
                </a:solidFill>
              </a:rPr>
              <a:t>Class </a:t>
            </a:r>
            <a:r>
              <a:rPr lang="tr-TR" b="1" dirty="0" err="1" smtClean="0">
                <a:solidFill>
                  <a:srgbClr val="C00000"/>
                </a:solidFill>
              </a:rPr>
              <a:t>Diagram</a:t>
            </a:r>
            <a:endParaRPr b="1" dirty="0">
              <a:solidFill>
                <a:srgbClr val="C00000"/>
              </a:solidFill>
            </a:endParaRPr>
          </a:p>
        </p:txBody>
      </p:sp>
      <p:sp>
        <p:nvSpPr>
          <p:cNvPr id="92" name="TextShape 52"/>
          <p:cNvSpPr txBox="1"/>
          <p:nvPr/>
        </p:nvSpPr>
        <p:spPr>
          <a:xfrm>
            <a:off x="8275816" y="7309190"/>
            <a:ext cx="2585520" cy="373680"/>
          </a:xfrm>
          <a:prstGeom prst="rect">
            <a:avLst/>
          </a:prstGeom>
        </p:spPr>
        <p:txBody>
          <a:bodyPr wrap="none" lIns="90000" tIns="45000" rIns="90000" bIns="45000"/>
          <a:lstStyle/>
          <a:p>
            <a:r>
              <a:rPr lang="en-US" sz="2000" b="1" dirty="0">
                <a:solidFill>
                  <a:srgbClr val="C5000B"/>
                </a:solidFill>
              </a:rPr>
              <a:t>Figure 2 – </a:t>
            </a:r>
            <a:r>
              <a:rPr lang="en-US" sz="2000" b="1" dirty="0" smtClean="0">
                <a:solidFill>
                  <a:srgbClr val="C5000B"/>
                </a:solidFill>
              </a:rPr>
              <a:t>Database</a:t>
            </a:r>
            <a:r>
              <a:rPr lang="tr-TR" sz="2000" b="1" dirty="0" smtClean="0">
                <a:solidFill>
                  <a:srgbClr val="C5000B"/>
                </a:solidFill>
              </a:rPr>
              <a:t> </a:t>
            </a:r>
            <a:r>
              <a:rPr lang="tr-TR" b="1" dirty="0" err="1" smtClean="0">
                <a:solidFill>
                  <a:srgbClr val="C00000"/>
                </a:solidFill>
              </a:rPr>
              <a:t>Diagram</a:t>
            </a:r>
            <a:endParaRPr dirty="0"/>
          </a:p>
        </p:txBody>
      </p:sp>
      <p:sp>
        <p:nvSpPr>
          <p:cNvPr id="93" name="TextShape 53"/>
          <p:cNvSpPr txBox="1"/>
          <p:nvPr/>
        </p:nvSpPr>
        <p:spPr>
          <a:xfrm>
            <a:off x="791820" y="18576757"/>
            <a:ext cx="3529080" cy="373680"/>
          </a:xfrm>
          <a:prstGeom prst="rect">
            <a:avLst/>
          </a:prstGeom>
        </p:spPr>
        <p:txBody>
          <a:bodyPr wrap="none" lIns="90000" tIns="45000" rIns="90000" bIns="45000"/>
          <a:lstStyle/>
          <a:p>
            <a:r>
              <a:rPr lang="en-US" sz="2000" b="1" dirty="0">
                <a:solidFill>
                  <a:srgbClr val="C5000B"/>
                </a:solidFill>
              </a:rPr>
              <a:t>Figure 3 – Finished Product</a:t>
            </a:r>
            <a:endParaRPr dirty="0"/>
          </a:p>
        </p:txBody>
      </p:sp>
      <p:sp>
        <p:nvSpPr>
          <p:cNvPr id="112" name="CustomShape 72"/>
          <p:cNvSpPr/>
          <p:nvPr/>
        </p:nvSpPr>
        <p:spPr>
          <a:xfrm>
            <a:off x="360000" y="19350494"/>
            <a:ext cx="4572000" cy="1621666"/>
          </a:xfrm>
          <a:prstGeom prst="rect">
            <a:avLst/>
          </a:prstGeom>
          <a:solidFill>
            <a:srgbClr val="E6E6E6"/>
          </a:solidFill>
          <a:ln>
            <a:solidFill>
              <a:srgbClr val="C5000B"/>
            </a:solidFill>
          </a:ln>
        </p:spPr>
        <p:txBody>
          <a:bodyPr wrap="none" lIns="90000" tIns="45000" rIns="90000" bIns="45000" anchor="ctr"/>
          <a:lstStyle/>
          <a:p>
            <a:pPr algn="ctr"/>
            <a:endParaRPr dirty="0"/>
          </a:p>
        </p:txBody>
      </p:sp>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4800" y="8279810"/>
            <a:ext cx="4416300" cy="4395537"/>
          </a:xfrm>
          <a:prstGeom prst="rect">
            <a:avLst/>
          </a:prstGeom>
        </p:spPr>
      </p:pic>
      <p:pic>
        <p:nvPicPr>
          <p:cNvPr id="7" name="Resim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4950" y="4131872"/>
            <a:ext cx="8401050" cy="3197574"/>
          </a:xfrm>
          <a:prstGeom prst="rect">
            <a:avLst/>
          </a:prstGeom>
        </p:spPr>
      </p:pic>
      <p:pic>
        <p:nvPicPr>
          <p:cNvPr id="8" name="Resim 7"/>
          <p:cNvPicPr>
            <a:picLocks noChangeAspect="1"/>
          </p:cNvPicPr>
          <p:nvPr/>
        </p:nvPicPr>
        <p:blipFill rotWithShape="1">
          <a:blip r:embed="rId6">
            <a:extLst>
              <a:ext uri="{28A0092B-C50C-407E-A947-70E740481C1C}">
                <a14:useLocalDpi xmlns:a14="http://schemas.microsoft.com/office/drawing/2010/main" val="0"/>
              </a:ext>
            </a:extLst>
          </a:blip>
          <a:srcRect t="7710" b="80719"/>
          <a:stretch/>
        </p:blipFill>
        <p:spPr>
          <a:xfrm>
            <a:off x="404820" y="19575470"/>
            <a:ext cx="4482360" cy="856344"/>
          </a:xfrm>
          <a:prstGeom prst="rect">
            <a:avLst/>
          </a:prstGeom>
        </p:spPr>
      </p:pic>
      <p:sp>
        <p:nvSpPr>
          <p:cNvPr id="9" name="Metin kutusu 8"/>
          <p:cNvSpPr txBox="1"/>
          <p:nvPr/>
        </p:nvSpPr>
        <p:spPr>
          <a:xfrm>
            <a:off x="1618448" y="20543241"/>
            <a:ext cx="2355480" cy="369332"/>
          </a:xfrm>
          <a:prstGeom prst="rect">
            <a:avLst/>
          </a:prstGeom>
          <a:noFill/>
        </p:spPr>
        <p:txBody>
          <a:bodyPr wrap="square" rtlCol="0">
            <a:spAutoFit/>
          </a:bodyPr>
          <a:lstStyle/>
          <a:p>
            <a:r>
              <a:rPr lang="en-US" b="1" dirty="0">
                <a:solidFill>
                  <a:srgbClr val="C5000B"/>
                </a:solidFill>
              </a:rPr>
              <a:t>Figure </a:t>
            </a:r>
            <a:r>
              <a:rPr lang="tr-TR" b="1" dirty="0">
                <a:solidFill>
                  <a:srgbClr val="C5000B"/>
                </a:solidFill>
              </a:rPr>
              <a:t>4</a:t>
            </a:r>
            <a:r>
              <a:rPr lang="tr-TR" b="1" dirty="0" smtClean="0">
                <a:solidFill>
                  <a:srgbClr val="C5000B"/>
                </a:solidFill>
              </a:rPr>
              <a:t>-</a:t>
            </a:r>
            <a:r>
              <a:rPr lang="en-US" b="1" dirty="0" smtClean="0">
                <a:solidFill>
                  <a:srgbClr val="C5000B"/>
                </a:solidFill>
              </a:rPr>
              <a:t> </a:t>
            </a:r>
            <a:r>
              <a:rPr lang="tr-TR" b="1" dirty="0" smtClean="0">
                <a:solidFill>
                  <a:srgbClr val="C5000B"/>
                </a:solidFill>
              </a:rPr>
              <a:t>Logo</a:t>
            </a:r>
            <a:endParaRPr lang="tr-TR" dirty="0"/>
          </a:p>
        </p:txBody>
      </p:sp>
      <p:pic>
        <p:nvPicPr>
          <p:cNvPr id="10" name="Resim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4950" y="12979115"/>
            <a:ext cx="3282100" cy="4575282"/>
          </a:xfrm>
          <a:prstGeom prst="rect">
            <a:avLst/>
          </a:prstGeom>
        </p:spPr>
      </p:pic>
      <p:pic>
        <p:nvPicPr>
          <p:cNvPr id="11" name="Resim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26046" y="8904611"/>
            <a:ext cx="1943434" cy="3145934"/>
          </a:xfrm>
          <a:prstGeom prst="rect">
            <a:avLst/>
          </a:prstGeom>
        </p:spPr>
      </p:pic>
      <p:pic>
        <p:nvPicPr>
          <p:cNvPr id="12" name="Resim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588732" y="8904611"/>
            <a:ext cx="1938155" cy="3114607"/>
          </a:xfrm>
          <a:prstGeom prst="rect">
            <a:avLst/>
          </a:prstGeom>
        </p:spPr>
      </p:pic>
      <p:sp>
        <p:nvSpPr>
          <p:cNvPr id="13" name="Metin kutusu 12"/>
          <p:cNvSpPr txBox="1"/>
          <p:nvPr/>
        </p:nvSpPr>
        <p:spPr>
          <a:xfrm>
            <a:off x="10992039" y="12860476"/>
            <a:ext cx="3223961" cy="646331"/>
          </a:xfrm>
          <a:prstGeom prst="rect">
            <a:avLst/>
          </a:prstGeom>
          <a:noFill/>
        </p:spPr>
        <p:txBody>
          <a:bodyPr wrap="none" rtlCol="0">
            <a:spAutoFit/>
          </a:bodyPr>
          <a:lstStyle/>
          <a:p>
            <a:r>
              <a:rPr lang="en-US" b="1" dirty="0" smtClean="0">
                <a:solidFill>
                  <a:srgbClr val="C5000B"/>
                </a:solidFill>
              </a:rPr>
              <a:t>Figure </a:t>
            </a:r>
            <a:r>
              <a:rPr lang="tr-TR" b="1" dirty="0" smtClean="0">
                <a:solidFill>
                  <a:srgbClr val="C5000B"/>
                </a:solidFill>
              </a:rPr>
              <a:t>5</a:t>
            </a:r>
            <a:r>
              <a:rPr lang="en-US" b="1" dirty="0" smtClean="0">
                <a:solidFill>
                  <a:srgbClr val="C5000B"/>
                </a:solidFill>
              </a:rPr>
              <a:t> – Finished Product</a:t>
            </a:r>
            <a:endParaRPr lang="en-US" dirty="0" smtClean="0"/>
          </a:p>
          <a:p>
            <a:endParaRPr lang="tr-TR" dirty="0"/>
          </a:p>
        </p:txBody>
      </p:sp>
      <p:sp>
        <p:nvSpPr>
          <p:cNvPr id="14" name="Metin kutusu 13"/>
          <p:cNvSpPr txBox="1"/>
          <p:nvPr/>
        </p:nvSpPr>
        <p:spPr>
          <a:xfrm>
            <a:off x="11347008" y="20431814"/>
            <a:ext cx="2514022" cy="400110"/>
          </a:xfrm>
          <a:prstGeom prst="rect">
            <a:avLst/>
          </a:prstGeom>
          <a:noFill/>
        </p:spPr>
        <p:txBody>
          <a:bodyPr wrap="none" rtlCol="0">
            <a:spAutoFit/>
          </a:bodyPr>
          <a:lstStyle/>
          <a:p>
            <a:r>
              <a:rPr lang="tr-TR" sz="2000" b="1" dirty="0" err="1" smtClean="0">
                <a:solidFill>
                  <a:srgbClr val="C00000"/>
                </a:solidFill>
              </a:rPr>
              <a:t>Figure</a:t>
            </a:r>
            <a:r>
              <a:rPr lang="tr-TR" sz="2000" b="1" dirty="0" smtClean="0">
                <a:solidFill>
                  <a:srgbClr val="C00000"/>
                </a:solidFill>
              </a:rPr>
              <a:t> 6- </a:t>
            </a:r>
            <a:r>
              <a:rPr lang="tr-TR" sz="2000" b="1" dirty="0" err="1" smtClean="0">
                <a:solidFill>
                  <a:srgbClr val="C00000"/>
                </a:solidFill>
              </a:rPr>
              <a:t>Our</a:t>
            </a:r>
            <a:r>
              <a:rPr lang="tr-TR" sz="2000" b="1" dirty="0" smtClean="0">
                <a:solidFill>
                  <a:srgbClr val="C00000"/>
                </a:solidFill>
              </a:rPr>
              <a:t> Team</a:t>
            </a:r>
            <a:endParaRPr lang="tr-TR" sz="2000" b="1" dirty="0">
              <a:solidFill>
                <a:srgbClr val="C00000"/>
              </a:solidFill>
            </a:endParaRPr>
          </a:p>
        </p:txBody>
      </p:sp>
      <p:pic>
        <p:nvPicPr>
          <p:cNvPr id="2" name="Resim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79531" y="16147649"/>
            <a:ext cx="1985170" cy="2148926"/>
          </a:xfrm>
          <a:prstGeom prst="rect">
            <a:avLst/>
          </a:prstGeom>
        </p:spPr>
      </p:pic>
      <p:pic>
        <p:nvPicPr>
          <p:cNvPr id="3" name="Resim 2"/>
          <p:cNvPicPr>
            <a:picLocks noChangeAspect="1"/>
          </p:cNvPicPr>
          <p:nvPr/>
        </p:nvPicPr>
        <p:blipFill rotWithShape="1">
          <a:blip r:embed="rId10" cstate="print">
            <a:extLst>
              <a:ext uri="{28A0092B-C50C-407E-A947-70E740481C1C}">
                <a14:useLocalDpi xmlns:a14="http://schemas.microsoft.com/office/drawing/2010/main" val="0"/>
              </a:ext>
            </a:extLst>
          </a:blip>
          <a:srcRect t="-1" b="-12053"/>
          <a:stretch/>
        </p:blipFill>
        <p:spPr>
          <a:xfrm>
            <a:off x="11509924" y="18317718"/>
            <a:ext cx="1928152" cy="2410189"/>
          </a:xfrm>
          <a:prstGeom prst="rect">
            <a:avLst/>
          </a:prstGeom>
        </p:spPr>
      </p:pic>
      <p:pic>
        <p:nvPicPr>
          <p:cNvPr id="4" name="Resim 3"/>
          <p:cNvPicPr>
            <a:picLocks noChangeAspect="1"/>
          </p:cNvPicPr>
          <p:nvPr/>
        </p:nvPicPr>
        <p:blipFill rotWithShape="1">
          <a:blip r:embed="rId11" cstate="print">
            <a:extLst>
              <a:ext uri="{28A0092B-C50C-407E-A947-70E740481C1C}">
                <a14:useLocalDpi xmlns:a14="http://schemas.microsoft.com/office/drawing/2010/main" val="0"/>
              </a:ext>
            </a:extLst>
          </a:blip>
          <a:srcRect b="19521"/>
          <a:stretch/>
        </p:blipFill>
        <p:spPr>
          <a:xfrm>
            <a:off x="12556232" y="16158599"/>
            <a:ext cx="1982233" cy="212702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3132</TotalTime>
  <Words>387</Words>
  <Application>Microsoft Office PowerPoint</Application>
  <PresentationFormat>Özel</PresentationFormat>
  <Paragraphs>42</Paragraphs>
  <Slides>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vt:i4>
      </vt:variant>
    </vt:vector>
  </HeadingPairs>
  <TitlesOfParts>
    <vt:vector size="7" baseType="lpstr">
      <vt:lpstr>Arial</vt:lpstr>
      <vt:lpstr>DejaVu Sans</vt:lpstr>
      <vt:lpstr>StarSymbol</vt:lpstr>
      <vt:lpstr>Times New Roman</vt:lpstr>
      <vt:lpstr>Ubuntu</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BESTE</dc:creator>
  <cp:lastModifiedBy>BESTE</cp:lastModifiedBy>
  <cp:revision>12</cp:revision>
  <dcterms:modified xsi:type="dcterms:W3CDTF">2022-06-03T07:18:32Z</dcterms:modified>
</cp:coreProperties>
</file>