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24" y="-3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394440"/>
          </a:xfrm>
          <a:prstGeom prst="rect">
            <a:avLst/>
          </a:prstGeom>
          <a:solidFill>
            <a:srgbClr val="E6E6E6"/>
          </a:solidFill>
          <a:ln>
            <a:solidFill>
              <a:srgbClr val="C5000B"/>
            </a:solidFill>
          </a:ln>
        </p:spPr>
        <p:txBody>
          <a:bodyPr wrap="none" lIns="90000" tIns="45000" rIns="90000" bIns="45000" anchor="ctr"/>
          <a:lstStyle/>
          <a:p>
            <a:pPr algn="ctr"/>
            <a:r>
              <a:rPr lang="tr-TR" sz="3600" b="1" dirty="0" err="1">
                <a:solidFill>
                  <a:srgbClr val="C5000B"/>
                </a:solidFill>
                <a:latin typeface="Ubuntu"/>
              </a:rPr>
              <a:t>Cankaya</a:t>
            </a:r>
            <a:r>
              <a:rPr lang="tr-TR" sz="3600" b="1" dirty="0">
                <a:solidFill>
                  <a:srgbClr val="C5000B"/>
                </a:solidFill>
                <a:latin typeface="Ubuntu"/>
              </a:rPr>
              <a:t> Mobile </a:t>
            </a:r>
            <a:r>
              <a:rPr lang="tr-TR" sz="3600" b="1" dirty="0" err="1">
                <a:solidFill>
                  <a:srgbClr val="C5000B"/>
                </a:solidFill>
                <a:latin typeface="Ubuntu"/>
              </a:rPr>
              <a:t>App</a:t>
            </a:r>
            <a:endParaRPr dirty="0"/>
          </a:p>
          <a:p>
            <a:pPr algn="ctr"/>
            <a:r>
              <a:rPr lang="tr-TR" sz="3000" dirty="0">
                <a:latin typeface="Ubuntu"/>
              </a:rPr>
              <a:t>Furkan Doğan</a:t>
            </a:r>
          </a:p>
          <a:p>
            <a:pPr algn="ctr"/>
            <a:r>
              <a:rPr lang="tr-TR" sz="3000" dirty="0">
                <a:latin typeface="Ubuntu"/>
              </a:rPr>
              <a:t>Beste Alptekin</a:t>
            </a:r>
          </a:p>
          <a:p>
            <a:pPr algn="ctr"/>
            <a:r>
              <a:rPr lang="tr-TR" sz="3000" dirty="0">
                <a:latin typeface="Ubuntu"/>
              </a:rPr>
              <a:t>Mertcan Şeyda</a:t>
            </a:r>
          </a:p>
          <a:p>
            <a:pPr algn="ctr"/>
            <a:r>
              <a:rPr lang="tr-TR" sz="3000" dirty="0">
                <a:latin typeface="Ubuntu"/>
              </a:rPr>
              <a:t>İrem Bakar</a:t>
            </a:r>
            <a:endParaRPr dirty="0"/>
          </a:p>
          <a:p>
            <a:pPr algn="ctr"/>
            <a:r>
              <a:rPr lang="en-US" sz="3000" dirty="0" err="1">
                <a:latin typeface="Ubuntu"/>
              </a:rPr>
              <a:t>Adviso</a:t>
            </a:r>
            <a:r>
              <a:rPr lang="tr-TR" sz="3000" dirty="0">
                <a:latin typeface="Ubuntu"/>
              </a:rPr>
              <a:t>r: Ahmet COŞAR</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Picture 37"/>
          <p:cNvPicPr/>
          <p:nvPr/>
        </p:nvPicPr>
        <p:blipFill>
          <a:blip r:embed="rId2"/>
          <a:stretch>
            <a:fillRect/>
          </a:stretch>
        </p:blipFill>
        <p:spPr>
          <a:xfrm>
            <a:off x="576000" y="576000"/>
            <a:ext cx="2160000" cy="2160000"/>
          </a:xfrm>
          <a:prstGeom prst="rect">
            <a:avLst/>
          </a:prstGeom>
        </p:spPr>
      </p:pic>
      <p:pic>
        <p:nvPicPr>
          <p:cNvPr id="39" name="Picture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150480" y="3960000"/>
            <a:ext cx="5023440" cy="50277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endParaRPr dirty="0"/>
          </a:p>
          <a:p>
            <a:pPr algn="just"/>
            <a:r>
              <a:rPr lang="en-US" dirty="0">
                <a:solidFill>
                  <a:srgbClr val="000000"/>
                </a:solidFill>
                <a:latin typeface="Ubuntu"/>
                <a:ea typeface="Times New Roman"/>
              </a:rPr>
              <a:t>The main purpose of creating the </a:t>
            </a:r>
            <a:r>
              <a:rPr lang="en-US" dirty="0" err="1">
                <a:solidFill>
                  <a:srgbClr val="000000"/>
                </a:solidFill>
                <a:latin typeface="Ubuntu"/>
                <a:ea typeface="Times New Roman"/>
              </a:rPr>
              <a:t>Çankaya</a:t>
            </a:r>
            <a:r>
              <a:rPr lang="en-US" dirty="0">
                <a:solidFill>
                  <a:srgbClr val="000000"/>
                </a:solidFill>
                <a:latin typeface="Ubuntu"/>
                <a:ea typeface="Times New Roman"/>
              </a:rPr>
              <a:t> University Mobile application is to overcome the difficulty of taking attendance to the courses we frequently encounter and to eliminate problems such as long bus queues at school entrances. When we addressed all these problems, we realized that the solution could be solved with QR codes, which are frequently used today. Another feature of our application is the questionnaires used for your complaints and suggestions about lessons and school.</a:t>
            </a:r>
            <a:endParaRPr lang="tr-TR" dirty="0">
              <a:solidFill>
                <a:srgbClr val="000000"/>
              </a:solidFill>
              <a:latin typeface="Ubuntu"/>
              <a:ea typeface="Times New Roman"/>
            </a:endParaRPr>
          </a:p>
          <a:p>
            <a:pPr algn="just"/>
            <a:endParaRPr dirty="0"/>
          </a:p>
          <a:p>
            <a:r>
              <a:rPr lang="en-US" dirty="0">
                <a:latin typeface="Ubuntu"/>
              </a:rPr>
              <a:t>Keywords:</a:t>
            </a:r>
            <a:r>
              <a:rPr lang="tr-TR" dirty="0">
                <a:latin typeface="Ubuntu"/>
              </a:rPr>
              <a:t> </a:t>
            </a:r>
            <a:r>
              <a:rPr lang="tr-TR" dirty="0" err="1">
                <a:latin typeface="Ubuntu"/>
              </a:rPr>
              <a:t>Attendance</a:t>
            </a:r>
            <a:r>
              <a:rPr lang="tr-TR" dirty="0">
                <a:latin typeface="Ubuntu"/>
              </a:rPr>
              <a:t>, </a:t>
            </a:r>
            <a:r>
              <a:rPr lang="tr-TR" dirty="0" err="1">
                <a:latin typeface="Ubuntu"/>
              </a:rPr>
              <a:t>Survey</a:t>
            </a:r>
            <a:r>
              <a:rPr lang="tr-TR" dirty="0">
                <a:latin typeface="Ubuntu"/>
              </a:rPr>
              <a:t>, QR</a:t>
            </a:r>
            <a:r>
              <a:rPr lang="en-US" dirty="0">
                <a:latin typeface="Ubuntu"/>
              </a:rPr>
              <a:t>,</a:t>
            </a:r>
            <a:r>
              <a:rPr lang="tr-TR" dirty="0">
                <a:latin typeface="Ubuntu"/>
              </a:rPr>
              <a:t> JavaScript</a:t>
            </a:r>
            <a:r>
              <a:rPr lang="en-US" dirty="0">
                <a:latin typeface="Ubuntu"/>
              </a:rPr>
              <a:t>,</a:t>
            </a:r>
            <a:r>
              <a:rPr lang="tr-TR" dirty="0">
                <a:latin typeface="Ubuntu"/>
              </a:rPr>
              <a:t> </a:t>
            </a:r>
            <a:r>
              <a:rPr lang="tr-TR" dirty="0" err="1">
                <a:latin typeface="Ubuntu"/>
              </a:rPr>
              <a:t>React</a:t>
            </a:r>
            <a:r>
              <a:rPr lang="tr-TR" dirty="0">
                <a:latin typeface="Ubuntu"/>
              </a:rPr>
              <a:t> </a:t>
            </a:r>
            <a:r>
              <a:rPr lang="tr-TR" dirty="0" err="1">
                <a:latin typeface="Ubuntu"/>
              </a:rPr>
              <a:t>Native</a:t>
            </a:r>
            <a:endParaRPr dirty="0"/>
          </a:p>
        </p:txBody>
      </p:sp>
      <p:sp>
        <p:nvSpPr>
          <p:cNvPr id="41" name="CustomShape 3"/>
          <p:cNvSpPr/>
          <p:nvPr/>
        </p:nvSpPr>
        <p:spPr>
          <a:xfrm>
            <a:off x="5274000" y="3960000"/>
            <a:ext cx="4771700" cy="3990200"/>
          </a:xfrm>
          <a:prstGeom prst="rect">
            <a:avLst/>
          </a:prstGeom>
          <a:solidFill>
            <a:srgbClr val="E6E6E6"/>
          </a:solidFill>
          <a:ln>
            <a:solidFill>
              <a:srgbClr val="C5000B"/>
            </a:solidFill>
          </a:ln>
        </p:spPr>
      </p:sp>
      <p:sp>
        <p:nvSpPr>
          <p:cNvPr id="42" name="CustomShape 4"/>
          <p:cNvSpPr/>
          <p:nvPr/>
        </p:nvSpPr>
        <p:spPr>
          <a:xfrm>
            <a:off x="10182760" y="3970440"/>
            <a:ext cx="4572000" cy="10331813"/>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endParaRPr dirty="0"/>
          </a:p>
          <a:p>
            <a:pPr algn="just"/>
            <a:r>
              <a:rPr lang="en-US" dirty="0">
                <a:latin typeface="Ubuntu"/>
              </a:rPr>
              <a:t>Due to the development of technology day by day and the digitalization of our world, many old-fashioned works done with human power in many fields can now be done faster and more easily by computers. We have chosen the mobile application project that we aim to prepare for our school, taking this matter into consideration.</a:t>
            </a:r>
            <a:endParaRPr lang="tr-TR" dirty="0">
              <a:latin typeface="Ubuntu"/>
            </a:endParaRPr>
          </a:p>
          <a:p>
            <a:pPr algn="just"/>
            <a:endParaRPr lang="tr-TR" dirty="0">
              <a:latin typeface="Ubuntu"/>
            </a:endParaRPr>
          </a:p>
          <a:p>
            <a:pPr algn="just"/>
            <a:r>
              <a:rPr lang="en-US" dirty="0">
                <a:latin typeface="Ubuntu"/>
              </a:rPr>
              <a:t>In our school, attendance and survey are taken with paper. This is an unbelievably great expense and waste of time for the school. Also, dealing with paper works is another tiring job.</a:t>
            </a:r>
            <a:endParaRPr lang="tr-TR" dirty="0">
              <a:latin typeface="Ubuntu"/>
            </a:endParaRPr>
          </a:p>
          <a:p>
            <a:pPr algn="just"/>
            <a:endParaRPr lang="tr-TR" dirty="0">
              <a:latin typeface="Ubuntu"/>
            </a:endParaRPr>
          </a:p>
          <a:p>
            <a:pPr algn="just"/>
            <a:r>
              <a:rPr lang="en-US" dirty="0">
                <a:latin typeface="Ubuntu"/>
              </a:rPr>
              <a:t>Another issue is related to the identity check of students at school entrances by school buses. This is done by the security guards entering the services and having the identity of each student read to the device with the device in their hand. This process takes a long time because there are no devices and security guards in the buses that come to school at almost the same time every morning.</a:t>
            </a:r>
            <a:endParaRPr lang="tr-TR" dirty="0">
              <a:latin typeface="Ubuntu"/>
            </a:endParaRPr>
          </a:p>
          <a:p>
            <a:pPr algn="just"/>
            <a:endParaRPr lang="tr-TR" dirty="0">
              <a:latin typeface="Ubuntu"/>
            </a:endParaRPr>
          </a:p>
          <a:p>
            <a:pPr algn="just"/>
            <a:r>
              <a:rPr lang="en-US" dirty="0">
                <a:latin typeface="Ubuntu"/>
              </a:rPr>
              <a:t>In order to minimize time loss in such transactions, we aim to provide identity control using QR technology within services.</a:t>
            </a:r>
            <a:endParaRPr dirty="0">
              <a:latin typeface="Ubuntu"/>
            </a:endParaRPr>
          </a:p>
        </p:txBody>
      </p:sp>
      <p:sp>
        <p:nvSpPr>
          <p:cNvPr id="43" name="CustomShape 5"/>
          <p:cNvSpPr/>
          <p:nvPr/>
        </p:nvSpPr>
        <p:spPr>
          <a:xfrm>
            <a:off x="149958" y="9244650"/>
            <a:ext cx="5031719" cy="870231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endParaRPr dirty="0"/>
          </a:p>
          <a:p>
            <a:pPr algn="just"/>
            <a:r>
              <a:rPr lang="en-US" dirty="0">
                <a:solidFill>
                  <a:srgbClr val="000000"/>
                </a:solidFill>
                <a:latin typeface="Ubuntu"/>
              </a:rPr>
              <a:t>In terms of school absenteeism, when the student first logs into the application, some transactions are obtained by e-mail activation and the identity of the phone he uses, and the student is prevented from entering the school. application with another phone. Thus, a student can only register for one phone. Lecturer will create a QR for the course he/she wants to take absenteeism from our application, and we will quickly read and pass each lesson when the student leaves, thus we will save time and control.</a:t>
            </a:r>
            <a:endParaRPr lang="tr-TR" dirty="0">
              <a:solidFill>
                <a:srgbClr val="000000"/>
              </a:solidFill>
              <a:latin typeface="Ubuntu"/>
            </a:endParaRPr>
          </a:p>
          <a:p>
            <a:pPr algn="just"/>
            <a:endParaRPr lang="tr-TR" dirty="0">
              <a:solidFill>
                <a:srgbClr val="000000"/>
              </a:solidFill>
              <a:latin typeface="Ubuntu"/>
            </a:endParaRPr>
          </a:p>
          <a:p>
            <a:pPr algn="just"/>
            <a:r>
              <a:rPr lang="en-US" dirty="0">
                <a:solidFill>
                  <a:srgbClr val="000000"/>
                </a:solidFill>
                <a:latin typeface="Ubuntu"/>
              </a:rPr>
              <a:t>For boarding the bus with QR, while the bus picks up the student from student</a:t>
            </a:r>
            <a:r>
              <a:rPr lang="tr-TR" dirty="0">
                <a:solidFill>
                  <a:srgbClr val="000000"/>
                </a:solidFill>
                <a:latin typeface="Ubuntu"/>
              </a:rPr>
              <a:t>’s</a:t>
            </a:r>
            <a:r>
              <a:rPr lang="en-US" dirty="0">
                <a:solidFill>
                  <a:srgbClr val="000000"/>
                </a:solidFill>
                <a:latin typeface="Ubuntu"/>
              </a:rPr>
              <a:t> home or at the bus stop, the student scans the QR code containing the bus's information from the mobile application and gets on the bus under the control of the bus driver. In this way, it is possible to pass a fast process without queues at school.</a:t>
            </a:r>
            <a:endParaRPr lang="tr-TR" dirty="0">
              <a:solidFill>
                <a:srgbClr val="000000"/>
              </a:solidFill>
              <a:latin typeface="Ubuntu"/>
            </a:endParaRPr>
          </a:p>
          <a:p>
            <a:pPr algn="just"/>
            <a:endParaRPr lang="tr-TR" dirty="0">
              <a:solidFill>
                <a:srgbClr val="000000"/>
              </a:solidFill>
              <a:latin typeface="Ubuntu"/>
            </a:endParaRPr>
          </a:p>
          <a:p>
            <a:pPr algn="just"/>
            <a:r>
              <a:rPr lang="en-US" dirty="0">
                <a:solidFill>
                  <a:srgbClr val="000000"/>
                </a:solidFill>
                <a:latin typeface="Ubuntu"/>
              </a:rPr>
              <a:t>As for the questionnaire, when the lecturer activates the required questionnaire, the students receive the required questionnaire, and the student fills it easily and the teacher collects the results and provides the necessary information.</a:t>
            </a:r>
            <a:endParaRPr dirty="0">
              <a:solidFill>
                <a:srgbClr val="000000"/>
              </a:solidFill>
              <a:latin typeface="Ubuntu"/>
            </a:endParaRPr>
          </a:p>
        </p:txBody>
      </p:sp>
      <p:sp>
        <p:nvSpPr>
          <p:cNvPr id="45" name="CustomShape 7"/>
          <p:cNvSpPr/>
          <p:nvPr/>
        </p:nvSpPr>
        <p:spPr>
          <a:xfrm>
            <a:off x="10182760" y="14518252"/>
            <a:ext cx="4587090" cy="5655697"/>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endParaRPr lang="en-US" dirty="0"/>
          </a:p>
          <a:p>
            <a:pPr algn="just"/>
            <a:r>
              <a:rPr lang="en-US" dirty="0">
                <a:solidFill>
                  <a:srgbClr val="000000"/>
                </a:solidFill>
                <a:latin typeface="Ubuntu"/>
                <a:ea typeface="Times New Roman"/>
              </a:rPr>
              <a:t>Every student, teacher, etc. registered in the school database. You can easily board the shuttle using the mobile application. Likewise, lecturers can take absenteeism much more easily and enable their students to easily participate and follow up. In surveys, lecturers can activate the survey, fill in the students, and see the survey results in the application.</a:t>
            </a:r>
            <a:endParaRPr lang="tr-TR" dirty="0">
              <a:solidFill>
                <a:srgbClr val="000000"/>
              </a:solidFill>
              <a:latin typeface="Ubuntu"/>
              <a:ea typeface="Times New Roman"/>
            </a:endParaRPr>
          </a:p>
          <a:p>
            <a:pPr algn="just"/>
            <a:endParaRPr lang="tr-TR" dirty="0">
              <a:solidFill>
                <a:srgbClr val="000000"/>
              </a:solidFill>
              <a:latin typeface="Ubuntu"/>
            </a:endParaRPr>
          </a:p>
          <a:p>
            <a:pPr algn="just"/>
            <a:r>
              <a:rPr lang="en-US" dirty="0">
                <a:solidFill>
                  <a:srgbClr val="000000"/>
                </a:solidFill>
                <a:latin typeface="Ubuntu"/>
              </a:rPr>
              <a:t>Of course, there are some security vulnerabilities and missing situations, unfortunately, financial and experiential issues are required to overcome them.</a:t>
            </a:r>
          </a:p>
        </p:txBody>
      </p:sp>
      <p:sp>
        <p:nvSpPr>
          <p:cNvPr id="46" name="CustomShape 8"/>
          <p:cNvSpPr/>
          <p:nvPr/>
        </p:nvSpPr>
        <p:spPr>
          <a:xfrm>
            <a:off x="147512" y="18203850"/>
            <a:ext cx="5023312" cy="19701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tr-TR" dirty="0" err="1">
                <a:solidFill>
                  <a:srgbClr val="000000"/>
                </a:solidFill>
                <a:latin typeface="Ubuntu"/>
                <a:ea typeface="Times New Roman"/>
              </a:rPr>
              <a:t>We</a:t>
            </a:r>
            <a:r>
              <a:rPr lang="tr-TR" dirty="0">
                <a:solidFill>
                  <a:srgbClr val="000000"/>
                </a:solidFill>
                <a:latin typeface="Ubuntu"/>
                <a:ea typeface="Times New Roman"/>
              </a:rPr>
              <a:t> </a:t>
            </a:r>
            <a:r>
              <a:rPr lang="tr-TR" dirty="0" err="1">
                <a:solidFill>
                  <a:srgbClr val="000000"/>
                </a:solidFill>
                <a:latin typeface="Ubuntu"/>
                <a:ea typeface="Times New Roman"/>
              </a:rPr>
              <a:t>would</a:t>
            </a:r>
            <a:r>
              <a:rPr lang="tr-TR" dirty="0">
                <a:solidFill>
                  <a:srgbClr val="000000"/>
                </a:solidFill>
                <a:latin typeface="Ubuntu"/>
                <a:ea typeface="Times New Roman"/>
              </a:rPr>
              <a:t> </a:t>
            </a:r>
            <a:r>
              <a:rPr lang="tr-TR" dirty="0" err="1">
                <a:solidFill>
                  <a:srgbClr val="000000"/>
                </a:solidFill>
                <a:latin typeface="Ubuntu"/>
                <a:ea typeface="Times New Roman"/>
              </a:rPr>
              <a:t>like</a:t>
            </a:r>
            <a:r>
              <a:rPr lang="tr-TR" dirty="0">
                <a:solidFill>
                  <a:srgbClr val="000000"/>
                </a:solidFill>
                <a:latin typeface="Ubuntu"/>
                <a:ea typeface="Times New Roman"/>
              </a:rPr>
              <a:t> </a:t>
            </a:r>
            <a:r>
              <a:rPr lang="tr-TR" dirty="0" err="1">
                <a:solidFill>
                  <a:srgbClr val="000000"/>
                </a:solidFill>
                <a:latin typeface="Ubuntu"/>
                <a:ea typeface="Times New Roman"/>
              </a:rPr>
              <a:t>to</a:t>
            </a:r>
            <a:r>
              <a:rPr lang="tr-TR" dirty="0">
                <a:solidFill>
                  <a:srgbClr val="000000"/>
                </a:solidFill>
                <a:latin typeface="Ubuntu"/>
                <a:ea typeface="Times New Roman"/>
              </a:rPr>
              <a:t> </a:t>
            </a:r>
            <a:r>
              <a:rPr lang="tr-TR" dirty="0" err="1">
                <a:solidFill>
                  <a:srgbClr val="000000"/>
                </a:solidFill>
                <a:latin typeface="Ubuntu"/>
                <a:ea typeface="Times New Roman"/>
              </a:rPr>
              <a:t>thank</a:t>
            </a:r>
            <a:r>
              <a:rPr lang="tr-TR" dirty="0">
                <a:solidFill>
                  <a:srgbClr val="000000"/>
                </a:solidFill>
                <a:latin typeface="Ubuntu"/>
                <a:ea typeface="Times New Roman"/>
              </a:rPr>
              <a:t> </a:t>
            </a:r>
            <a:r>
              <a:rPr lang="tr-TR" dirty="0" err="1">
                <a:solidFill>
                  <a:srgbClr val="000000"/>
                </a:solidFill>
                <a:latin typeface="Ubuntu"/>
                <a:ea typeface="Times New Roman"/>
              </a:rPr>
              <a:t>our</a:t>
            </a:r>
            <a:r>
              <a:rPr lang="tr-TR" dirty="0">
                <a:solidFill>
                  <a:srgbClr val="000000"/>
                </a:solidFill>
                <a:latin typeface="Ubuntu"/>
                <a:ea typeface="Times New Roman"/>
              </a:rPr>
              <a:t> </a:t>
            </a:r>
            <a:r>
              <a:rPr lang="tr-TR" dirty="0" err="1">
                <a:solidFill>
                  <a:srgbClr val="000000"/>
                </a:solidFill>
                <a:latin typeface="Ubuntu"/>
                <a:ea typeface="Times New Roman"/>
              </a:rPr>
              <a:t>advisor</a:t>
            </a:r>
            <a:r>
              <a:rPr lang="tr-TR" dirty="0">
                <a:solidFill>
                  <a:srgbClr val="000000"/>
                </a:solidFill>
                <a:latin typeface="Ubuntu"/>
                <a:ea typeface="Times New Roman"/>
              </a:rPr>
              <a:t> </a:t>
            </a:r>
            <a:r>
              <a:rPr lang="tr-TR" i="1" dirty="0">
                <a:solidFill>
                  <a:srgbClr val="000000"/>
                </a:solidFill>
                <a:latin typeface="Ubuntu"/>
                <a:ea typeface="Times New Roman"/>
              </a:rPr>
              <a:t>Prof. Dr. Ahmet Coşar </a:t>
            </a:r>
            <a:r>
              <a:rPr lang="tr-TR" dirty="0" err="1">
                <a:solidFill>
                  <a:srgbClr val="000000"/>
                </a:solidFill>
                <a:latin typeface="Ubuntu"/>
                <a:ea typeface="Times New Roman"/>
              </a:rPr>
              <a:t>for</a:t>
            </a:r>
            <a:r>
              <a:rPr lang="tr-TR" dirty="0">
                <a:solidFill>
                  <a:srgbClr val="000000"/>
                </a:solidFill>
                <a:latin typeface="Ubuntu"/>
                <a:ea typeface="Times New Roman"/>
              </a:rPr>
              <a:t> his </a:t>
            </a:r>
            <a:r>
              <a:rPr lang="tr-TR" dirty="0" err="1">
                <a:solidFill>
                  <a:srgbClr val="000000"/>
                </a:solidFill>
                <a:latin typeface="Ubuntu"/>
                <a:ea typeface="Times New Roman"/>
              </a:rPr>
              <a:t>guidance</a:t>
            </a:r>
            <a:r>
              <a:rPr lang="tr-TR" dirty="0">
                <a:solidFill>
                  <a:srgbClr val="000000"/>
                </a:solidFill>
                <a:latin typeface="Ubuntu"/>
                <a:ea typeface="Times New Roman"/>
              </a:rPr>
              <a:t>, </a:t>
            </a:r>
            <a:r>
              <a:rPr lang="tr-TR" dirty="0" err="1">
                <a:solidFill>
                  <a:srgbClr val="000000"/>
                </a:solidFill>
                <a:latin typeface="Ubuntu"/>
                <a:ea typeface="Times New Roman"/>
              </a:rPr>
              <a:t>and</a:t>
            </a:r>
            <a:r>
              <a:rPr lang="tr-TR" dirty="0">
                <a:solidFill>
                  <a:srgbClr val="000000"/>
                </a:solidFill>
                <a:latin typeface="Ubuntu"/>
                <a:ea typeface="Times New Roman"/>
              </a:rPr>
              <a:t> </a:t>
            </a:r>
            <a:r>
              <a:rPr lang="tr-TR" i="1" dirty="0">
                <a:solidFill>
                  <a:srgbClr val="000000"/>
                </a:solidFill>
                <a:latin typeface="Ubuntu"/>
                <a:ea typeface="Times New Roman"/>
              </a:rPr>
              <a:t>Dr. </a:t>
            </a:r>
            <a:r>
              <a:rPr lang="tr-TR" i="1" dirty="0" err="1">
                <a:solidFill>
                  <a:srgbClr val="000000"/>
                </a:solidFill>
                <a:latin typeface="Ubuntu"/>
                <a:ea typeface="Times New Roman"/>
              </a:rPr>
              <a:t>Faris</a:t>
            </a:r>
            <a:r>
              <a:rPr lang="tr-TR" i="1" dirty="0">
                <a:solidFill>
                  <a:srgbClr val="000000"/>
                </a:solidFill>
                <a:latin typeface="Ubuntu"/>
                <a:ea typeface="Times New Roman"/>
              </a:rPr>
              <a:t> Serdar Taşel</a:t>
            </a:r>
            <a:r>
              <a:rPr lang="tr-TR" dirty="0">
                <a:solidFill>
                  <a:srgbClr val="000000"/>
                </a:solidFill>
                <a:latin typeface="Ubuntu"/>
                <a:ea typeface="Times New Roman"/>
              </a:rPr>
              <a:t> </a:t>
            </a:r>
            <a:r>
              <a:rPr lang="tr-TR" dirty="0" err="1">
                <a:solidFill>
                  <a:srgbClr val="000000"/>
                </a:solidFill>
                <a:latin typeface="Ubuntu"/>
                <a:ea typeface="Times New Roman"/>
              </a:rPr>
              <a:t>for</a:t>
            </a:r>
            <a:r>
              <a:rPr lang="tr-TR" dirty="0">
                <a:solidFill>
                  <a:srgbClr val="000000"/>
                </a:solidFill>
                <a:latin typeface="Ubuntu"/>
                <a:ea typeface="Times New Roman"/>
              </a:rPr>
              <a:t> </a:t>
            </a:r>
            <a:r>
              <a:rPr lang="tr-TR" dirty="0" err="1">
                <a:solidFill>
                  <a:srgbClr val="000000"/>
                </a:solidFill>
                <a:latin typeface="Ubuntu"/>
                <a:ea typeface="Times New Roman"/>
              </a:rPr>
              <a:t>good</a:t>
            </a:r>
            <a:r>
              <a:rPr lang="tr-TR" dirty="0">
                <a:solidFill>
                  <a:srgbClr val="000000"/>
                </a:solidFill>
                <a:latin typeface="Ubuntu"/>
                <a:ea typeface="Times New Roman"/>
              </a:rPr>
              <a:t> </a:t>
            </a:r>
            <a:r>
              <a:rPr lang="tr-TR" dirty="0" err="1">
                <a:solidFill>
                  <a:srgbClr val="000000"/>
                </a:solidFill>
                <a:latin typeface="Ubuntu"/>
                <a:ea typeface="Times New Roman"/>
              </a:rPr>
              <a:t>advices</a:t>
            </a:r>
            <a:r>
              <a:rPr lang="tr-TR" dirty="0">
                <a:solidFill>
                  <a:srgbClr val="000000"/>
                </a:solidFill>
                <a:latin typeface="Ubuntu"/>
                <a:ea typeface="Times New Roman"/>
              </a:rPr>
              <a:t>.</a:t>
            </a:r>
            <a:endParaRPr dirty="0"/>
          </a:p>
        </p:txBody>
      </p:sp>
      <p:sp>
        <p:nvSpPr>
          <p:cNvPr id="58" name="TextShape 18"/>
          <p:cNvSpPr txBox="1"/>
          <p:nvPr/>
        </p:nvSpPr>
        <p:spPr>
          <a:xfrm>
            <a:off x="6150686" y="7530177"/>
            <a:ext cx="3108960" cy="346320"/>
          </a:xfrm>
          <a:prstGeom prst="rect">
            <a:avLst/>
          </a:prstGeom>
        </p:spPr>
        <p:txBody>
          <a:bodyPr wrap="none" lIns="90000" tIns="45000" rIns="90000" bIns="45000"/>
          <a:lstStyle/>
          <a:p>
            <a:r>
              <a:rPr lang="en-US" b="1" dirty="0">
                <a:solidFill>
                  <a:srgbClr val="C5000B"/>
                </a:solidFill>
              </a:rPr>
              <a:t>Figure 1 – </a:t>
            </a:r>
            <a:r>
              <a:rPr lang="tr-TR" b="1" dirty="0">
                <a:solidFill>
                  <a:srgbClr val="C5000B"/>
                </a:solidFill>
              </a:rPr>
              <a:t>Activity </a:t>
            </a:r>
            <a:r>
              <a:rPr lang="tr-TR" b="1" dirty="0" err="1">
                <a:solidFill>
                  <a:srgbClr val="C5000B"/>
                </a:solidFill>
              </a:rPr>
              <a:t>Diagram</a:t>
            </a:r>
            <a:endParaRPr dirty="0"/>
          </a:p>
        </p:txBody>
      </p:sp>
      <p:pic>
        <p:nvPicPr>
          <p:cNvPr id="16" name="Picture 15" descr="A picture containing drawing, sketch, diagram, line art&#10;&#10;Description automatically generated">
            <a:extLst>
              <a:ext uri="{FF2B5EF4-FFF2-40B4-BE49-F238E27FC236}">
                <a16:creationId xmlns:a16="http://schemas.microsoft.com/office/drawing/2014/main" id="{97030312-EFEE-35B0-1BD9-36C724634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5154" y="4020039"/>
            <a:ext cx="4572000" cy="3476171"/>
          </a:xfrm>
          <a:prstGeom prst="rect">
            <a:avLst/>
          </a:prstGeom>
        </p:spPr>
      </p:pic>
      <p:sp>
        <p:nvSpPr>
          <p:cNvPr id="17" name="CustomShape 3">
            <a:extLst>
              <a:ext uri="{FF2B5EF4-FFF2-40B4-BE49-F238E27FC236}">
                <a16:creationId xmlns:a16="http://schemas.microsoft.com/office/drawing/2014/main" id="{A547BF50-9AF0-038F-FB6A-9FAF5F1207A6}"/>
              </a:ext>
            </a:extLst>
          </p:cNvPr>
          <p:cNvSpPr/>
          <p:nvPr/>
        </p:nvSpPr>
        <p:spPr>
          <a:xfrm>
            <a:off x="5274000" y="8534660"/>
            <a:ext cx="4771700" cy="8507611"/>
          </a:xfrm>
          <a:prstGeom prst="rect">
            <a:avLst/>
          </a:prstGeom>
          <a:solidFill>
            <a:srgbClr val="E6E6E6"/>
          </a:solidFill>
          <a:ln>
            <a:solidFill>
              <a:srgbClr val="C5000B"/>
            </a:solidFill>
          </a:ln>
        </p:spPr>
      </p:sp>
      <p:sp>
        <p:nvSpPr>
          <p:cNvPr id="18" name="TextShape 18">
            <a:extLst>
              <a:ext uri="{FF2B5EF4-FFF2-40B4-BE49-F238E27FC236}">
                <a16:creationId xmlns:a16="http://schemas.microsoft.com/office/drawing/2014/main" id="{D9CE01B6-9BA7-ABAB-C055-21837D92CE1B}"/>
              </a:ext>
            </a:extLst>
          </p:cNvPr>
          <p:cNvSpPr txBox="1"/>
          <p:nvPr/>
        </p:nvSpPr>
        <p:spPr>
          <a:xfrm>
            <a:off x="6061768" y="16549137"/>
            <a:ext cx="3310504"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2</a:t>
            </a:r>
            <a:r>
              <a:rPr lang="en-US" b="1" dirty="0">
                <a:solidFill>
                  <a:srgbClr val="C5000B"/>
                </a:solidFill>
              </a:rPr>
              <a:t> – </a:t>
            </a:r>
            <a:r>
              <a:rPr lang="tr-TR" b="1" dirty="0" err="1">
                <a:solidFill>
                  <a:srgbClr val="C5000B"/>
                </a:solidFill>
              </a:rPr>
              <a:t>Finished</a:t>
            </a:r>
            <a:r>
              <a:rPr lang="tr-TR" b="1" dirty="0">
                <a:solidFill>
                  <a:srgbClr val="C5000B"/>
                </a:solidFill>
              </a:rPr>
              <a:t> Product</a:t>
            </a:r>
            <a:endParaRPr dirty="0"/>
          </a:p>
        </p:txBody>
      </p:sp>
      <p:pic>
        <p:nvPicPr>
          <p:cNvPr id="20" name="Picture 19" descr="A screenshot of a login screen&#10;&#10;Description automatically generated with medium confidence">
            <a:extLst>
              <a:ext uri="{FF2B5EF4-FFF2-40B4-BE49-F238E27FC236}">
                <a16:creationId xmlns:a16="http://schemas.microsoft.com/office/drawing/2014/main" id="{EF82DB43-9AAA-0188-B096-E0B2C1D74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0100" y="8644288"/>
            <a:ext cx="1341171" cy="2238027"/>
          </a:xfrm>
          <a:prstGeom prst="rect">
            <a:avLst/>
          </a:prstGeom>
        </p:spPr>
      </p:pic>
      <p:pic>
        <p:nvPicPr>
          <p:cNvPr id="22" name="Picture 21" descr="A screenshot of a website&#10;&#10;Description automatically generated with low confidence">
            <a:extLst>
              <a:ext uri="{FF2B5EF4-FFF2-40B4-BE49-F238E27FC236}">
                <a16:creationId xmlns:a16="http://schemas.microsoft.com/office/drawing/2014/main" id="{EDA50CE9-6AEF-618C-26DE-C849A69B66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3548" y="8645629"/>
            <a:ext cx="1348638" cy="2251398"/>
          </a:xfrm>
          <a:prstGeom prst="rect">
            <a:avLst/>
          </a:prstGeom>
        </p:spPr>
      </p:pic>
      <p:pic>
        <p:nvPicPr>
          <p:cNvPr id="24" name="Picture 23" descr="A screenshot of a cell phone&#10;&#10;Description automatically generated with medium confidence">
            <a:extLst>
              <a:ext uri="{FF2B5EF4-FFF2-40B4-BE49-F238E27FC236}">
                <a16:creationId xmlns:a16="http://schemas.microsoft.com/office/drawing/2014/main" id="{C85B0863-A13C-B54C-A8E9-B4F366D634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6787" y="8669055"/>
            <a:ext cx="1390367" cy="2227972"/>
          </a:xfrm>
          <a:prstGeom prst="rect">
            <a:avLst/>
          </a:prstGeom>
        </p:spPr>
      </p:pic>
      <p:pic>
        <p:nvPicPr>
          <p:cNvPr id="26" name="Picture 25" descr="A picture containing text, screenshot, font, design&#10;&#10;Description automatically generated">
            <a:extLst>
              <a:ext uri="{FF2B5EF4-FFF2-40B4-BE49-F238E27FC236}">
                <a16:creationId xmlns:a16="http://schemas.microsoft.com/office/drawing/2014/main" id="{7115CDBC-87ED-D145-6C15-924A2BFDC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66518" y="11085256"/>
            <a:ext cx="1103698" cy="1847004"/>
          </a:xfrm>
          <a:prstGeom prst="rect">
            <a:avLst/>
          </a:prstGeom>
        </p:spPr>
      </p:pic>
      <p:pic>
        <p:nvPicPr>
          <p:cNvPr id="28" name="Picture 27" descr="A screenshot of a cell phone&#10;&#10;Description automatically generated with low confidence">
            <a:extLst>
              <a:ext uri="{FF2B5EF4-FFF2-40B4-BE49-F238E27FC236}">
                <a16:creationId xmlns:a16="http://schemas.microsoft.com/office/drawing/2014/main" id="{BDECEE24-1035-D988-2F47-02BD32ADAB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0648" y="11080659"/>
            <a:ext cx="1116933" cy="1859284"/>
          </a:xfrm>
          <a:prstGeom prst="rect">
            <a:avLst/>
          </a:prstGeom>
        </p:spPr>
      </p:pic>
      <p:sp>
        <p:nvSpPr>
          <p:cNvPr id="2" name="CustomShape 3">
            <a:extLst>
              <a:ext uri="{FF2B5EF4-FFF2-40B4-BE49-F238E27FC236}">
                <a16:creationId xmlns:a16="http://schemas.microsoft.com/office/drawing/2014/main" id="{0351CD79-8521-B365-01F8-B2682306E782}"/>
              </a:ext>
            </a:extLst>
          </p:cNvPr>
          <p:cNvSpPr/>
          <p:nvPr/>
        </p:nvSpPr>
        <p:spPr>
          <a:xfrm>
            <a:off x="5331170" y="17496262"/>
            <a:ext cx="4771700" cy="2677688"/>
          </a:xfrm>
          <a:prstGeom prst="rect">
            <a:avLst/>
          </a:prstGeom>
          <a:solidFill>
            <a:srgbClr val="E6E6E6"/>
          </a:solidFill>
          <a:ln>
            <a:solidFill>
              <a:srgbClr val="C5000B"/>
            </a:solidFill>
          </a:ln>
        </p:spPr>
      </p:sp>
      <p:sp>
        <p:nvSpPr>
          <p:cNvPr id="3" name="TextShape 18">
            <a:extLst>
              <a:ext uri="{FF2B5EF4-FFF2-40B4-BE49-F238E27FC236}">
                <a16:creationId xmlns:a16="http://schemas.microsoft.com/office/drawing/2014/main" id="{436F9E7C-4842-5449-9C7F-FB81DEF27C2F}"/>
              </a:ext>
            </a:extLst>
          </p:cNvPr>
          <p:cNvSpPr txBox="1"/>
          <p:nvPr/>
        </p:nvSpPr>
        <p:spPr>
          <a:xfrm>
            <a:off x="5978948" y="19721917"/>
            <a:ext cx="3310504" cy="346320"/>
          </a:xfrm>
          <a:prstGeom prst="rect">
            <a:avLst/>
          </a:prstGeom>
        </p:spPr>
        <p:txBody>
          <a:bodyPr wrap="none" lIns="90000" tIns="45000" rIns="90000" bIns="45000"/>
          <a:lstStyle/>
          <a:p>
            <a:r>
              <a:rPr lang="en-US" b="1" dirty="0">
                <a:solidFill>
                  <a:srgbClr val="C5000B"/>
                </a:solidFill>
              </a:rPr>
              <a:t>Figure </a:t>
            </a:r>
            <a:r>
              <a:rPr lang="tr-TR" b="1" dirty="0">
                <a:solidFill>
                  <a:srgbClr val="C5000B"/>
                </a:solidFill>
              </a:rPr>
              <a:t>3</a:t>
            </a:r>
            <a:r>
              <a:rPr lang="en-US" b="1" dirty="0">
                <a:solidFill>
                  <a:srgbClr val="C5000B"/>
                </a:solidFill>
              </a:rPr>
              <a:t> – </a:t>
            </a:r>
            <a:r>
              <a:rPr lang="tr-TR" b="1" dirty="0">
                <a:solidFill>
                  <a:srgbClr val="C5000B"/>
                </a:solidFill>
              </a:rPr>
              <a:t>Activity </a:t>
            </a:r>
            <a:r>
              <a:rPr lang="tr-TR" b="1" dirty="0" err="1">
                <a:solidFill>
                  <a:srgbClr val="C5000B"/>
                </a:solidFill>
              </a:rPr>
              <a:t>Diagram</a:t>
            </a:r>
            <a:endParaRPr dirty="0"/>
          </a:p>
        </p:txBody>
      </p:sp>
      <p:pic>
        <p:nvPicPr>
          <p:cNvPr id="5" name="Picture 4" descr="A picture containing text, screenshot, diagram, line&#10;&#10;Description automatically generated">
            <a:extLst>
              <a:ext uri="{FF2B5EF4-FFF2-40B4-BE49-F238E27FC236}">
                <a16:creationId xmlns:a16="http://schemas.microsoft.com/office/drawing/2014/main" id="{CF2E4EC3-7243-2BD6-2FFD-981FA7C09C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19166" y="17597112"/>
            <a:ext cx="4572000" cy="1994981"/>
          </a:xfrm>
          <a:prstGeom prst="rect">
            <a:avLst/>
          </a:prstGeom>
        </p:spPr>
      </p:pic>
      <p:pic>
        <p:nvPicPr>
          <p:cNvPr id="6" name="Picture 5" descr="A screenshot of a survey&#10;&#10;Description automatically generated">
            <a:extLst>
              <a:ext uri="{FF2B5EF4-FFF2-40B4-BE49-F238E27FC236}">
                <a16:creationId xmlns:a16="http://schemas.microsoft.com/office/drawing/2014/main" id="{0D358C55-6B59-CA60-7FDC-39662F2B9F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13213" y="13439347"/>
            <a:ext cx="857997" cy="1859284"/>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FABDBC31-8B75-1EE7-15AD-57676714052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20448" y="11076980"/>
            <a:ext cx="1113752" cy="1859284"/>
          </a:xfrm>
          <a:prstGeom prst="rect">
            <a:avLst/>
          </a:prstGeom>
        </p:spPr>
      </p:pic>
      <p:sp>
        <p:nvSpPr>
          <p:cNvPr id="9" name="TextShape 18">
            <a:extLst>
              <a:ext uri="{FF2B5EF4-FFF2-40B4-BE49-F238E27FC236}">
                <a16:creationId xmlns:a16="http://schemas.microsoft.com/office/drawing/2014/main" id="{BA7EB833-1519-A225-671C-A941027F5CC6}"/>
              </a:ext>
            </a:extLst>
          </p:cNvPr>
          <p:cNvSpPr txBox="1"/>
          <p:nvPr/>
        </p:nvSpPr>
        <p:spPr>
          <a:xfrm>
            <a:off x="6560270" y="12894861"/>
            <a:ext cx="1039597" cy="236068"/>
          </a:xfrm>
          <a:prstGeom prst="rect">
            <a:avLst/>
          </a:prstGeom>
        </p:spPr>
        <p:txBody>
          <a:bodyPr wrap="none" lIns="90000" tIns="45000" rIns="90000" bIns="45000"/>
          <a:lstStyle/>
          <a:p>
            <a:r>
              <a:rPr lang="tr-TR" sz="800" b="1" dirty="0" err="1">
                <a:solidFill>
                  <a:srgbClr val="C5000B"/>
                </a:solidFill>
              </a:rPr>
              <a:t>Take</a:t>
            </a:r>
            <a:r>
              <a:rPr lang="tr-TR" sz="800" b="1" dirty="0">
                <a:solidFill>
                  <a:srgbClr val="C5000B"/>
                </a:solidFill>
              </a:rPr>
              <a:t> </a:t>
            </a:r>
            <a:r>
              <a:rPr lang="tr-TR" sz="800" b="1" dirty="0" err="1">
                <a:solidFill>
                  <a:srgbClr val="C5000B"/>
                </a:solidFill>
              </a:rPr>
              <a:t>Attendance</a:t>
            </a:r>
            <a:endParaRPr sz="800" dirty="0"/>
          </a:p>
        </p:txBody>
      </p:sp>
      <p:pic>
        <p:nvPicPr>
          <p:cNvPr id="11" name="Picture 10" descr="A screenshot of a computer&#10;&#10;Description automatically generated with medium confidence">
            <a:extLst>
              <a:ext uri="{FF2B5EF4-FFF2-40B4-BE49-F238E27FC236}">
                <a16:creationId xmlns:a16="http://schemas.microsoft.com/office/drawing/2014/main" id="{E43E58DC-DB2E-0989-6C49-1FFAE623DC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84432" y="11080659"/>
            <a:ext cx="1113752" cy="1850961"/>
          </a:xfrm>
          <a:prstGeom prst="rect">
            <a:avLst/>
          </a:prstGeom>
        </p:spPr>
      </p:pic>
      <p:sp>
        <p:nvSpPr>
          <p:cNvPr id="13" name="TextShape 18">
            <a:extLst>
              <a:ext uri="{FF2B5EF4-FFF2-40B4-BE49-F238E27FC236}">
                <a16:creationId xmlns:a16="http://schemas.microsoft.com/office/drawing/2014/main" id="{E6F54F78-6A2A-2FC0-CE1E-7E50B1AE9A7A}"/>
              </a:ext>
            </a:extLst>
          </p:cNvPr>
          <p:cNvSpPr txBox="1"/>
          <p:nvPr/>
        </p:nvSpPr>
        <p:spPr>
          <a:xfrm>
            <a:off x="7782327" y="12894861"/>
            <a:ext cx="950194" cy="169747"/>
          </a:xfrm>
          <a:prstGeom prst="rect">
            <a:avLst/>
          </a:prstGeom>
        </p:spPr>
        <p:txBody>
          <a:bodyPr wrap="none" lIns="90000" tIns="45000" rIns="90000" bIns="45000"/>
          <a:lstStyle/>
          <a:p>
            <a:r>
              <a:rPr lang="tr-TR" sz="800" b="1" dirty="0" err="1">
                <a:solidFill>
                  <a:srgbClr val="C5000B"/>
                </a:solidFill>
              </a:rPr>
              <a:t>View</a:t>
            </a:r>
            <a:r>
              <a:rPr lang="tr-TR" sz="800" b="1" dirty="0">
                <a:solidFill>
                  <a:srgbClr val="C5000B"/>
                </a:solidFill>
              </a:rPr>
              <a:t> </a:t>
            </a:r>
            <a:r>
              <a:rPr lang="tr-TR" sz="800" b="1" dirty="0" err="1">
                <a:solidFill>
                  <a:srgbClr val="C5000B"/>
                </a:solidFill>
              </a:rPr>
              <a:t>Attendance</a:t>
            </a:r>
            <a:endParaRPr sz="800" dirty="0"/>
          </a:p>
        </p:txBody>
      </p:sp>
      <p:pic>
        <p:nvPicPr>
          <p:cNvPr id="15" name="Picture 14" descr="A screenshot of a cell phone survey&#10;&#10;Description automatically generated with low confidence">
            <a:extLst>
              <a:ext uri="{FF2B5EF4-FFF2-40B4-BE49-F238E27FC236}">
                <a16:creationId xmlns:a16="http://schemas.microsoft.com/office/drawing/2014/main" id="{6785A7EB-E744-78E1-0B0D-F8C879BCE2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67696" y="13423210"/>
            <a:ext cx="861720" cy="1867353"/>
          </a:xfrm>
          <a:prstGeom prst="rect">
            <a:avLst/>
          </a:prstGeom>
        </p:spPr>
      </p:pic>
      <p:pic>
        <p:nvPicPr>
          <p:cNvPr id="21" name="Picture 20" descr="A screenshot of a survey&#10;&#10;Description automatically generated">
            <a:extLst>
              <a:ext uri="{FF2B5EF4-FFF2-40B4-BE49-F238E27FC236}">
                <a16:creationId xmlns:a16="http://schemas.microsoft.com/office/drawing/2014/main" id="{E29FEAD3-BC94-3A1C-CEC9-5DEBF322A10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51413" y="13448894"/>
            <a:ext cx="861720" cy="1867353"/>
          </a:xfrm>
          <a:prstGeom prst="rect">
            <a:avLst/>
          </a:prstGeom>
        </p:spPr>
      </p:pic>
      <p:pic>
        <p:nvPicPr>
          <p:cNvPr id="25" name="Picture 24" descr="A screenshot of a survey results&#10;&#10;Description automatically generated">
            <a:extLst>
              <a:ext uri="{FF2B5EF4-FFF2-40B4-BE49-F238E27FC236}">
                <a16:creationId xmlns:a16="http://schemas.microsoft.com/office/drawing/2014/main" id="{F44F30FA-FE39-17DA-7E6A-8CB2F63BD0A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213874" y="13439347"/>
            <a:ext cx="857997" cy="1859284"/>
          </a:xfrm>
          <a:prstGeom prst="rect">
            <a:avLst/>
          </a:prstGeom>
        </p:spPr>
      </p:pic>
      <p:pic>
        <p:nvPicPr>
          <p:cNvPr id="29" name="Picture 28" descr="A screenshot of a survey results&#10;&#10;Description automatically generated">
            <a:extLst>
              <a:ext uri="{FF2B5EF4-FFF2-40B4-BE49-F238E27FC236}">
                <a16:creationId xmlns:a16="http://schemas.microsoft.com/office/drawing/2014/main" id="{CD467EF5-3A37-646F-ACA5-3B4C77C89AB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33169" y="13431278"/>
            <a:ext cx="857997" cy="185928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656</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StarSymbol</vt:lpstr>
      <vt:lpstr>Ubuntu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Furkan Dogan</cp:lastModifiedBy>
  <cp:revision>7</cp:revision>
  <dcterms:modified xsi:type="dcterms:W3CDTF">2023-06-09T07:25:51Z</dcterms:modified>
</cp:coreProperties>
</file>