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5119350" cy="21383625"/>
  <p:notesSz cx="7772400" cy="100584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2C42709-E602-DB49-FFB4-F0D336958A1D}" name="Nurdan Saran" initials="NS" userId="S::buz@cankaya.edu.tr::f416e19c-522a-440f-94f6-d6f6e85b7e3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2412" y="-20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1079640" y="5195160"/>
            <a:ext cx="12959640" cy="5716440"/>
          </a:xfrm>
          <a:prstGeom prst="rect">
            <a:avLst/>
          </a:prstGeom>
        </p:spPr>
        <p:txBody>
          <a:bodyPr wrap="none" lIns="0" tIns="0" rIns="0" bIns="0"/>
          <a:lstStyle/>
          <a:p>
            <a:endParaRPr/>
          </a:p>
        </p:txBody>
      </p:sp>
      <p:sp>
        <p:nvSpPr>
          <p:cNvPr id="28" name="PlaceHolder 3"/>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0"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1"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32"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
        <p:nvSpPr>
          <p:cNvPr id="33" name="PlaceHolder 5"/>
          <p:cNvSpPr>
            <a:spLocks noGrp="1"/>
          </p:cNvSpPr>
          <p:nvPr>
            <p:ph type="body"/>
          </p:nvPr>
        </p:nvSpPr>
        <p:spPr>
          <a:xfrm>
            <a:off x="1079640" y="11454840"/>
            <a:ext cx="6324120" cy="57164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6"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6" name="PlaceHolder 2"/>
          <p:cNvSpPr>
            <a:spLocks noGrp="1"/>
          </p:cNvSpPr>
          <p:nvPr>
            <p:ph type="subTitle"/>
          </p:nvPr>
        </p:nvSpPr>
        <p:spPr>
          <a:xfrm>
            <a:off x="1079640" y="5195160"/>
            <a:ext cx="12959640" cy="119854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8" name="PlaceHolder 2"/>
          <p:cNvSpPr>
            <a:spLocks noGrp="1"/>
          </p:cNvSpPr>
          <p:nvPr>
            <p:ph type="body"/>
          </p:nvPr>
        </p:nvSpPr>
        <p:spPr>
          <a:xfrm>
            <a:off x="1079640" y="5195160"/>
            <a:ext cx="12959640" cy="119851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0"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11" name="PlaceHolder 3"/>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079640" y="1182960"/>
            <a:ext cx="12959640" cy="1599732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16" name="PlaceHolder 3"/>
          <p:cNvSpPr>
            <a:spLocks noGrp="1"/>
          </p:cNvSpPr>
          <p:nvPr>
            <p:ph type="body"/>
          </p:nvPr>
        </p:nvSpPr>
        <p:spPr>
          <a:xfrm>
            <a:off x="1079640" y="11454840"/>
            <a:ext cx="6324120" cy="5716440"/>
          </a:xfrm>
          <a:prstGeom prst="rect">
            <a:avLst/>
          </a:prstGeom>
        </p:spPr>
        <p:txBody>
          <a:bodyPr wrap="none" lIns="0" tIns="0" rIns="0" bIns="0"/>
          <a:lstStyle/>
          <a:p>
            <a:endParaRPr/>
          </a:p>
        </p:txBody>
      </p:sp>
      <p:sp>
        <p:nvSpPr>
          <p:cNvPr id="17" name="PlaceHolder 4"/>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9"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20"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1"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3"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24"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5" name="PlaceHolder 4"/>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49880"/>
          </a:xfrm>
          <a:prstGeom prst="rect">
            <a:avLst/>
          </a:prstGeom>
        </p:spPr>
        <p:txBody>
          <a:bodyPr wrap="none" lIns="0" tIns="0" rIns="0" bIns="0" anchor="ctr"/>
          <a:lstStyle/>
          <a:p>
            <a:pPr algn="ctr"/>
            <a:r>
              <a:rPr lang="en-US"/>
              <a:t>Click to edit the title text format</a:t>
            </a:r>
            <a:endParaRPr/>
          </a:p>
        </p:txBody>
      </p:sp>
      <p:sp>
        <p:nvSpPr>
          <p:cNvPr id="6" name="PlaceHolder 2"/>
          <p:cNvSpPr>
            <a:spLocks noGrp="1"/>
          </p:cNvSpPr>
          <p:nvPr>
            <p:ph type="body"/>
          </p:nvPr>
        </p:nvSpPr>
        <p:spPr>
          <a:xfrm>
            <a:off x="1079640" y="5195160"/>
            <a:ext cx="12959640" cy="1198512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2" name="PlaceHolder 3"/>
          <p:cNvSpPr>
            <a:spLocks noGrp="1"/>
          </p:cNvSpPr>
          <p:nvPr>
            <p:ph type="dt"/>
          </p:nvPr>
        </p:nvSpPr>
        <p:spPr>
          <a:xfrm>
            <a:off x="1079640" y="19184400"/>
            <a:ext cx="3354840" cy="1424880"/>
          </a:xfrm>
          <a:prstGeom prst="rect">
            <a:avLst/>
          </a:prstGeom>
        </p:spPr>
        <p:txBody>
          <a:bodyPr wrap="none" lIns="0" tIns="0" rIns="0" bIns="0"/>
          <a:lstStyle/>
          <a:p>
            <a:r>
              <a:rPr lang="en-US" sz="1400"/>
              <a:t>&lt;date/time&gt;</a:t>
            </a:r>
            <a:endParaRPr/>
          </a:p>
        </p:txBody>
      </p:sp>
      <p:sp>
        <p:nvSpPr>
          <p:cNvPr id="3" name="PlaceHolder 4"/>
          <p:cNvSpPr>
            <a:spLocks noGrp="1"/>
          </p:cNvSpPr>
          <p:nvPr>
            <p:ph type="ftr"/>
          </p:nvPr>
        </p:nvSpPr>
        <p:spPr>
          <a:xfrm>
            <a:off x="5284440" y="19184400"/>
            <a:ext cx="4564080" cy="1424880"/>
          </a:xfrm>
          <a:prstGeom prst="rect">
            <a:avLst/>
          </a:prstGeom>
        </p:spPr>
        <p:txBody>
          <a:bodyPr wrap="none" lIns="0" tIns="0" rIns="0" bIns="0"/>
          <a:lstStyle/>
          <a:p>
            <a:pPr algn="ctr"/>
            <a:r>
              <a:rPr lang="en-US" sz="1400"/>
              <a:t>&lt;footer&gt;</a:t>
            </a:r>
            <a:endParaRPr/>
          </a:p>
        </p:txBody>
      </p:sp>
      <p:sp>
        <p:nvSpPr>
          <p:cNvPr id="4" name="PlaceHolder 5"/>
          <p:cNvSpPr>
            <a:spLocks noGrp="1"/>
          </p:cNvSpPr>
          <p:nvPr>
            <p:ph type="sldNum"/>
          </p:nvPr>
        </p:nvSpPr>
        <p:spPr>
          <a:xfrm>
            <a:off x="10684440" y="19184400"/>
            <a:ext cx="3354840" cy="1424880"/>
          </a:xfrm>
          <a:prstGeom prst="rect">
            <a:avLst/>
          </a:prstGeom>
        </p:spPr>
        <p:txBody>
          <a:bodyPr wrap="none" lIns="0" tIns="0" rIns="0" bIns="0"/>
          <a:lstStyle/>
          <a:p>
            <a:pPr algn="r"/>
            <a:fld id="{26E22631-9A9D-45B6-B1D0-1BDAC3C9CBF9}" type="slidenum">
              <a:rPr lang="en-US" sz="1400"/>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
        <p:cNvGrpSpPr/>
        <p:nvPr/>
      </p:nvGrpSpPr>
      <p:grpSpPr>
        <a:xfrm>
          <a:off x="0" y="0"/>
          <a:ext cx="0" cy="0"/>
          <a:chOff x="0" y="0"/>
          <a:chExt cx="0" cy="0"/>
        </a:xfrm>
      </p:grpSpPr>
      <p:sp>
        <p:nvSpPr>
          <p:cNvPr id="37" name="CustomShape 1"/>
          <p:cNvSpPr/>
          <p:nvPr/>
        </p:nvSpPr>
        <p:spPr>
          <a:xfrm>
            <a:off x="360000" y="360000"/>
            <a:ext cx="14400000" cy="3240000"/>
          </a:xfrm>
          <a:prstGeom prst="rect">
            <a:avLst/>
          </a:prstGeom>
          <a:solidFill>
            <a:srgbClr val="E6E6E6"/>
          </a:solidFill>
          <a:ln>
            <a:solidFill>
              <a:srgbClr val="C5000B"/>
            </a:solidFill>
          </a:ln>
        </p:spPr>
        <p:txBody>
          <a:bodyPr wrap="none" lIns="90000" tIns="45000" rIns="90000" bIns="45000" anchor="ctr"/>
          <a:lstStyle/>
          <a:p>
            <a:pPr algn="ctr"/>
            <a:r>
              <a:rPr lang="tr-TR" sz="3600" b="1" dirty="0">
                <a:solidFill>
                  <a:srgbClr val="C5000B"/>
                </a:solidFill>
                <a:latin typeface="Ubuntu"/>
              </a:rPr>
              <a:t>Speech </a:t>
            </a:r>
            <a:r>
              <a:rPr lang="tr-TR" sz="3600" b="1" dirty="0" err="1">
                <a:solidFill>
                  <a:srgbClr val="C5000B"/>
                </a:solidFill>
                <a:latin typeface="Ubuntu"/>
              </a:rPr>
              <a:t>Emotion</a:t>
            </a:r>
            <a:r>
              <a:rPr lang="tr-TR" sz="3600" b="1" dirty="0">
                <a:solidFill>
                  <a:srgbClr val="C5000B"/>
                </a:solidFill>
                <a:latin typeface="Ubuntu"/>
              </a:rPr>
              <a:t> </a:t>
            </a:r>
            <a:r>
              <a:rPr lang="tr-TR" sz="3600" b="1" dirty="0" err="1">
                <a:solidFill>
                  <a:srgbClr val="C5000B"/>
                </a:solidFill>
                <a:latin typeface="Ubuntu"/>
              </a:rPr>
              <a:t>Recognition</a:t>
            </a:r>
            <a:endParaRPr dirty="0"/>
          </a:p>
          <a:p>
            <a:pPr algn="ctr"/>
            <a:endParaRPr dirty="0"/>
          </a:p>
          <a:p>
            <a:pPr algn="ctr"/>
            <a:r>
              <a:rPr lang="tr-TR" sz="3000" dirty="0">
                <a:latin typeface="Ubuntu"/>
              </a:rPr>
              <a:t>Furkan Duran – Elif Aybüke Coşkun </a:t>
            </a:r>
          </a:p>
          <a:p>
            <a:pPr algn="ctr"/>
            <a:r>
              <a:rPr lang="tr-TR" sz="3000" dirty="0">
                <a:latin typeface="Ubuntu"/>
              </a:rPr>
              <a:t>– Abdullah </a:t>
            </a:r>
            <a:r>
              <a:rPr lang="tr-TR" sz="3000" dirty="0" err="1">
                <a:latin typeface="Ubuntu"/>
              </a:rPr>
              <a:t>Özder</a:t>
            </a:r>
            <a:r>
              <a:rPr lang="tr-TR" sz="3000" dirty="0">
                <a:latin typeface="Ubuntu"/>
              </a:rPr>
              <a:t> – İhsan </a:t>
            </a:r>
            <a:r>
              <a:rPr lang="tr-TR" sz="3000" dirty="0" err="1">
                <a:latin typeface="Ubuntu"/>
              </a:rPr>
              <a:t>Bardakcı</a:t>
            </a:r>
            <a:r>
              <a:rPr lang="tr-TR" sz="3000" dirty="0">
                <a:latin typeface="Ubuntu"/>
              </a:rPr>
              <a:t> – </a:t>
            </a:r>
            <a:r>
              <a:rPr lang="tr-TR" sz="3000" dirty="0" err="1">
                <a:latin typeface="Ubuntu"/>
              </a:rPr>
              <a:t>Şima</a:t>
            </a:r>
            <a:r>
              <a:rPr lang="tr-TR" sz="3000" dirty="0">
                <a:latin typeface="Ubuntu"/>
              </a:rPr>
              <a:t> Kayısı</a:t>
            </a:r>
            <a:endParaRPr dirty="0"/>
          </a:p>
          <a:p>
            <a:pPr algn="ctr"/>
            <a:r>
              <a:rPr lang="tr-TR" sz="3000" dirty="0">
                <a:latin typeface="Ubuntu"/>
              </a:rPr>
              <a:t>Dr. Ayşe Nurdan Saran</a:t>
            </a:r>
            <a:endParaRPr lang="en-US" dirty="0"/>
          </a:p>
          <a:p>
            <a:pPr algn="ctr"/>
            <a:endParaRPr dirty="0"/>
          </a:p>
          <a:p>
            <a:pPr algn="ctr"/>
            <a:r>
              <a:rPr lang="en-US" sz="3000" b="1" dirty="0" err="1">
                <a:solidFill>
                  <a:srgbClr val="C5000B"/>
                </a:solidFill>
                <a:latin typeface="Ubuntu"/>
              </a:rPr>
              <a:t>Çankaya</a:t>
            </a:r>
            <a:r>
              <a:rPr lang="en-US" sz="3000" b="1" dirty="0">
                <a:solidFill>
                  <a:srgbClr val="C5000B"/>
                </a:solidFill>
                <a:latin typeface="Ubuntu"/>
              </a:rPr>
              <a:t> University, Department of Computer Engineering</a:t>
            </a:r>
            <a:endParaRPr dirty="0"/>
          </a:p>
        </p:txBody>
      </p:sp>
      <p:pic>
        <p:nvPicPr>
          <p:cNvPr id="38" name="Resim 37"/>
          <p:cNvPicPr/>
          <p:nvPr/>
        </p:nvPicPr>
        <p:blipFill>
          <a:blip r:embed="rId2"/>
          <a:stretch>
            <a:fillRect/>
          </a:stretch>
        </p:blipFill>
        <p:spPr>
          <a:xfrm>
            <a:off x="576000" y="576000"/>
            <a:ext cx="2160000" cy="2160000"/>
          </a:xfrm>
          <a:prstGeom prst="rect">
            <a:avLst/>
          </a:prstGeom>
        </p:spPr>
      </p:pic>
      <p:pic>
        <p:nvPicPr>
          <p:cNvPr id="39" name="Resim 38"/>
          <p:cNvPicPr/>
          <p:nvPr/>
        </p:nvPicPr>
        <p:blipFill>
          <a:blip r:embed="rId3"/>
          <a:stretch>
            <a:fillRect/>
          </a:stretch>
        </p:blipFill>
        <p:spPr>
          <a:xfrm>
            <a:off x="12384000" y="576000"/>
            <a:ext cx="2160000" cy="2160000"/>
          </a:xfrm>
          <a:prstGeom prst="rect">
            <a:avLst/>
          </a:prstGeom>
        </p:spPr>
      </p:pic>
      <p:sp>
        <p:nvSpPr>
          <p:cNvPr id="40" name="CustomShape 2"/>
          <p:cNvSpPr/>
          <p:nvPr/>
        </p:nvSpPr>
        <p:spPr>
          <a:xfrm>
            <a:off x="360000" y="3960000"/>
            <a:ext cx="4572000" cy="560310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rPr>
              <a:t>Abstract</a:t>
            </a:r>
            <a:endParaRPr dirty="0"/>
          </a:p>
          <a:p>
            <a:endParaRPr dirty="0"/>
          </a:p>
          <a:p>
            <a:pPr algn="just"/>
            <a:r>
              <a:rPr lang="en-US" dirty="0">
                <a:solidFill>
                  <a:srgbClr val="000000"/>
                </a:solidFill>
                <a:ea typeface="Times New Roman"/>
              </a:rPr>
              <a:t>This study deals with the development of Speech Emotion Recognition System in the field of human-computer interaction. The Speech Emotion Recognition system runs an audio analysis model from the audio file that the user uploads. At the same time, a text analysis model works, which converts the sound in this audio file to text and analyzes it. The SER system successfully presents the results of these two models to the user. At the same time, the SER system analyzes the text entered by the user </a:t>
            </a:r>
            <a:r>
              <a:rPr lang="tr-TR" dirty="0">
                <a:solidFill>
                  <a:srgbClr val="000000"/>
                </a:solidFill>
                <a:ea typeface="Times New Roman"/>
              </a:rPr>
              <a:t>on</a:t>
            </a:r>
            <a:r>
              <a:rPr lang="en-US" dirty="0">
                <a:solidFill>
                  <a:srgbClr val="000000"/>
                </a:solidFill>
                <a:ea typeface="Times New Roman"/>
              </a:rPr>
              <a:t> the "Text" page with the text analysis model and produces a result. Emotional</a:t>
            </a:r>
            <a:r>
              <a:rPr lang="tr-TR" dirty="0">
                <a:solidFill>
                  <a:srgbClr val="000000"/>
                </a:solidFill>
                <a:ea typeface="Times New Roman"/>
              </a:rPr>
              <a:t> </a:t>
            </a:r>
            <a:r>
              <a:rPr lang="en-US" dirty="0">
                <a:solidFill>
                  <a:srgbClr val="000000"/>
                </a:solidFill>
                <a:ea typeface="Times New Roman"/>
              </a:rPr>
              <a:t>states include various categories such as happy, sad, </a:t>
            </a:r>
            <a:r>
              <a:rPr lang="tr-TR" dirty="0" err="1">
                <a:solidFill>
                  <a:srgbClr val="000000"/>
                </a:solidFill>
                <a:ea typeface="Times New Roman"/>
              </a:rPr>
              <a:t>excited</a:t>
            </a:r>
            <a:r>
              <a:rPr lang="en-US" dirty="0">
                <a:solidFill>
                  <a:srgbClr val="000000"/>
                </a:solidFill>
                <a:ea typeface="Times New Roman"/>
              </a:rPr>
              <a:t>, </a:t>
            </a:r>
            <a:r>
              <a:rPr lang="tr-TR" dirty="0" err="1">
                <a:solidFill>
                  <a:srgbClr val="000000"/>
                </a:solidFill>
                <a:ea typeface="Times New Roman"/>
              </a:rPr>
              <a:t>frustration</a:t>
            </a:r>
            <a:r>
              <a:rPr lang="en-US" dirty="0">
                <a:solidFill>
                  <a:srgbClr val="000000"/>
                </a:solidFill>
                <a:ea typeface="Times New Roman"/>
              </a:rPr>
              <a:t>,</a:t>
            </a:r>
            <a:r>
              <a:rPr lang="tr-TR" dirty="0">
                <a:solidFill>
                  <a:srgbClr val="000000"/>
                </a:solidFill>
                <a:ea typeface="Times New Roman"/>
              </a:rPr>
              <a:t> </a:t>
            </a:r>
            <a:r>
              <a:rPr lang="tr-TR" dirty="0" err="1">
                <a:solidFill>
                  <a:srgbClr val="000000"/>
                </a:solidFill>
                <a:ea typeface="Times New Roman"/>
              </a:rPr>
              <a:t>neutral</a:t>
            </a:r>
            <a:r>
              <a:rPr lang="tr-TR" dirty="0">
                <a:solidFill>
                  <a:srgbClr val="000000"/>
                </a:solidFill>
                <a:ea typeface="Times New Roman"/>
              </a:rPr>
              <a:t>,</a:t>
            </a:r>
            <a:r>
              <a:rPr lang="en-US" dirty="0">
                <a:solidFill>
                  <a:srgbClr val="000000"/>
                </a:solidFill>
                <a:ea typeface="Times New Roman"/>
              </a:rPr>
              <a:t> and </a:t>
            </a:r>
            <a:r>
              <a:rPr lang="en-US" dirty="0" err="1">
                <a:solidFill>
                  <a:srgbClr val="000000"/>
                </a:solidFill>
                <a:ea typeface="Times New Roman"/>
              </a:rPr>
              <a:t>angr</a:t>
            </a:r>
            <a:r>
              <a:rPr lang="tr-TR" dirty="0">
                <a:solidFill>
                  <a:srgbClr val="000000"/>
                </a:solidFill>
                <a:ea typeface="Times New Roman"/>
              </a:rPr>
              <a:t>y</a:t>
            </a:r>
            <a:r>
              <a:rPr lang="en-US" dirty="0">
                <a:solidFill>
                  <a:srgbClr val="000000"/>
                </a:solidFill>
                <a:ea typeface="Times New Roman"/>
              </a:rPr>
              <a:t>.</a:t>
            </a:r>
            <a:endParaRPr dirty="0"/>
          </a:p>
        </p:txBody>
      </p:sp>
      <p:sp>
        <p:nvSpPr>
          <p:cNvPr id="42" name="CustomShape 4"/>
          <p:cNvSpPr/>
          <p:nvPr/>
        </p:nvSpPr>
        <p:spPr>
          <a:xfrm>
            <a:off x="297404" y="12423045"/>
            <a:ext cx="4572000" cy="860058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Introduction</a:t>
            </a:r>
            <a:endParaRPr lang="tr-TR" sz="3000" b="1" dirty="0">
              <a:solidFill>
                <a:srgbClr val="C5000B"/>
              </a:solidFill>
              <a:latin typeface="Ubuntu"/>
            </a:endParaRPr>
          </a:p>
          <a:p>
            <a:pPr algn="just"/>
            <a:endParaRPr dirty="0"/>
          </a:p>
          <a:p>
            <a:pPr algn="just"/>
            <a:r>
              <a:rPr lang="en-US" dirty="0"/>
              <a:t>Emotional expressions play a big role in communication between people today. However, understanding and interpreting emotional states correctly remains a challenge, especially in digital environments. In this context, we have developed the Speech Emotion Recognition, a system designed to analyze and identify emotions from uploaded audio files or text input.</a:t>
            </a:r>
            <a:r>
              <a:rPr lang="tr-TR" dirty="0"/>
              <a:t> </a:t>
            </a:r>
            <a:r>
              <a:rPr lang="en-US" dirty="0"/>
              <a:t>The system aims to provide users with accurate and real-time emotion analysis, encompassing emotions such as happy, sad, neutral, </a:t>
            </a:r>
            <a:r>
              <a:rPr lang="tr-TR" dirty="0" err="1"/>
              <a:t>excited</a:t>
            </a:r>
            <a:r>
              <a:rPr lang="en-US" dirty="0"/>
              <a:t>,</a:t>
            </a:r>
            <a:r>
              <a:rPr lang="tr-TR" dirty="0"/>
              <a:t> </a:t>
            </a:r>
            <a:r>
              <a:rPr lang="tr-TR" dirty="0" err="1"/>
              <a:t>frustration</a:t>
            </a:r>
            <a:r>
              <a:rPr lang="en-US" dirty="0"/>
              <a:t> and angry.</a:t>
            </a:r>
          </a:p>
          <a:p>
            <a:endParaRPr lang="en-US" dirty="0">
              <a:latin typeface="Ubuntu" panose="020B0504030602030204" pitchFamily="34" charset="0"/>
            </a:endParaRPr>
          </a:p>
        </p:txBody>
      </p:sp>
      <p:sp>
        <p:nvSpPr>
          <p:cNvPr id="43" name="CustomShape 5"/>
          <p:cNvSpPr/>
          <p:nvPr/>
        </p:nvSpPr>
        <p:spPr>
          <a:xfrm>
            <a:off x="5328166" y="8584090"/>
            <a:ext cx="4572000" cy="12028009"/>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Solution</a:t>
            </a:r>
            <a:endParaRPr lang="tr-TR" sz="3000" b="1" dirty="0">
              <a:solidFill>
                <a:srgbClr val="C5000B"/>
              </a:solidFill>
              <a:latin typeface="Ubuntu"/>
            </a:endParaRPr>
          </a:p>
          <a:p>
            <a:pPr algn="ctr"/>
            <a:endParaRPr lang="tr-TR" b="1" dirty="0">
              <a:solidFill>
                <a:srgbClr val="C5000B"/>
              </a:solidFill>
              <a:latin typeface="Ubuntu"/>
            </a:endParaRPr>
          </a:p>
          <a:p>
            <a:pPr algn="just"/>
            <a:r>
              <a:rPr lang="en-US" dirty="0"/>
              <a:t>We have developed an approach to the SER system, unlike the previous ones, can analyze both text and speech.</a:t>
            </a:r>
            <a:r>
              <a:rPr lang="tr-TR" dirty="0"/>
              <a:t> </a:t>
            </a:r>
            <a:r>
              <a:rPr lang="en-US" dirty="0"/>
              <a:t>The user uploads an audio file through a web-based interface, which serves as the primary data source for emotional analysis. The audio file undergoes preprocessing steps.</a:t>
            </a:r>
          </a:p>
          <a:p>
            <a:endParaRPr lang="en-US" dirty="0"/>
          </a:p>
          <a:p>
            <a:pPr algn="just"/>
            <a:r>
              <a:rPr lang="en-US" dirty="0"/>
              <a:t>For the Speech Model, the SER system runs a</a:t>
            </a:r>
            <a:r>
              <a:rPr lang="tr-TR" dirty="0"/>
              <a:t>n</a:t>
            </a:r>
            <a:r>
              <a:rPr lang="en-US" dirty="0"/>
              <a:t> emotion recognition model using machine learning algorithms such as SVM (Support Vector Machine) and ANN (Artificial Neural Network). This model utilizes feature extraction techniques to convert the audio data into feature vectors. ANN and SVM generate the necessary analyses and produce output.</a:t>
            </a:r>
          </a:p>
          <a:p>
            <a:pPr algn="just"/>
            <a:endParaRPr lang="en-US" dirty="0"/>
          </a:p>
          <a:p>
            <a:pPr algn="just"/>
            <a:r>
              <a:rPr lang="en-US" dirty="0"/>
              <a:t>As for the Text Model, the same audio file is processed through a text model by converting it into text.</a:t>
            </a:r>
            <a:r>
              <a:rPr lang="tr-TR" dirty="0"/>
              <a:t> </a:t>
            </a:r>
            <a:r>
              <a:rPr lang="en-US" dirty="0"/>
              <a:t>The converted text from the audio file is analyzed and processed using BERT (Bidirectional Encoder Representations from Transformers) and ANN (Artificial Neural Network) techniques, resulting in an output.</a:t>
            </a:r>
          </a:p>
          <a:p>
            <a:pPr algn="just"/>
            <a:endParaRPr lang="en-US" dirty="0"/>
          </a:p>
          <a:p>
            <a:pPr algn="just"/>
            <a:r>
              <a:rPr lang="en-US" dirty="0"/>
              <a:t>The </a:t>
            </a:r>
            <a:r>
              <a:rPr lang="tr-TR" dirty="0"/>
              <a:t>v</a:t>
            </a:r>
            <a:r>
              <a:rPr lang="en-US" dirty="0" err="1"/>
              <a:t>oting</a:t>
            </a:r>
            <a:r>
              <a:rPr lang="en-US" dirty="0"/>
              <a:t> </a:t>
            </a:r>
            <a:r>
              <a:rPr lang="tr-TR" dirty="0"/>
              <a:t>a</a:t>
            </a:r>
            <a:r>
              <a:rPr lang="en-US" dirty="0" err="1"/>
              <a:t>lgorithm</a:t>
            </a:r>
            <a:r>
              <a:rPr lang="en-US" dirty="0"/>
              <a:t> combines the results of speech-based emotion recognition and text-based emotion analysis using a voting algorithm. This algorithm assigns weights to the results of both models and determines the highest-rated emotional label or intensity. For example, among the emotional labels, options like happy, sad, </a:t>
            </a:r>
            <a:r>
              <a:rPr lang="tr-TR" dirty="0" err="1"/>
              <a:t>neutral</a:t>
            </a:r>
            <a:r>
              <a:rPr lang="tr-TR" dirty="0"/>
              <a:t>, </a:t>
            </a:r>
            <a:r>
              <a:rPr lang="tr-TR" dirty="0" err="1"/>
              <a:t>excited</a:t>
            </a:r>
            <a:r>
              <a:rPr lang="tr-TR" dirty="0"/>
              <a:t> </a:t>
            </a:r>
            <a:r>
              <a:rPr lang="tr-TR" dirty="0" err="1"/>
              <a:t>frustration</a:t>
            </a:r>
            <a:r>
              <a:rPr lang="tr-TR" dirty="0"/>
              <a:t> </a:t>
            </a:r>
            <a:r>
              <a:rPr lang="en-US" dirty="0"/>
              <a:t>or </a:t>
            </a:r>
            <a:r>
              <a:rPr lang="tr-TR"/>
              <a:t>angry</a:t>
            </a:r>
            <a:r>
              <a:rPr lang="en-US"/>
              <a:t> </a:t>
            </a:r>
            <a:r>
              <a:rPr lang="en-US" dirty="0"/>
              <a:t>may exist. By developing our project on the web, we aimed to make it easier for everyone to access.</a:t>
            </a:r>
            <a:endParaRPr dirty="0"/>
          </a:p>
        </p:txBody>
      </p:sp>
      <p:sp>
        <p:nvSpPr>
          <p:cNvPr id="45" name="CustomShape 7"/>
          <p:cNvSpPr/>
          <p:nvPr/>
        </p:nvSpPr>
        <p:spPr>
          <a:xfrm>
            <a:off x="10296332" y="8584090"/>
            <a:ext cx="4572000" cy="3893659"/>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Results &amp; Conclusion</a:t>
            </a:r>
            <a:endParaRPr dirty="0"/>
          </a:p>
          <a:p>
            <a:endParaRPr dirty="0"/>
          </a:p>
          <a:p>
            <a:pPr algn="just"/>
            <a:r>
              <a:rPr lang="en-US" dirty="0"/>
              <a:t>We have obtained results similar to many studies. Of course, the most significant difference and feature of our system, the Speech Emotion Recognition System, is that it combines both text and voice emotion analysis on a system and presents it to the end user over the web. In this way, we have created a system that everyone can access and use. It provides as accurate an analysis as possible.</a:t>
            </a:r>
          </a:p>
        </p:txBody>
      </p:sp>
      <p:sp>
        <p:nvSpPr>
          <p:cNvPr id="46" name="CustomShape 8"/>
          <p:cNvSpPr/>
          <p:nvPr/>
        </p:nvSpPr>
        <p:spPr>
          <a:xfrm>
            <a:off x="10249946" y="16268205"/>
            <a:ext cx="4572000" cy="2310791"/>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rPr>
              <a:t>Acknowledgement</a:t>
            </a:r>
            <a:endParaRPr lang="tr-TR" sz="3000" b="1" dirty="0"/>
          </a:p>
          <a:p>
            <a:pPr algn="ctr"/>
            <a:endParaRPr lang="en-US" dirty="0">
              <a:solidFill>
                <a:srgbClr val="000000"/>
              </a:solidFill>
              <a:latin typeface="Ubuntu"/>
              <a:ea typeface="Times New Roman"/>
            </a:endParaRPr>
          </a:p>
          <a:p>
            <a:pPr algn="just"/>
            <a:r>
              <a:rPr lang="en-US" dirty="0">
                <a:solidFill>
                  <a:srgbClr val="000000"/>
                </a:solidFill>
                <a:ea typeface="Times New Roman"/>
              </a:rPr>
              <a:t>Our teacher</a:t>
            </a:r>
            <a:r>
              <a:rPr lang="tr-TR" dirty="0">
                <a:solidFill>
                  <a:srgbClr val="000000"/>
                </a:solidFill>
                <a:ea typeface="Times New Roman"/>
              </a:rPr>
              <a:t>,</a:t>
            </a:r>
            <a:r>
              <a:rPr lang="en-US" dirty="0">
                <a:solidFill>
                  <a:srgbClr val="000000"/>
                </a:solidFill>
                <a:ea typeface="Times New Roman"/>
              </a:rPr>
              <a:t> Dr. </a:t>
            </a:r>
            <a:r>
              <a:rPr lang="en-US" dirty="0" err="1">
                <a:solidFill>
                  <a:srgbClr val="000000"/>
                </a:solidFill>
                <a:ea typeface="Times New Roman"/>
              </a:rPr>
              <a:t>Nurdan</a:t>
            </a:r>
            <a:r>
              <a:rPr lang="en-US" dirty="0">
                <a:solidFill>
                  <a:srgbClr val="000000"/>
                </a:solidFill>
                <a:ea typeface="Times New Roman"/>
              </a:rPr>
              <a:t> Saran supported us at every stage of the project. In </a:t>
            </a:r>
            <a:r>
              <a:rPr lang="tr-TR" dirty="0" err="1">
                <a:solidFill>
                  <a:srgbClr val="000000"/>
                </a:solidFill>
                <a:ea typeface="Times New Roman"/>
              </a:rPr>
              <a:t>every</a:t>
            </a:r>
            <a:r>
              <a:rPr lang="tr-TR" dirty="0">
                <a:solidFill>
                  <a:srgbClr val="000000"/>
                </a:solidFill>
                <a:ea typeface="Times New Roman"/>
              </a:rPr>
              <a:t> </a:t>
            </a:r>
            <a:r>
              <a:rPr lang="tr-TR" dirty="0" err="1">
                <a:solidFill>
                  <a:srgbClr val="000000"/>
                </a:solidFill>
                <a:ea typeface="Times New Roman"/>
              </a:rPr>
              <a:t>stage</a:t>
            </a:r>
            <a:r>
              <a:rPr lang="en-US" dirty="0">
                <a:solidFill>
                  <a:srgbClr val="000000"/>
                </a:solidFill>
                <a:ea typeface="Times New Roman"/>
              </a:rPr>
              <a:t>, she guided us to understand the problem and set our goals</a:t>
            </a:r>
            <a:r>
              <a:rPr lang="tr-TR" dirty="0">
                <a:solidFill>
                  <a:srgbClr val="000000"/>
                </a:solidFill>
                <a:ea typeface="Times New Roman"/>
              </a:rPr>
              <a:t>. </a:t>
            </a:r>
            <a:r>
              <a:rPr lang="en-US" dirty="0">
                <a:solidFill>
                  <a:srgbClr val="000000"/>
                </a:solidFill>
                <a:ea typeface="Times New Roman"/>
              </a:rPr>
              <a:t>Words are not enough to express our gratitude to her. </a:t>
            </a:r>
            <a:endParaRPr dirty="0"/>
          </a:p>
        </p:txBody>
      </p:sp>
      <p:sp>
        <p:nvSpPr>
          <p:cNvPr id="47" name="CustomShape 9"/>
          <p:cNvSpPr/>
          <p:nvPr/>
        </p:nvSpPr>
        <p:spPr>
          <a:xfrm>
            <a:off x="10165463" y="18688050"/>
            <a:ext cx="4572000" cy="2390249"/>
          </a:xfrm>
          <a:prstGeom prst="rect">
            <a:avLst/>
          </a:prstGeom>
          <a:solidFill>
            <a:srgbClr val="E6E6E6"/>
          </a:solidFill>
          <a:ln>
            <a:solidFill>
              <a:srgbClr val="C5000B"/>
            </a:solidFill>
          </a:ln>
        </p:spPr>
        <p:txBody>
          <a:bodyPr/>
          <a:lstStyle/>
          <a:p>
            <a:pPr algn="ctr"/>
            <a:endParaRPr lang="tr-TR" sz="1800" b="1" dirty="0"/>
          </a:p>
        </p:txBody>
      </p:sp>
      <p:sp>
        <p:nvSpPr>
          <p:cNvPr id="50" name="CustomShape 10"/>
          <p:cNvSpPr/>
          <p:nvPr/>
        </p:nvSpPr>
        <p:spPr>
          <a:xfrm>
            <a:off x="5328166" y="3838634"/>
            <a:ext cx="9540166" cy="4175416"/>
          </a:xfrm>
          <a:prstGeom prst="rect">
            <a:avLst/>
          </a:prstGeom>
          <a:solidFill>
            <a:srgbClr val="E6E6E6"/>
          </a:solidFill>
          <a:ln>
            <a:solidFill>
              <a:srgbClr val="C5000B"/>
            </a:solidFill>
          </a:ln>
        </p:spPr>
        <p:txBody>
          <a:bodyPr/>
          <a:lstStyle/>
          <a:p>
            <a:endParaRPr lang="tr-TR" dirty="0"/>
          </a:p>
        </p:txBody>
      </p:sp>
      <p:sp>
        <p:nvSpPr>
          <p:cNvPr id="51" name="CustomShape 11"/>
          <p:cNvSpPr/>
          <p:nvPr/>
        </p:nvSpPr>
        <p:spPr>
          <a:xfrm>
            <a:off x="10545563" y="12623197"/>
            <a:ext cx="3811799" cy="2994480"/>
          </a:xfrm>
          <a:prstGeom prst="rect">
            <a:avLst/>
          </a:prstGeom>
          <a:solidFill>
            <a:srgbClr val="E6E6E6"/>
          </a:solidFill>
          <a:ln>
            <a:solidFill>
              <a:srgbClr val="C5000B"/>
            </a:solidFill>
          </a:ln>
        </p:spPr>
      </p:sp>
      <p:sp>
        <p:nvSpPr>
          <p:cNvPr id="92" name="TextShape 52"/>
          <p:cNvSpPr txBox="1"/>
          <p:nvPr/>
        </p:nvSpPr>
        <p:spPr>
          <a:xfrm>
            <a:off x="8339445" y="8036966"/>
            <a:ext cx="2585520" cy="373680"/>
          </a:xfrm>
          <a:prstGeom prst="rect">
            <a:avLst/>
          </a:prstGeom>
        </p:spPr>
        <p:txBody>
          <a:bodyPr wrap="none" lIns="90000" tIns="45000" rIns="90000" bIns="45000"/>
          <a:lstStyle/>
          <a:p>
            <a:r>
              <a:rPr lang="en-US" sz="2000" b="1" dirty="0">
                <a:solidFill>
                  <a:srgbClr val="C5000B"/>
                </a:solidFill>
              </a:rPr>
              <a:t>Figure </a:t>
            </a:r>
            <a:r>
              <a:rPr lang="tr-TR" sz="2000" b="1" dirty="0">
                <a:solidFill>
                  <a:srgbClr val="C5000B"/>
                </a:solidFill>
              </a:rPr>
              <a:t>1 </a:t>
            </a:r>
            <a:r>
              <a:rPr lang="en-US" sz="2000" b="1" dirty="0">
                <a:solidFill>
                  <a:srgbClr val="C5000B"/>
                </a:solidFill>
              </a:rPr>
              <a:t>– </a:t>
            </a:r>
            <a:r>
              <a:rPr lang="tr-TR" sz="2000" b="1" dirty="0" err="1">
                <a:solidFill>
                  <a:srgbClr val="C5000B"/>
                </a:solidFill>
              </a:rPr>
              <a:t>System</a:t>
            </a:r>
            <a:r>
              <a:rPr lang="en-US" sz="2000" b="1" dirty="0">
                <a:solidFill>
                  <a:srgbClr val="C5000B"/>
                </a:solidFill>
              </a:rPr>
              <a:t> </a:t>
            </a:r>
            <a:r>
              <a:rPr lang="tr-TR" sz="2000" b="1" dirty="0">
                <a:solidFill>
                  <a:srgbClr val="C5000B"/>
                </a:solidFill>
              </a:rPr>
              <a:t>Architecture</a:t>
            </a:r>
            <a:endParaRPr dirty="0"/>
          </a:p>
        </p:txBody>
      </p:sp>
      <p:sp>
        <p:nvSpPr>
          <p:cNvPr id="93" name="TextShape 53"/>
          <p:cNvSpPr txBox="1"/>
          <p:nvPr/>
        </p:nvSpPr>
        <p:spPr>
          <a:xfrm>
            <a:off x="10794599" y="15698735"/>
            <a:ext cx="3529080" cy="373680"/>
          </a:xfrm>
          <a:prstGeom prst="rect">
            <a:avLst/>
          </a:prstGeom>
        </p:spPr>
        <p:txBody>
          <a:bodyPr wrap="none" lIns="90000" tIns="45000" rIns="90000" bIns="45000"/>
          <a:lstStyle/>
          <a:p>
            <a:r>
              <a:rPr lang="en-US" sz="2000" b="1" dirty="0">
                <a:solidFill>
                  <a:srgbClr val="C5000B"/>
                </a:solidFill>
              </a:rPr>
              <a:t>Figure </a:t>
            </a:r>
            <a:r>
              <a:rPr lang="tr-TR" sz="2000" b="1" dirty="0">
                <a:solidFill>
                  <a:srgbClr val="C5000B"/>
                </a:solidFill>
              </a:rPr>
              <a:t>2</a:t>
            </a:r>
            <a:r>
              <a:rPr lang="en-US" sz="2000" b="1" dirty="0">
                <a:solidFill>
                  <a:srgbClr val="C5000B"/>
                </a:solidFill>
              </a:rPr>
              <a:t> – Finished Product</a:t>
            </a:r>
            <a:endParaRPr dirty="0"/>
          </a:p>
        </p:txBody>
      </p:sp>
      <p:pic>
        <p:nvPicPr>
          <p:cNvPr id="7" name="Resim 6">
            <a:extLst>
              <a:ext uri="{FF2B5EF4-FFF2-40B4-BE49-F238E27FC236}">
                <a16:creationId xmlns:a16="http://schemas.microsoft.com/office/drawing/2014/main" id="{BB03AAAC-9EC4-192C-4535-EA010C07EFA3}"/>
              </a:ext>
            </a:extLst>
          </p:cNvPr>
          <p:cNvPicPr>
            <a:picLocks noChangeAspect="1"/>
          </p:cNvPicPr>
          <p:nvPr/>
        </p:nvPicPr>
        <p:blipFill rotWithShape="1">
          <a:blip r:embed="rId4"/>
          <a:srcRect t="8584"/>
          <a:stretch/>
        </p:blipFill>
        <p:spPr>
          <a:xfrm>
            <a:off x="490868" y="17678399"/>
            <a:ext cx="4185071" cy="2713389"/>
          </a:xfrm>
          <a:prstGeom prst="rect">
            <a:avLst/>
          </a:prstGeom>
        </p:spPr>
      </p:pic>
      <p:pic>
        <p:nvPicPr>
          <p:cNvPr id="4" name="Resim 3" descr="diyagram, daire, ekran görüntüsü, çizgi içeren bir resim&#10;&#10;Açıklama otomatik olarak oluşturuldu">
            <a:extLst>
              <a:ext uri="{FF2B5EF4-FFF2-40B4-BE49-F238E27FC236}">
                <a16:creationId xmlns:a16="http://schemas.microsoft.com/office/drawing/2014/main" id="{D51DFAA3-19DF-82CA-555C-E3D8FDDF71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9760" y="3999292"/>
            <a:ext cx="9337703" cy="3981450"/>
          </a:xfrm>
          <a:prstGeom prst="rect">
            <a:avLst/>
          </a:prstGeom>
        </p:spPr>
      </p:pic>
      <p:pic>
        <p:nvPicPr>
          <p:cNvPr id="3" name="Resim 2">
            <a:extLst>
              <a:ext uri="{FF2B5EF4-FFF2-40B4-BE49-F238E27FC236}">
                <a16:creationId xmlns:a16="http://schemas.microsoft.com/office/drawing/2014/main" id="{D041270A-5701-0EF6-F2CE-A63CC702BFA5}"/>
              </a:ext>
            </a:extLst>
          </p:cNvPr>
          <p:cNvPicPr>
            <a:picLocks noChangeAspect="1"/>
          </p:cNvPicPr>
          <p:nvPr/>
        </p:nvPicPr>
        <p:blipFill rotWithShape="1">
          <a:blip r:embed="rId6"/>
          <a:srcRect l="8476" r="11411" b="20729"/>
          <a:stretch/>
        </p:blipFill>
        <p:spPr>
          <a:xfrm>
            <a:off x="10249946" y="12611461"/>
            <a:ext cx="4618386" cy="3075538"/>
          </a:xfrm>
          <a:prstGeom prst="rect">
            <a:avLst/>
          </a:prstGeom>
        </p:spPr>
      </p:pic>
      <p:pic>
        <p:nvPicPr>
          <p:cNvPr id="11" name="Resim 10" descr="giyim, kişi, şahıs, ayakkabı, gülümsemek, gülüş içeren bir resim&#10;&#10;Açıklama otomatik olarak oluşturuldu">
            <a:extLst>
              <a:ext uri="{FF2B5EF4-FFF2-40B4-BE49-F238E27FC236}">
                <a16:creationId xmlns:a16="http://schemas.microsoft.com/office/drawing/2014/main" id="{0D8FB215-5D5A-E69C-15D6-0E0AFF279D0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88108" y="18749963"/>
            <a:ext cx="3495675" cy="2236025"/>
          </a:xfrm>
          <a:prstGeom prst="rect">
            <a:avLst/>
          </a:prstGeom>
        </p:spPr>
      </p:pic>
      <p:pic>
        <p:nvPicPr>
          <p:cNvPr id="5" name="Resim 4">
            <a:extLst>
              <a:ext uri="{FF2B5EF4-FFF2-40B4-BE49-F238E27FC236}">
                <a16:creationId xmlns:a16="http://schemas.microsoft.com/office/drawing/2014/main" id="{B226950C-9956-B79B-D320-A33BABD1E8A3}"/>
              </a:ext>
            </a:extLst>
          </p:cNvPr>
          <p:cNvPicPr>
            <a:picLocks noChangeAspect="1"/>
          </p:cNvPicPr>
          <p:nvPr/>
        </p:nvPicPr>
        <p:blipFill>
          <a:blip r:embed="rId8"/>
          <a:stretch>
            <a:fillRect/>
          </a:stretch>
        </p:blipFill>
        <p:spPr>
          <a:xfrm>
            <a:off x="360000" y="9816378"/>
            <a:ext cx="4509404" cy="2367437"/>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459</TotalTime>
  <Words>630</Words>
  <Application>Microsoft Office PowerPoint</Application>
  <PresentationFormat>Özel</PresentationFormat>
  <Paragraphs>30</Paragraphs>
  <Slides>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vt:i4>
      </vt:variant>
    </vt:vector>
  </HeadingPairs>
  <TitlesOfParts>
    <vt:vector size="5" baseType="lpstr">
      <vt:lpstr>Arial</vt:lpstr>
      <vt:lpstr>StarSymbol</vt:lpstr>
      <vt:lpstr>Ubuntu</vt:lpstr>
      <vt:lpstr>Office Theme</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cp:lastModifiedBy>Furkan Duran</cp:lastModifiedBy>
  <cp:revision>13</cp:revision>
  <dcterms:modified xsi:type="dcterms:W3CDTF">2023-06-09T12:54:32Z</dcterms:modified>
</cp:coreProperties>
</file>