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4_44505930.xml" ContentType="application/vnd.ms-powerpoint.comments+xml"/>
  <Override PartName="/ppt/comments/modernComment_105_EA89562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4"/>
  </p:notesMasterIdLst>
  <p:sldIdLst>
    <p:sldId id="256" r:id="rId2"/>
    <p:sldId id="257" r:id="rId3"/>
    <p:sldId id="258" r:id="rId4"/>
    <p:sldId id="264" r:id="rId5"/>
    <p:sldId id="265" r:id="rId6"/>
    <p:sldId id="266" r:id="rId7"/>
    <p:sldId id="260" r:id="rId8"/>
    <p:sldId id="267" r:id="rId9"/>
    <p:sldId id="261" r:id="rId10"/>
    <p:sldId id="268" r:id="rId11"/>
    <p:sldId id="263" r:id="rId12"/>
    <p:sldId id="262" r:id="rId1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AB4F30A-8AF7-761A-74DF-DA546261C978}" name="Özge  Alkan" initials="ÖA" userId="S::c1918004@student.cankaya.edu.tr::9e7c04a0-8684-4c16-af90-413be19c175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93" autoAdjust="0"/>
    <p:restoredTop sz="94660"/>
  </p:normalViewPr>
  <p:slideViewPr>
    <p:cSldViewPr>
      <p:cViewPr>
        <p:scale>
          <a:sx n="75" d="100"/>
          <a:sy n="75" d="100"/>
        </p:scale>
        <p:origin x="667"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modernComment_104_44505930.xml><?xml version="1.0" encoding="utf-8"?>
<p188:cmLst xmlns:a="http://schemas.openxmlformats.org/drawingml/2006/main" xmlns:r="http://schemas.openxmlformats.org/officeDocument/2006/relationships" xmlns:p188="http://schemas.microsoft.com/office/powerpoint/2018/8/main">
  <p188:cm id="{12443630-CE31-408E-BF2E-A51B78A07C0B}" authorId="{4AB4F30A-8AF7-761A-74DF-DA546261C978}" created="2025-01-01T22:35:47.795">
    <ac:txMkLst xmlns:ac="http://schemas.microsoft.com/office/drawing/2013/main/command">
      <pc:docMk xmlns:pc="http://schemas.microsoft.com/office/powerpoint/2013/main/command"/>
      <pc:sldMk xmlns:pc="http://schemas.microsoft.com/office/powerpoint/2013/main/command" cId="1146116400" sldId="260"/>
      <ac:spMk id="2" creationId="{00000000-0000-0000-0000-000000000000}"/>
      <ac:txMk cp="2" len="8">
        <ac:context len="13" hash="2116708278"/>
      </ac:txMk>
    </ac:txMkLst>
    <p188:pos x="1676400" y="462280"/>
    <p188:txBody>
      <a:bodyPr/>
      <a:lstStyle/>
      <a:p>
        <a:r>
          <a:rPr lang="tr-TR"/>
          <a:t>Diagram eklenecek</a:t>
        </a:r>
      </a:p>
    </p188:txBody>
  </p188:cm>
</p188:cmLst>
</file>

<file path=ppt/comments/modernComment_105_EA89562F.xml><?xml version="1.0" encoding="utf-8"?>
<p188:cmLst xmlns:a="http://schemas.openxmlformats.org/drawingml/2006/main" xmlns:r="http://schemas.openxmlformats.org/officeDocument/2006/relationships" xmlns:p188="http://schemas.microsoft.com/office/powerpoint/2018/8/main">
  <p188:cm id="{91ED9454-3448-4B61-8880-00A2618AD590}" authorId="{4AB4F30A-8AF7-761A-74DF-DA546261C978}" created="2025-01-01T22:52:19.769">
    <ac:txMkLst xmlns:ac="http://schemas.microsoft.com/office/drawing/2013/main/command">
      <pc:docMk xmlns:pc="http://schemas.microsoft.com/office/powerpoint/2013/main/command"/>
      <pc:sldMk xmlns:pc="http://schemas.microsoft.com/office/powerpoint/2013/main/command" cId="3934869039" sldId="261"/>
      <ac:spMk id="2" creationId="{00000000-0000-0000-0000-000000000000}"/>
      <ac:txMk cp="0" len="27">
        <ac:context len="28" hash="2249684430"/>
      </ac:txMk>
    </ac:txMkLst>
    <p188:pos x="4978400" y="-635000"/>
    <p188:txBody>
      <a:bodyPr/>
      <a:lstStyle/>
      <a:p>
        <a:r>
          <a:rPr lang="tr-TR"/>
          <a:t>Bakalım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B88C82-A9E1-4276-ABA9-B33DB6E4C974}" type="datetimeFigureOut">
              <a:rPr lang="tr-TR" smtClean="0"/>
              <a:pPr/>
              <a:t>2.01.2025</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DB48C7-4D59-4F9F-8DF1-B88103B7BDE4}" type="slidenum">
              <a:rPr lang="tr-TR" smtClean="0"/>
              <a:pPr/>
              <a:t>‹#›</a:t>
            </a:fld>
            <a:endParaRPr lang="tr-TR"/>
          </a:p>
        </p:txBody>
      </p:sp>
    </p:spTree>
    <p:extLst>
      <p:ext uri="{BB962C8B-B14F-4D97-AF65-F5344CB8AC3E}">
        <p14:creationId xmlns:p14="http://schemas.microsoft.com/office/powerpoint/2010/main" val="1471144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4ED457-746A-453E-A471-454C3919D082}" type="datetime1">
              <a:rPr lang="tr-TR" smtClean="0"/>
              <a:pPr/>
              <a:t>2.01.2025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2826C-212F-4612-ABBE-FC45A1562B62}" type="slidenum">
              <a:rPr lang="tr-TR" smtClean="0"/>
              <a:pPr/>
              <a:t>‹#›</a:t>
            </a:fld>
            <a:endParaRPr lang="tr-T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D3F45E-3F23-4471-914D-AD82436B8FA3}" type="datetime1">
              <a:rPr lang="tr-TR" smtClean="0"/>
              <a:pPr/>
              <a:t>2.01.2025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2826C-212F-4612-ABBE-FC45A1562B62}"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01F965-205E-45FB-9C6F-2DF8D53E1437}" type="datetime1">
              <a:rPr lang="tr-TR" smtClean="0"/>
              <a:pPr/>
              <a:t>2.01.2025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2826C-212F-4612-ABBE-FC45A1562B62}"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A8549B-284E-45CA-A027-25C37A2C5D4E}" type="datetime1">
              <a:rPr lang="tr-TR" smtClean="0"/>
              <a:pPr/>
              <a:t>2.01.2025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2826C-212F-4612-ABBE-FC45A1562B62}"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24A0BA-3A34-4797-AA46-80C8CFB64837}" type="datetime1">
              <a:rPr lang="tr-TR" smtClean="0"/>
              <a:pPr/>
              <a:t>2.01.2025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202826C-212F-4612-ABBE-FC45A1562B62}" type="slidenum">
              <a:rPr lang="tr-TR" smtClean="0"/>
              <a:pPr/>
              <a:t>‹#›</a:t>
            </a:fld>
            <a:endParaRPr lang="tr-T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4A4294-3417-4408-853A-8149FC65A441}" type="datetime1">
              <a:rPr lang="tr-TR" smtClean="0"/>
              <a:pPr/>
              <a:t>2.01.2025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202826C-212F-4612-ABBE-FC45A1562B62}"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EE8CA8-A961-4E08-82C7-869751F81425}" type="datetime1">
              <a:rPr lang="tr-TR" smtClean="0"/>
              <a:pPr/>
              <a:t>2.01.2025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202826C-212F-4612-ABBE-FC45A1562B62}" type="slidenum">
              <a:rPr lang="tr-TR" smtClean="0"/>
              <a:pPr/>
              <a:t>‹#›</a:t>
            </a:fld>
            <a:endParaRPr lang="tr-T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744130-0819-417A-84D4-FFDD73CE20B8}" type="datetime1">
              <a:rPr lang="tr-TR" smtClean="0"/>
              <a:pPr/>
              <a:t>2.01.2025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202826C-212F-4612-ABBE-FC45A1562B62}"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AABFD8-E673-4B19-AFB0-7A1482B87243}" type="datetime1">
              <a:rPr lang="tr-TR" smtClean="0"/>
              <a:pPr/>
              <a:t>2.01.2025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3202826C-212F-4612-ABBE-FC45A1562B62}"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6EB75E-0329-4707-92DD-2FD16BD72A34}" type="datetime1">
              <a:rPr lang="tr-TR" smtClean="0"/>
              <a:pPr/>
              <a:t>2.01.2025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202826C-212F-4612-ABBE-FC45A1562B62}" type="slidenum">
              <a:rPr lang="tr-TR" smtClean="0"/>
              <a:pPr/>
              <a:t>‹#›</a:t>
            </a:fld>
            <a:endParaRPr lang="tr-T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F94297-6643-4344-BF5E-8407223DB37E}" type="datetime1">
              <a:rPr lang="tr-TR" smtClean="0"/>
              <a:pPr/>
              <a:t>2.01.2025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202826C-212F-4612-ABBE-FC45A1562B62}"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AE342D3-ED73-4597-A5F9-15DADAF038D1}" type="datetime1">
              <a:rPr lang="tr-TR" smtClean="0"/>
              <a:pPr/>
              <a:t>2.01.2025</a:t>
            </a:fld>
            <a:endParaRPr lang="tr-T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tr-T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202826C-212F-4612-ABBE-FC45A1562B62}"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4_4450593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microsoft.com/office/2018/10/relationships/comments" Target="../comments/modernComment_105_EA89562F.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Senseaı</a:t>
            </a:r>
            <a:endParaRPr lang="tr-TR" dirty="0"/>
          </a:p>
        </p:txBody>
      </p:sp>
      <p:sp>
        <p:nvSpPr>
          <p:cNvPr id="3" name="Subtitle 2"/>
          <p:cNvSpPr>
            <a:spLocks noGrp="1"/>
          </p:cNvSpPr>
          <p:nvPr>
            <p:ph type="subTitle" idx="1"/>
          </p:nvPr>
        </p:nvSpPr>
        <p:spPr>
          <a:xfrm>
            <a:off x="685800" y="3505200"/>
            <a:ext cx="3454152" cy="1752600"/>
          </a:xfrm>
        </p:spPr>
        <p:txBody>
          <a:bodyPr>
            <a:normAutofit fontScale="92500" lnSpcReduction="20000"/>
          </a:bodyPr>
          <a:lstStyle/>
          <a:p>
            <a:r>
              <a:rPr lang="en-US" dirty="0" err="1"/>
              <a:t>Ece</a:t>
            </a:r>
            <a:r>
              <a:rPr lang="en-US" dirty="0"/>
              <a:t> </a:t>
            </a:r>
            <a:r>
              <a:rPr lang="en-US" dirty="0" err="1"/>
              <a:t>Heval</a:t>
            </a:r>
            <a:r>
              <a:rPr lang="en-US" dirty="0"/>
              <a:t> </a:t>
            </a:r>
            <a:r>
              <a:rPr lang="en-US" dirty="0" err="1"/>
              <a:t>Ünal</a:t>
            </a:r>
            <a:endParaRPr lang="en-US" dirty="0"/>
          </a:p>
          <a:p>
            <a:r>
              <a:rPr lang="en-US" dirty="0"/>
              <a:t>Mustafa </a:t>
            </a:r>
            <a:r>
              <a:rPr lang="en-US" dirty="0" err="1"/>
              <a:t>Tozman</a:t>
            </a:r>
            <a:endParaRPr lang="en-US" dirty="0"/>
          </a:p>
          <a:p>
            <a:r>
              <a:rPr lang="en-US" dirty="0"/>
              <a:t>Özge Alkan</a:t>
            </a:r>
          </a:p>
          <a:p>
            <a:r>
              <a:rPr lang="en-US" dirty="0" err="1"/>
              <a:t>Sadrettin</a:t>
            </a:r>
            <a:r>
              <a:rPr lang="en-US" dirty="0"/>
              <a:t> </a:t>
            </a:r>
            <a:r>
              <a:rPr lang="en-US" dirty="0" err="1"/>
              <a:t>Anıl</a:t>
            </a:r>
            <a:r>
              <a:rPr lang="en-US" dirty="0"/>
              <a:t> </a:t>
            </a:r>
            <a:r>
              <a:rPr lang="en-US" dirty="0" err="1"/>
              <a:t>Karaçay</a:t>
            </a:r>
            <a:endParaRPr lang="en-US" dirty="0"/>
          </a:p>
          <a:p>
            <a:r>
              <a:rPr lang="en-US" dirty="0"/>
              <a:t>Zeliha Aybüke </a:t>
            </a:r>
            <a:r>
              <a:rPr lang="en-US" dirty="0" err="1"/>
              <a:t>Baştürk</a:t>
            </a:r>
            <a:endParaRPr lang="tr-TR" dirty="0"/>
          </a:p>
        </p:txBody>
      </p:sp>
      <p:sp>
        <p:nvSpPr>
          <p:cNvPr id="4" name="Slide Number Placeholder 3"/>
          <p:cNvSpPr>
            <a:spLocks noGrp="1"/>
          </p:cNvSpPr>
          <p:nvPr>
            <p:ph type="sldNum" sz="quarter" idx="12"/>
          </p:nvPr>
        </p:nvSpPr>
        <p:spPr/>
        <p:txBody>
          <a:bodyPr/>
          <a:lstStyle/>
          <a:p>
            <a:fld id="{3202826C-212F-4612-ABBE-FC45A1562B62}" type="slidenum">
              <a:rPr lang="tr-TR" smtClean="0"/>
              <a:pPr/>
              <a:t>1</a:t>
            </a:fld>
            <a:endParaRPr lang="tr-TR"/>
          </a:p>
        </p:txBody>
      </p:sp>
      <p:sp>
        <p:nvSpPr>
          <p:cNvPr id="5" name="Subtitle 2">
            <a:extLst>
              <a:ext uri="{FF2B5EF4-FFF2-40B4-BE49-F238E27FC236}">
                <a16:creationId xmlns:a16="http://schemas.microsoft.com/office/drawing/2014/main" id="{50F3110B-C235-0CE1-410A-8A014E54454C}"/>
              </a:ext>
            </a:extLst>
          </p:cNvPr>
          <p:cNvSpPr txBox="1">
            <a:spLocks/>
          </p:cNvSpPr>
          <p:nvPr/>
        </p:nvSpPr>
        <p:spPr>
          <a:xfrm>
            <a:off x="685800" y="5486400"/>
            <a:ext cx="3454152" cy="1135360"/>
          </a:xfrm>
          <a:prstGeom prst="rect">
            <a:avLst/>
          </a:prstGeom>
        </p:spPr>
        <p:txBody>
          <a:bodyPr vert="horz" lIns="91440" tIns="45720" rIns="91440" bIns="45720" rtlCol="0">
            <a:normAutofit lnSpcReduction="10000"/>
          </a:bodyPr>
          <a:lstStyle>
            <a:lvl1pPr marL="0" indent="0" algn="l" defTabSz="914400" rtl="0" eaLnBrk="1" latinLnBrk="0" hangingPunct="1">
              <a:spcBef>
                <a:spcPct val="20000"/>
              </a:spcBef>
              <a:buClr>
                <a:schemeClr val="accent1"/>
              </a:buClr>
              <a:buSzPct val="85000"/>
              <a:buFont typeface="Arial"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r>
              <a:rPr lang="en-US" sz="2200" dirty="0"/>
              <a:t>Advisors: </a:t>
            </a:r>
          </a:p>
          <a:p>
            <a:r>
              <a:rPr lang="en-US" sz="2200" dirty="0" err="1"/>
              <a:t>Atila</a:t>
            </a:r>
            <a:r>
              <a:rPr lang="en-US" sz="2200" dirty="0"/>
              <a:t> </a:t>
            </a:r>
            <a:r>
              <a:rPr lang="en-US" sz="2200" dirty="0" err="1"/>
              <a:t>Bostan</a:t>
            </a:r>
            <a:endParaRPr lang="en-US" sz="2200" dirty="0"/>
          </a:p>
          <a:p>
            <a:r>
              <a:rPr lang="en-US" sz="2200" dirty="0"/>
              <a:t>İsmail Bora </a:t>
            </a:r>
            <a:r>
              <a:rPr lang="en-US" sz="2200" dirty="0" err="1"/>
              <a:t>Çelikkale</a:t>
            </a:r>
            <a:endParaRPr lang="tr-TR" sz="2200" dirty="0"/>
          </a:p>
        </p:txBody>
      </p:sp>
    </p:spTree>
    <p:extLst>
      <p:ext uri="{BB962C8B-B14F-4D97-AF65-F5344CB8AC3E}">
        <p14:creationId xmlns:p14="http://schemas.microsoft.com/office/powerpoint/2010/main" val="2170306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C9A2D-B4CC-53B8-276D-530AA68B49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CC1F68-7CFD-CA33-CCCE-2C7CDB76F209}"/>
              </a:ext>
            </a:extLst>
          </p:cNvPr>
          <p:cNvSpPr>
            <a:spLocks noGrp="1"/>
          </p:cNvSpPr>
          <p:nvPr>
            <p:ph type="title"/>
          </p:nvPr>
        </p:nvSpPr>
        <p:spPr/>
        <p:txBody>
          <a:bodyPr>
            <a:normAutofit fontScale="90000"/>
          </a:bodyPr>
          <a:lstStyle/>
          <a:p>
            <a:br>
              <a:rPr lang="tr-TR" dirty="0"/>
            </a:br>
            <a:br>
              <a:rPr lang="tr-TR" dirty="0"/>
            </a:br>
            <a:r>
              <a:rPr lang="tr-TR" dirty="0"/>
              <a:t>Results and Conclusions</a:t>
            </a:r>
            <a:br>
              <a:rPr lang="tr-TR" dirty="0"/>
            </a:br>
            <a:br>
              <a:rPr lang="tr-TR" dirty="0"/>
            </a:br>
            <a:endParaRPr lang="tr-TR" dirty="0"/>
          </a:p>
        </p:txBody>
      </p:sp>
      <p:sp>
        <p:nvSpPr>
          <p:cNvPr id="3" name="Content Placeholder 2">
            <a:extLst>
              <a:ext uri="{FF2B5EF4-FFF2-40B4-BE49-F238E27FC236}">
                <a16:creationId xmlns:a16="http://schemas.microsoft.com/office/drawing/2014/main" id="{860D5F20-7597-0D50-05C9-4B9F146BF1D0}"/>
              </a:ext>
            </a:extLst>
          </p:cNvPr>
          <p:cNvSpPr>
            <a:spLocks noGrp="1"/>
          </p:cNvSpPr>
          <p:nvPr>
            <p:ph idx="1"/>
          </p:nvPr>
        </p:nvSpPr>
        <p:spPr/>
        <p:txBody>
          <a:bodyPr>
            <a:normAutofit fontScale="92500" lnSpcReduction="10000"/>
          </a:bodyPr>
          <a:lstStyle/>
          <a:p>
            <a:r>
              <a:rPr lang="en-US" dirty="0"/>
              <a:t>We have run several face emotion detection models, we will run models for emotion analysis from tone of voice, and scan datasets to develop our own model. We are developing a user-friendly application with mobile compatibility to run our tests. </a:t>
            </a:r>
          </a:p>
          <a:p>
            <a:r>
              <a:rPr lang="en-US" dirty="0"/>
              <a:t>Its advantages include high accuracy through multimodal analysis, personalized feedback, scalability with wearable devices, and robust privacy features like encrypted data storage and federated learning. However, challenges include computational demands for real-time processing and reliance on user consent for data access. </a:t>
            </a:r>
          </a:p>
          <a:p>
            <a:r>
              <a:rPr lang="en-US" dirty="0"/>
              <a:t>Future work focuses on enhancing AI models for multilingual support, integrating additional biometric sensors, and expanding crisis detection capabilities with professional support links.</a:t>
            </a:r>
          </a:p>
        </p:txBody>
      </p:sp>
      <p:sp>
        <p:nvSpPr>
          <p:cNvPr id="4" name="Slide Number Placeholder 3">
            <a:extLst>
              <a:ext uri="{FF2B5EF4-FFF2-40B4-BE49-F238E27FC236}">
                <a16:creationId xmlns:a16="http://schemas.microsoft.com/office/drawing/2014/main" id="{AC4B620D-85EE-211A-C0FB-74D48BC30483}"/>
              </a:ext>
            </a:extLst>
          </p:cNvPr>
          <p:cNvSpPr>
            <a:spLocks noGrp="1"/>
          </p:cNvSpPr>
          <p:nvPr>
            <p:ph type="sldNum" sz="quarter" idx="12"/>
          </p:nvPr>
        </p:nvSpPr>
        <p:spPr/>
        <p:txBody>
          <a:bodyPr/>
          <a:lstStyle/>
          <a:p>
            <a:fld id="{3202826C-212F-4612-ABBE-FC45A1562B62}" type="slidenum">
              <a:rPr lang="tr-TR" smtClean="0"/>
              <a:pPr/>
              <a:t>10</a:t>
            </a:fld>
            <a:endParaRPr lang="tr-TR"/>
          </a:p>
        </p:txBody>
      </p:sp>
    </p:spTree>
    <p:extLst>
      <p:ext uri="{BB962C8B-B14F-4D97-AF65-F5344CB8AC3E}">
        <p14:creationId xmlns:p14="http://schemas.microsoft.com/office/powerpoint/2010/main" val="1601371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References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1600" dirty="0" err="1">
                <a:latin typeface="+mj-lt"/>
              </a:rPr>
              <a:t>Woebot</a:t>
            </a:r>
            <a:r>
              <a:rPr lang="en-US" sz="1600" dirty="0">
                <a:latin typeface="+mj-lt"/>
              </a:rPr>
              <a:t> Health. "</a:t>
            </a:r>
            <a:r>
              <a:rPr lang="en-US" sz="1600" dirty="0" err="1">
                <a:latin typeface="+mj-lt"/>
              </a:rPr>
              <a:t>Woebot</a:t>
            </a:r>
            <a:r>
              <a:rPr lang="en-US" sz="1600" dirty="0">
                <a:latin typeface="+mj-lt"/>
              </a:rPr>
              <a:t> Health- Mental Health for the Digital Age." Available: https://woebothealth.com/. [Accessed: 24-November-2024]. </a:t>
            </a:r>
          </a:p>
          <a:p>
            <a:pPr marL="457200" indent="-457200">
              <a:buFont typeface="+mj-lt"/>
              <a:buAutoNum type="arabicPeriod"/>
            </a:pPr>
            <a:r>
              <a:rPr lang="en-US" sz="1600" dirty="0" err="1">
                <a:latin typeface="+mj-lt"/>
              </a:rPr>
              <a:t>Wysa</a:t>
            </a:r>
            <a:r>
              <a:rPr lang="en-US" sz="1600" dirty="0">
                <a:latin typeface="+mj-lt"/>
              </a:rPr>
              <a:t>. "Reports." Available: https://www.wysa.com/reports#6. [Accessed: 24-November-2024].</a:t>
            </a:r>
          </a:p>
          <a:p>
            <a:pPr marL="457200" indent="-457200">
              <a:buFont typeface="+mj-lt"/>
              <a:buAutoNum type="arabicPeriod"/>
            </a:pPr>
            <a:r>
              <a:rPr lang="tr-TR" sz="1600" kern="0" dirty="0">
                <a:solidFill>
                  <a:srgbClr val="000000"/>
                </a:solidFill>
                <a:effectLst/>
                <a:latin typeface="+mj-lt"/>
                <a:ea typeface="Times New Roman" panose="02020603050405020304" pitchFamily="18" charset="0"/>
                <a:cs typeface="Times New Roman" panose="02020603050405020304" pitchFamily="18" charset="0"/>
              </a:rPr>
              <a:t>S. Wang, Z. Zhang, B. Chen, Z. Zhang, W. </a:t>
            </a:r>
            <a:r>
              <a:rPr lang="tr-TR" sz="1600" kern="0" dirty="0" err="1">
                <a:solidFill>
                  <a:srgbClr val="000000"/>
                </a:solidFill>
                <a:effectLst/>
                <a:latin typeface="+mj-lt"/>
                <a:ea typeface="Times New Roman" panose="02020603050405020304" pitchFamily="18" charset="0"/>
                <a:cs typeface="Times New Roman" panose="02020603050405020304" pitchFamily="18" charset="0"/>
              </a:rPr>
              <a:t>Fang</a:t>
            </a:r>
            <a:r>
              <a:rPr lang="tr-TR" sz="1600" kern="0" dirty="0">
                <a:solidFill>
                  <a:srgbClr val="000000"/>
                </a:solidFill>
                <a:effectLst/>
                <a:latin typeface="+mj-lt"/>
                <a:ea typeface="Times New Roman" panose="02020603050405020304" pitchFamily="18" charset="0"/>
                <a:cs typeface="Times New Roman" panose="02020603050405020304" pitchFamily="18" charset="0"/>
              </a:rPr>
              <a:t>, </a:t>
            </a:r>
            <a:r>
              <a:rPr lang="tr-TR" sz="1600" kern="0" dirty="0" err="1">
                <a:solidFill>
                  <a:srgbClr val="000000"/>
                </a:solidFill>
                <a:effectLst/>
                <a:latin typeface="+mj-lt"/>
                <a:ea typeface="Times New Roman" panose="02020603050405020304" pitchFamily="18" charset="0"/>
                <a:cs typeface="Times New Roman" panose="02020603050405020304" pitchFamily="18" charset="0"/>
              </a:rPr>
              <a:t>and</a:t>
            </a:r>
            <a:r>
              <a:rPr lang="tr-TR" sz="1600" kern="0" dirty="0">
                <a:solidFill>
                  <a:srgbClr val="000000"/>
                </a:solidFill>
                <a:effectLst/>
                <a:latin typeface="+mj-lt"/>
                <a:ea typeface="Times New Roman" panose="02020603050405020304" pitchFamily="18" charset="0"/>
                <a:cs typeface="Times New Roman" panose="02020603050405020304" pitchFamily="18" charset="0"/>
              </a:rPr>
              <a:t> J. </a:t>
            </a:r>
            <a:r>
              <a:rPr lang="tr-TR" sz="1600" kern="0" dirty="0" err="1">
                <a:solidFill>
                  <a:srgbClr val="000000"/>
                </a:solidFill>
                <a:effectLst/>
                <a:latin typeface="+mj-lt"/>
                <a:ea typeface="Times New Roman" panose="02020603050405020304" pitchFamily="18" charset="0"/>
                <a:cs typeface="Times New Roman" panose="02020603050405020304" pitchFamily="18" charset="0"/>
              </a:rPr>
              <a:t>Pan</a:t>
            </a:r>
            <a:r>
              <a:rPr lang="tr-TR" sz="1600" kern="0" dirty="0">
                <a:solidFill>
                  <a:srgbClr val="000000"/>
                </a:solidFill>
                <a:effectLst/>
                <a:latin typeface="+mj-lt"/>
                <a:ea typeface="Times New Roman" panose="02020603050405020304" pitchFamily="18" charset="0"/>
                <a:cs typeface="Times New Roman" panose="02020603050405020304" pitchFamily="18" charset="0"/>
              </a:rPr>
              <a:t>, "Multimodal </a:t>
            </a:r>
            <a:r>
              <a:rPr lang="tr-TR" sz="1600" kern="0" dirty="0" err="1">
                <a:solidFill>
                  <a:srgbClr val="000000"/>
                </a:solidFill>
                <a:effectLst/>
                <a:latin typeface="+mj-lt"/>
                <a:ea typeface="Times New Roman" panose="02020603050405020304" pitchFamily="18" charset="0"/>
                <a:cs typeface="Times New Roman" panose="02020603050405020304" pitchFamily="18" charset="0"/>
              </a:rPr>
              <a:t>Emotion</a:t>
            </a:r>
            <a:r>
              <a:rPr lang="tr-TR" sz="1600" kern="0" dirty="0">
                <a:solidFill>
                  <a:srgbClr val="000000"/>
                </a:solidFill>
                <a:effectLst/>
                <a:latin typeface="+mj-lt"/>
                <a:ea typeface="Times New Roman" panose="02020603050405020304" pitchFamily="18" charset="0"/>
                <a:cs typeface="Times New Roman" panose="02020603050405020304" pitchFamily="18" charset="0"/>
              </a:rPr>
              <a:t> </a:t>
            </a:r>
            <a:r>
              <a:rPr lang="tr-TR" sz="1600" kern="0" dirty="0" err="1">
                <a:solidFill>
                  <a:srgbClr val="000000"/>
                </a:solidFill>
                <a:effectLst/>
                <a:latin typeface="+mj-lt"/>
                <a:ea typeface="Times New Roman" panose="02020603050405020304" pitchFamily="18" charset="0"/>
                <a:cs typeface="Times New Roman" panose="02020603050405020304" pitchFamily="18" charset="0"/>
              </a:rPr>
              <a:t>Recognition</a:t>
            </a:r>
            <a:r>
              <a:rPr lang="tr-TR" sz="1600" kern="0" dirty="0">
                <a:solidFill>
                  <a:srgbClr val="000000"/>
                </a:solidFill>
                <a:effectLst/>
                <a:latin typeface="+mj-lt"/>
                <a:ea typeface="Times New Roman" panose="02020603050405020304" pitchFamily="18" charset="0"/>
                <a:cs typeface="Times New Roman" panose="02020603050405020304" pitchFamily="18" charset="0"/>
              </a:rPr>
              <a:t> </a:t>
            </a:r>
            <a:r>
              <a:rPr lang="tr-TR" sz="1600" kern="0" dirty="0" err="1">
                <a:solidFill>
                  <a:srgbClr val="000000"/>
                </a:solidFill>
                <a:effectLst/>
                <a:latin typeface="+mj-lt"/>
                <a:ea typeface="Times New Roman" panose="02020603050405020304" pitchFamily="18" charset="0"/>
                <a:cs typeface="Times New Roman" panose="02020603050405020304" pitchFamily="18" charset="0"/>
              </a:rPr>
              <a:t>Based</a:t>
            </a:r>
            <a:r>
              <a:rPr lang="tr-TR" sz="1600" kern="0" dirty="0">
                <a:solidFill>
                  <a:srgbClr val="000000"/>
                </a:solidFill>
                <a:effectLst/>
                <a:latin typeface="+mj-lt"/>
                <a:ea typeface="Times New Roman" panose="02020603050405020304" pitchFamily="18" charset="0"/>
                <a:cs typeface="Times New Roman" panose="02020603050405020304" pitchFamily="18" charset="0"/>
              </a:rPr>
              <a:t> on </a:t>
            </a:r>
            <a:r>
              <a:rPr lang="tr-TR" sz="1600" kern="0" dirty="0" err="1">
                <a:solidFill>
                  <a:srgbClr val="000000"/>
                </a:solidFill>
                <a:effectLst/>
                <a:latin typeface="+mj-lt"/>
                <a:ea typeface="Times New Roman" panose="02020603050405020304" pitchFamily="18" charset="0"/>
                <a:cs typeface="Times New Roman" panose="02020603050405020304" pitchFamily="18" charset="0"/>
              </a:rPr>
              <a:t>Facial</a:t>
            </a:r>
            <a:r>
              <a:rPr lang="tr-TR" sz="1600" kern="0" dirty="0">
                <a:solidFill>
                  <a:srgbClr val="000000"/>
                </a:solidFill>
                <a:effectLst/>
                <a:latin typeface="+mj-lt"/>
                <a:ea typeface="Times New Roman" panose="02020603050405020304" pitchFamily="18" charset="0"/>
                <a:cs typeface="Times New Roman" panose="02020603050405020304" pitchFamily="18" charset="0"/>
              </a:rPr>
              <a:t> </a:t>
            </a:r>
            <a:r>
              <a:rPr lang="tr-TR" sz="1600" kern="0" dirty="0" err="1">
                <a:solidFill>
                  <a:srgbClr val="000000"/>
                </a:solidFill>
                <a:effectLst/>
                <a:latin typeface="+mj-lt"/>
                <a:ea typeface="Times New Roman" panose="02020603050405020304" pitchFamily="18" charset="0"/>
                <a:cs typeface="Times New Roman" panose="02020603050405020304" pitchFamily="18" charset="0"/>
              </a:rPr>
              <a:t>Expressions</a:t>
            </a:r>
            <a:r>
              <a:rPr lang="tr-TR" sz="1600" kern="0" dirty="0">
                <a:solidFill>
                  <a:srgbClr val="000000"/>
                </a:solidFill>
                <a:effectLst/>
                <a:latin typeface="+mj-lt"/>
                <a:ea typeface="Times New Roman" panose="02020603050405020304" pitchFamily="18" charset="0"/>
                <a:cs typeface="Times New Roman" panose="02020603050405020304" pitchFamily="18" charset="0"/>
              </a:rPr>
              <a:t>, Speech, </a:t>
            </a:r>
            <a:r>
              <a:rPr lang="tr-TR" sz="1600" kern="0" dirty="0" err="1">
                <a:solidFill>
                  <a:srgbClr val="000000"/>
                </a:solidFill>
                <a:effectLst/>
                <a:latin typeface="+mj-lt"/>
                <a:ea typeface="Times New Roman" panose="02020603050405020304" pitchFamily="18" charset="0"/>
                <a:cs typeface="Times New Roman" panose="02020603050405020304" pitchFamily="18" charset="0"/>
              </a:rPr>
              <a:t>and</a:t>
            </a:r>
            <a:r>
              <a:rPr lang="tr-TR" sz="1600" kern="0" dirty="0">
                <a:solidFill>
                  <a:srgbClr val="000000"/>
                </a:solidFill>
                <a:effectLst/>
                <a:latin typeface="+mj-lt"/>
                <a:ea typeface="Times New Roman" panose="02020603050405020304" pitchFamily="18" charset="0"/>
                <a:cs typeface="Times New Roman" panose="02020603050405020304" pitchFamily="18" charset="0"/>
              </a:rPr>
              <a:t> EEG," </a:t>
            </a:r>
            <a:r>
              <a:rPr lang="tr-TR" sz="1600" i="1" kern="0" dirty="0">
                <a:solidFill>
                  <a:srgbClr val="000000"/>
                </a:solidFill>
                <a:effectLst/>
                <a:latin typeface="+mj-lt"/>
                <a:ea typeface="Times New Roman" panose="02020603050405020304" pitchFamily="18" charset="0"/>
                <a:cs typeface="Times New Roman" panose="02020603050405020304" pitchFamily="18" charset="0"/>
              </a:rPr>
              <a:t>IEEE </a:t>
            </a:r>
            <a:r>
              <a:rPr lang="tr-TR" sz="1600" i="1" kern="0" dirty="0" err="1">
                <a:solidFill>
                  <a:srgbClr val="000000"/>
                </a:solidFill>
                <a:effectLst/>
                <a:latin typeface="+mj-lt"/>
                <a:ea typeface="Times New Roman" panose="02020603050405020304" pitchFamily="18" charset="0"/>
                <a:cs typeface="Times New Roman" panose="02020603050405020304" pitchFamily="18" charset="0"/>
              </a:rPr>
              <a:t>Transactions</a:t>
            </a:r>
            <a:r>
              <a:rPr lang="tr-TR" sz="1600" i="1" kern="0" dirty="0">
                <a:solidFill>
                  <a:srgbClr val="000000"/>
                </a:solidFill>
                <a:effectLst/>
                <a:latin typeface="+mj-lt"/>
                <a:ea typeface="Times New Roman" panose="02020603050405020304" pitchFamily="18" charset="0"/>
                <a:cs typeface="Times New Roman" panose="02020603050405020304" pitchFamily="18" charset="0"/>
              </a:rPr>
              <a:t> on </a:t>
            </a:r>
            <a:r>
              <a:rPr lang="tr-TR" sz="1600" i="1" kern="0" dirty="0" err="1">
                <a:solidFill>
                  <a:srgbClr val="000000"/>
                </a:solidFill>
                <a:effectLst/>
                <a:latin typeface="+mj-lt"/>
                <a:ea typeface="Times New Roman" panose="02020603050405020304" pitchFamily="18" charset="0"/>
                <a:cs typeface="Times New Roman" panose="02020603050405020304" pitchFamily="18" charset="0"/>
              </a:rPr>
              <a:t>Affective</a:t>
            </a:r>
            <a:r>
              <a:rPr lang="tr-TR" sz="1600" i="1" kern="0" dirty="0">
                <a:solidFill>
                  <a:srgbClr val="000000"/>
                </a:solidFill>
                <a:effectLst/>
                <a:latin typeface="+mj-lt"/>
                <a:ea typeface="Times New Roman" panose="02020603050405020304" pitchFamily="18" charset="0"/>
                <a:cs typeface="Times New Roman" panose="02020603050405020304" pitchFamily="18" charset="0"/>
              </a:rPr>
              <a:t> Computing</a:t>
            </a:r>
            <a:r>
              <a:rPr lang="tr-TR" sz="1600" kern="0" dirty="0">
                <a:solidFill>
                  <a:srgbClr val="000000"/>
                </a:solidFill>
                <a:effectLst/>
                <a:latin typeface="+mj-lt"/>
                <a:ea typeface="Times New Roman" panose="02020603050405020304" pitchFamily="18" charset="0"/>
                <a:cs typeface="Times New Roman" panose="02020603050405020304" pitchFamily="18" charset="0"/>
              </a:rPr>
              <a:t>, </a:t>
            </a:r>
            <a:r>
              <a:rPr lang="tr-TR" sz="1600" kern="0" dirty="0" err="1">
                <a:solidFill>
                  <a:srgbClr val="000000"/>
                </a:solidFill>
                <a:effectLst/>
                <a:latin typeface="+mj-lt"/>
                <a:ea typeface="Times New Roman" panose="02020603050405020304" pitchFamily="18" charset="0"/>
                <a:cs typeface="Times New Roman" panose="02020603050405020304" pitchFamily="18" charset="0"/>
              </a:rPr>
              <a:t>vol</a:t>
            </a:r>
            <a:r>
              <a:rPr lang="tr-TR" sz="1600" kern="0" dirty="0">
                <a:solidFill>
                  <a:srgbClr val="000000"/>
                </a:solidFill>
                <a:effectLst/>
                <a:latin typeface="+mj-lt"/>
                <a:ea typeface="Times New Roman" panose="02020603050405020304" pitchFamily="18" charset="0"/>
                <a:cs typeface="Times New Roman" panose="02020603050405020304" pitchFamily="18" charset="0"/>
              </a:rPr>
              <a:t>. 13, </a:t>
            </a:r>
            <a:r>
              <a:rPr lang="tr-TR" sz="1600" kern="0" dirty="0" err="1">
                <a:solidFill>
                  <a:srgbClr val="000000"/>
                </a:solidFill>
                <a:effectLst/>
                <a:latin typeface="+mj-lt"/>
                <a:ea typeface="Times New Roman" panose="02020603050405020304" pitchFamily="18" charset="0"/>
                <a:cs typeface="Times New Roman" panose="02020603050405020304" pitchFamily="18" charset="0"/>
              </a:rPr>
              <a:t>no</a:t>
            </a:r>
            <a:r>
              <a:rPr lang="tr-TR" sz="1600" kern="0" dirty="0">
                <a:solidFill>
                  <a:srgbClr val="000000"/>
                </a:solidFill>
                <a:effectLst/>
                <a:latin typeface="+mj-lt"/>
                <a:ea typeface="Times New Roman" panose="02020603050405020304" pitchFamily="18" charset="0"/>
                <a:cs typeface="Times New Roman" panose="02020603050405020304" pitchFamily="18" charset="0"/>
              </a:rPr>
              <a:t>. 1, </a:t>
            </a:r>
            <a:r>
              <a:rPr lang="tr-TR" sz="1600" kern="0" dirty="0" err="1">
                <a:solidFill>
                  <a:srgbClr val="000000"/>
                </a:solidFill>
                <a:effectLst/>
                <a:latin typeface="+mj-lt"/>
                <a:ea typeface="Times New Roman" panose="02020603050405020304" pitchFamily="18" charset="0"/>
                <a:cs typeface="Times New Roman" panose="02020603050405020304" pitchFamily="18" charset="0"/>
              </a:rPr>
              <a:t>pp</a:t>
            </a:r>
            <a:r>
              <a:rPr lang="tr-TR" sz="1600" kern="0" dirty="0">
                <a:solidFill>
                  <a:srgbClr val="000000"/>
                </a:solidFill>
                <a:effectLst/>
                <a:latin typeface="+mj-lt"/>
                <a:ea typeface="Times New Roman" panose="02020603050405020304" pitchFamily="18" charset="0"/>
                <a:cs typeface="Times New Roman" panose="02020603050405020304" pitchFamily="18" charset="0"/>
              </a:rPr>
              <a:t>. 142-154, Jan.-</a:t>
            </a:r>
            <a:r>
              <a:rPr lang="tr-TR" sz="1600" kern="0" dirty="0" err="1">
                <a:solidFill>
                  <a:srgbClr val="000000"/>
                </a:solidFill>
                <a:effectLst/>
                <a:latin typeface="+mj-lt"/>
                <a:ea typeface="Times New Roman" panose="02020603050405020304" pitchFamily="18" charset="0"/>
                <a:cs typeface="Times New Roman" panose="02020603050405020304" pitchFamily="18" charset="0"/>
              </a:rPr>
              <a:t>March</a:t>
            </a:r>
            <a:r>
              <a:rPr lang="tr-TR" sz="1600" kern="0" dirty="0">
                <a:solidFill>
                  <a:srgbClr val="000000"/>
                </a:solidFill>
                <a:effectLst/>
                <a:latin typeface="+mj-lt"/>
                <a:ea typeface="Times New Roman" panose="02020603050405020304" pitchFamily="18" charset="0"/>
                <a:cs typeface="Times New Roman" panose="02020603050405020304" pitchFamily="18" charset="0"/>
              </a:rPr>
              <a:t> 2022, </a:t>
            </a:r>
            <a:r>
              <a:rPr lang="tr-TR" sz="1600" kern="0" dirty="0" err="1">
                <a:solidFill>
                  <a:srgbClr val="000000"/>
                </a:solidFill>
                <a:effectLst/>
                <a:latin typeface="+mj-lt"/>
                <a:ea typeface="Times New Roman" panose="02020603050405020304" pitchFamily="18" charset="0"/>
                <a:cs typeface="Times New Roman" panose="02020603050405020304" pitchFamily="18" charset="0"/>
              </a:rPr>
              <a:t>doi</a:t>
            </a:r>
            <a:r>
              <a:rPr lang="tr-TR" sz="1600" kern="0" dirty="0">
                <a:solidFill>
                  <a:srgbClr val="000000"/>
                </a:solidFill>
                <a:effectLst/>
                <a:latin typeface="+mj-lt"/>
                <a:ea typeface="Times New Roman" panose="02020603050405020304" pitchFamily="18" charset="0"/>
                <a:cs typeface="Times New Roman" panose="02020603050405020304" pitchFamily="18" charset="0"/>
              </a:rPr>
              <a:t>: 10.1109/TAFFC.2021.10026861.</a:t>
            </a:r>
            <a:endParaRPr lang="en-US" sz="1600" kern="0" dirty="0">
              <a:solidFill>
                <a:srgbClr val="000000"/>
              </a:solidFill>
              <a:effectLst/>
              <a:latin typeface="+mj-lt"/>
              <a:ea typeface="Times New Roman" panose="02020603050405020304" pitchFamily="18" charset="0"/>
              <a:cs typeface="Times New Roman" panose="02020603050405020304" pitchFamily="18" charset="0"/>
            </a:endParaRPr>
          </a:p>
          <a:p>
            <a:pPr marL="457200" indent="-457200">
              <a:buFont typeface="+mj-lt"/>
              <a:buAutoNum type="arabicPeriod"/>
            </a:pPr>
            <a:r>
              <a:rPr lang="tr-TR" sz="1600" dirty="0" err="1">
                <a:latin typeface="+mj-lt"/>
              </a:rPr>
              <a:t>Zeng</a:t>
            </a:r>
            <a:r>
              <a:rPr lang="tr-TR" sz="1600" dirty="0">
                <a:latin typeface="+mj-lt"/>
              </a:rPr>
              <a:t>, Z., et al. (2020). "</a:t>
            </a:r>
            <a:r>
              <a:rPr lang="tr-TR" sz="1600" dirty="0" err="1">
                <a:latin typeface="+mj-lt"/>
              </a:rPr>
              <a:t>Facial</a:t>
            </a:r>
            <a:r>
              <a:rPr lang="tr-TR" sz="1600" dirty="0">
                <a:latin typeface="+mj-lt"/>
              </a:rPr>
              <a:t> </a:t>
            </a:r>
            <a:r>
              <a:rPr lang="tr-TR" sz="1600" dirty="0" err="1">
                <a:latin typeface="+mj-lt"/>
              </a:rPr>
              <a:t>expression</a:t>
            </a:r>
            <a:r>
              <a:rPr lang="tr-TR" sz="1600" dirty="0">
                <a:latin typeface="+mj-lt"/>
              </a:rPr>
              <a:t> </a:t>
            </a:r>
            <a:r>
              <a:rPr lang="tr-TR" sz="1600" dirty="0" err="1">
                <a:latin typeface="+mj-lt"/>
              </a:rPr>
              <a:t>recognition</a:t>
            </a:r>
            <a:r>
              <a:rPr lang="tr-TR" sz="1600" dirty="0">
                <a:latin typeface="+mj-lt"/>
              </a:rPr>
              <a:t>: A </a:t>
            </a:r>
            <a:r>
              <a:rPr lang="tr-TR" sz="1600" dirty="0" err="1">
                <a:latin typeface="+mj-lt"/>
              </a:rPr>
              <a:t>survey</a:t>
            </a:r>
            <a:r>
              <a:rPr lang="tr-TR" sz="1600" dirty="0">
                <a:latin typeface="+mj-lt"/>
              </a:rPr>
              <a:t>." Image </a:t>
            </a:r>
            <a:r>
              <a:rPr lang="tr-TR" sz="1600" dirty="0" err="1">
                <a:latin typeface="+mj-lt"/>
              </a:rPr>
              <a:t>and</a:t>
            </a:r>
            <a:r>
              <a:rPr lang="tr-TR" sz="1600" dirty="0">
                <a:latin typeface="+mj-lt"/>
              </a:rPr>
              <a:t> </a:t>
            </a:r>
            <a:r>
              <a:rPr lang="tr-TR" sz="1600" dirty="0" err="1">
                <a:latin typeface="+mj-lt"/>
              </a:rPr>
              <a:t>Vision</a:t>
            </a:r>
            <a:r>
              <a:rPr lang="tr-TR" sz="1600" dirty="0">
                <a:latin typeface="+mj-lt"/>
              </a:rPr>
              <a:t> Computing.</a:t>
            </a:r>
            <a:endParaRPr lang="en-US" sz="1600" kern="0" dirty="0">
              <a:solidFill>
                <a:srgbClr val="000000"/>
              </a:solidFill>
              <a:latin typeface="+mj-lt"/>
              <a:cs typeface="Times New Roman" panose="02020603050405020304" pitchFamily="18" charset="0"/>
            </a:endParaRPr>
          </a:p>
          <a:p>
            <a:pPr marL="457200" indent="-457200">
              <a:buFont typeface="+mj-lt"/>
              <a:buAutoNum type="arabicPeriod"/>
            </a:pPr>
            <a:r>
              <a:rPr lang="tr-TR" sz="1600" dirty="0" err="1">
                <a:latin typeface="+mj-lt"/>
              </a:rPr>
              <a:t>Li</a:t>
            </a:r>
            <a:r>
              <a:rPr lang="tr-TR" sz="1600" dirty="0">
                <a:latin typeface="+mj-lt"/>
              </a:rPr>
              <a:t>, S., et al. (2022). "</a:t>
            </a:r>
            <a:r>
              <a:rPr lang="tr-TR" sz="1600" dirty="0" err="1">
                <a:latin typeface="+mj-lt"/>
              </a:rPr>
              <a:t>Advancements</a:t>
            </a:r>
            <a:r>
              <a:rPr lang="tr-TR" sz="1600" dirty="0">
                <a:latin typeface="+mj-lt"/>
              </a:rPr>
              <a:t> in multimodal data </a:t>
            </a:r>
            <a:r>
              <a:rPr lang="tr-TR" sz="1600" dirty="0" err="1">
                <a:latin typeface="+mj-lt"/>
              </a:rPr>
              <a:t>fusion</a:t>
            </a:r>
            <a:r>
              <a:rPr lang="tr-TR" sz="1600" dirty="0">
                <a:latin typeface="+mj-lt"/>
              </a:rPr>
              <a:t> </a:t>
            </a:r>
            <a:r>
              <a:rPr lang="tr-TR" sz="1600" dirty="0" err="1">
                <a:latin typeface="+mj-lt"/>
              </a:rPr>
              <a:t>techniques</a:t>
            </a:r>
            <a:r>
              <a:rPr lang="tr-TR" sz="1600" dirty="0">
                <a:latin typeface="+mj-lt"/>
              </a:rPr>
              <a:t> </a:t>
            </a:r>
            <a:r>
              <a:rPr lang="tr-TR" sz="1600" dirty="0" err="1">
                <a:latin typeface="+mj-lt"/>
              </a:rPr>
              <a:t>for</a:t>
            </a:r>
            <a:r>
              <a:rPr lang="tr-TR" sz="1600" dirty="0">
                <a:latin typeface="+mj-lt"/>
              </a:rPr>
              <a:t> </a:t>
            </a:r>
            <a:r>
              <a:rPr lang="tr-TR" sz="1600" dirty="0" err="1">
                <a:latin typeface="+mj-lt"/>
              </a:rPr>
              <a:t>emotion</a:t>
            </a:r>
            <a:r>
              <a:rPr lang="tr-TR" sz="1600" dirty="0">
                <a:latin typeface="+mj-lt"/>
              </a:rPr>
              <a:t> </a:t>
            </a:r>
            <a:r>
              <a:rPr lang="tr-TR" sz="1600" dirty="0" err="1">
                <a:latin typeface="+mj-lt"/>
              </a:rPr>
              <a:t>recognition</a:t>
            </a:r>
            <a:r>
              <a:rPr lang="tr-TR" sz="1600" dirty="0">
                <a:latin typeface="+mj-lt"/>
              </a:rPr>
              <a:t>." </a:t>
            </a:r>
            <a:r>
              <a:rPr lang="tr-TR" sz="1600" dirty="0" err="1">
                <a:latin typeface="+mj-lt"/>
              </a:rPr>
              <a:t>Pattern</a:t>
            </a:r>
            <a:r>
              <a:rPr lang="tr-TR" sz="1600" dirty="0">
                <a:latin typeface="+mj-lt"/>
              </a:rPr>
              <a:t> </a:t>
            </a:r>
            <a:r>
              <a:rPr lang="tr-TR" sz="1600" dirty="0" err="1">
                <a:latin typeface="+mj-lt"/>
              </a:rPr>
              <a:t>Recognition</a:t>
            </a:r>
            <a:r>
              <a:rPr lang="tr-TR" sz="1600" dirty="0">
                <a:latin typeface="+mj-lt"/>
              </a:rPr>
              <a:t>. </a:t>
            </a:r>
            <a:endParaRPr lang="en-US" sz="1600" dirty="0">
              <a:latin typeface="+mj-lt"/>
            </a:endParaRPr>
          </a:p>
          <a:p>
            <a:pPr marL="457200" indent="-457200">
              <a:buFont typeface="+mj-lt"/>
              <a:buAutoNum type="arabicPeriod"/>
            </a:pPr>
            <a:r>
              <a:rPr lang="tr-TR" sz="1600" dirty="0" err="1">
                <a:latin typeface="+mj-lt"/>
              </a:rPr>
              <a:t>González</a:t>
            </a:r>
            <a:r>
              <a:rPr lang="tr-TR" sz="1600" dirty="0">
                <a:latin typeface="+mj-lt"/>
              </a:rPr>
              <a:t>, F., et al. (2021). "</a:t>
            </a:r>
            <a:r>
              <a:rPr lang="tr-TR" sz="1600" dirty="0" err="1">
                <a:latin typeface="+mj-lt"/>
              </a:rPr>
              <a:t>Ethical</a:t>
            </a:r>
            <a:r>
              <a:rPr lang="tr-TR" sz="1600" dirty="0">
                <a:latin typeface="+mj-lt"/>
              </a:rPr>
              <a:t> </a:t>
            </a:r>
            <a:r>
              <a:rPr lang="tr-TR" sz="1600" dirty="0" err="1">
                <a:latin typeface="+mj-lt"/>
              </a:rPr>
              <a:t>implications</a:t>
            </a:r>
            <a:r>
              <a:rPr lang="tr-TR" sz="1600" dirty="0">
                <a:latin typeface="+mj-lt"/>
              </a:rPr>
              <a:t> of AI in </a:t>
            </a:r>
            <a:r>
              <a:rPr lang="tr-TR" sz="1600" dirty="0" err="1">
                <a:latin typeface="+mj-lt"/>
              </a:rPr>
              <a:t>mental</a:t>
            </a:r>
            <a:r>
              <a:rPr lang="tr-TR" sz="1600" dirty="0">
                <a:latin typeface="+mj-lt"/>
              </a:rPr>
              <a:t> </a:t>
            </a:r>
            <a:r>
              <a:rPr lang="tr-TR" sz="1600" dirty="0" err="1">
                <a:latin typeface="+mj-lt"/>
              </a:rPr>
              <a:t>health</a:t>
            </a:r>
            <a:r>
              <a:rPr lang="tr-TR" sz="1600" dirty="0">
                <a:latin typeface="+mj-lt"/>
              </a:rPr>
              <a:t> </a:t>
            </a:r>
            <a:r>
              <a:rPr lang="tr-TR" sz="1600" dirty="0" err="1">
                <a:latin typeface="+mj-lt"/>
              </a:rPr>
              <a:t>applications</a:t>
            </a:r>
            <a:r>
              <a:rPr lang="tr-TR" sz="1600" dirty="0">
                <a:latin typeface="+mj-lt"/>
              </a:rPr>
              <a:t>." AI &amp; </a:t>
            </a:r>
            <a:r>
              <a:rPr lang="tr-TR" sz="1600" dirty="0" err="1">
                <a:latin typeface="+mj-lt"/>
              </a:rPr>
              <a:t>Ethics</a:t>
            </a:r>
            <a:r>
              <a:rPr lang="tr-TR" sz="1600" dirty="0">
                <a:latin typeface="+mj-lt"/>
              </a:rPr>
              <a:t>.</a:t>
            </a:r>
            <a:endParaRPr lang="tr-TR" sz="1600" kern="100" dirty="0">
              <a:effectLst/>
              <a:latin typeface="+mj-lt"/>
              <a:ea typeface="Aptos" panose="020B00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400" b="0" i="0" u="none" strike="noStrike" cap="none" normalizeH="0" baseline="0" dirty="0">
              <a:ln>
                <a:noFill/>
              </a:ln>
              <a:solidFill>
                <a:schemeClr val="tx1"/>
              </a:solidFill>
              <a:effectLst/>
              <a:latin typeface="Arial" panose="020B0604020202020204" pitchFamily="34" charset="0"/>
            </a:endParaRPr>
          </a:p>
          <a:p>
            <a:pPr marL="457200" indent="-457200">
              <a:buFont typeface="+mj-lt"/>
              <a:buAutoNum type="arabicPeriod"/>
            </a:pPr>
            <a:endParaRPr lang="en-US" dirty="0"/>
          </a:p>
          <a:p>
            <a:pPr marL="457200" indent="-457200">
              <a:buFont typeface="+mj-lt"/>
              <a:buAutoNum type="arabicPeriod"/>
            </a:pPr>
            <a:endParaRPr lang="en-US" dirty="0"/>
          </a:p>
          <a:p>
            <a:pPr marL="0" indent="0">
              <a:buNone/>
            </a:pPr>
            <a:endParaRPr lang="en-US" dirty="0"/>
          </a:p>
          <a:p>
            <a:endParaRPr lang="tr-TR" dirty="0"/>
          </a:p>
        </p:txBody>
      </p:sp>
      <p:sp>
        <p:nvSpPr>
          <p:cNvPr id="4" name="Slide Number Placeholder 3"/>
          <p:cNvSpPr>
            <a:spLocks noGrp="1"/>
          </p:cNvSpPr>
          <p:nvPr>
            <p:ph type="sldNum" sz="quarter" idx="12"/>
          </p:nvPr>
        </p:nvSpPr>
        <p:spPr/>
        <p:txBody>
          <a:bodyPr/>
          <a:lstStyle/>
          <a:p>
            <a:fld id="{3202826C-212F-4612-ABBE-FC45A1562B62}" type="slidenum">
              <a:rPr lang="tr-TR" smtClean="0"/>
              <a:pPr/>
              <a:t>11</a:t>
            </a:fld>
            <a:endParaRPr lang="tr-TR"/>
          </a:p>
        </p:txBody>
      </p:sp>
    </p:spTree>
    <p:extLst>
      <p:ext uri="{BB962C8B-B14F-4D97-AF65-F5344CB8AC3E}">
        <p14:creationId xmlns:p14="http://schemas.microsoft.com/office/powerpoint/2010/main" val="1365917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Demo</a:t>
            </a:r>
          </a:p>
        </p:txBody>
      </p:sp>
      <p:sp>
        <p:nvSpPr>
          <p:cNvPr id="3" name="Content Placeholder 2"/>
          <p:cNvSpPr>
            <a:spLocks noGrp="1"/>
          </p:cNvSpPr>
          <p:nvPr>
            <p:ph idx="1"/>
          </p:nvPr>
        </p:nvSpPr>
        <p:spPr/>
        <p:txBody>
          <a:bodyPr>
            <a:normAutofit fontScale="85000" lnSpcReduction="20000"/>
          </a:bodyPr>
          <a:lstStyle/>
          <a:p>
            <a:endParaRPr lang="tr-TR" dirty="0">
              <a:solidFill>
                <a:srgbClr val="FF0000"/>
              </a:solidFill>
            </a:endParaRPr>
          </a:p>
          <a:p>
            <a:r>
              <a:rPr lang="tr-TR" dirty="0">
                <a:solidFill>
                  <a:srgbClr val="FF0000"/>
                </a:solidFill>
              </a:rPr>
              <a:t>In this section, you should show your project screen and describe the target of the </a:t>
            </a:r>
            <a:r>
              <a:rPr lang="tr-TR" dirty="0" err="1">
                <a:solidFill>
                  <a:srgbClr val="FF0000"/>
                </a:solidFill>
              </a:rPr>
              <a:t>screen</a:t>
            </a:r>
            <a:r>
              <a:rPr lang="tr-TR" dirty="0">
                <a:solidFill>
                  <a:srgbClr val="FF0000"/>
                </a:solidFill>
              </a:rPr>
              <a:t>.</a:t>
            </a:r>
            <a:endParaRPr lang="en-US" dirty="0">
              <a:solidFill>
                <a:srgbClr val="FF0000"/>
              </a:solidFill>
            </a:endParaRPr>
          </a:p>
          <a:p>
            <a:endParaRPr lang="en-US" dirty="0"/>
          </a:p>
          <a:p>
            <a:r>
              <a:rPr lang="tr-TR" b="1" dirty="0" err="1"/>
              <a:t>Screens</a:t>
            </a:r>
            <a:r>
              <a:rPr lang="tr-TR" b="1" dirty="0"/>
              <a:t> </a:t>
            </a:r>
            <a:r>
              <a:rPr lang="tr-TR" b="1" dirty="0" err="1"/>
              <a:t>and</a:t>
            </a:r>
            <a:r>
              <a:rPr lang="tr-TR" b="1" dirty="0"/>
              <a:t> </a:t>
            </a:r>
            <a:r>
              <a:rPr lang="tr-TR" b="1" dirty="0" err="1"/>
              <a:t>Features</a:t>
            </a:r>
            <a:r>
              <a:rPr lang="tr-TR" b="1" dirty="0"/>
              <a:t>:</a:t>
            </a:r>
          </a:p>
          <a:p>
            <a:pPr>
              <a:buFont typeface="Arial" panose="020B0604020202020204" pitchFamily="34" charset="0"/>
              <a:buChar char="•"/>
            </a:pPr>
            <a:r>
              <a:rPr lang="tr-TR" b="1" dirty="0"/>
              <a:t>Login </a:t>
            </a:r>
            <a:r>
              <a:rPr lang="tr-TR" b="1" dirty="0" err="1"/>
              <a:t>and</a:t>
            </a:r>
            <a:r>
              <a:rPr lang="tr-TR" b="1" dirty="0"/>
              <a:t> </a:t>
            </a:r>
            <a:r>
              <a:rPr lang="tr-TR" b="1" dirty="0" err="1"/>
              <a:t>Sign-Up</a:t>
            </a:r>
            <a:r>
              <a:rPr lang="tr-TR" b="1" dirty="0"/>
              <a:t> </a:t>
            </a:r>
            <a:r>
              <a:rPr lang="tr-TR" b="1" dirty="0" err="1"/>
              <a:t>Screens</a:t>
            </a:r>
            <a:r>
              <a:rPr lang="tr-TR" b="1" dirty="0"/>
              <a:t>:</a:t>
            </a:r>
            <a:r>
              <a:rPr lang="tr-TR" dirty="0"/>
              <a:t> </a:t>
            </a:r>
            <a:r>
              <a:rPr lang="tr-TR" dirty="0" err="1"/>
              <a:t>Secure</a:t>
            </a:r>
            <a:r>
              <a:rPr lang="tr-TR" dirty="0"/>
              <a:t> </a:t>
            </a:r>
            <a:r>
              <a:rPr lang="tr-TR" dirty="0" err="1"/>
              <a:t>user</a:t>
            </a:r>
            <a:r>
              <a:rPr lang="tr-TR" dirty="0"/>
              <a:t> </a:t>
            </a:r>
            <a:r>
              <a:rPr lang="tr-TR" dirty="0" err="1"/>
              <a:t>authentication</a:t>
            </a:r>
            <a:r>
              <a:rPr lang="tr-TR" dirty="0"/>
              <a:t> </a:t>
            </a:r>
            <a:r>
              <a:rPr lang="tr-TR" dirty="0" err="1"/>
              <a:t>with</a:t>
            </a:r>
            <a:r>
              <a:rPr lang="tr-TR" dirty="0"/>
              <a:t> </a:t>
            </a:r>
            <a:r>
              <a:rPr lang="tr-TR" dirty="0" err="1"/>
              <a:t>email</a:t>
            </a:r>
            <a:r>
              <a:rPr lang="tr-TR" dirty="0"/>
              <a:t> </a:t>
            </a:r>
            <a:r>
              <a:rPr lang="tr-TR" dirty="0" err="1"/>
              <a:t>and</a:t>
            </a:r>
            <a:r>
              <a:rPr lang="tr-TR" dirty="0"/>
              <a:t> Google login </a:t>
            </a:r>
            <a:r>
              <a:rPr lang="tr-TR" dirty="0" err="1"/>
              <a:t>option</a:t>
            </a:r>
            <a:r>
              <a:rPr lang="en-US" dirty="0"/>
              <a:t>s</a:t>
            </a:r>
            <a:r>
              <a:rPr lang="tr-TR" dirty="0"/>
              <a:t>.</a:t>
            </a:r>
          </a:p>
          <a:p>
            <a:pPr>
              <a:buFont typeface="Arial" panose="020B0604020202020204" pitchFamily="34" charset="0"/>
              <a:buChar char="•"/>
            </a:pPr>
            <a:r>
              <a:rPr lang="tr-TR" b="1" dirty="0" err="1"/>
              <a:t>Emotional</a:t>
            </a:r>
            <a:r>
              <a:rPr lang="tr-TR" b="1" dirty="0"/>
              <a:t> Analysis Dashboard:</a:t>
            </a:r>
            <a:r>
              <a:rPr lang="tr-TR" dirty="0"/>
              <a:t> Real-time </a:t>
            </a:r>
            <a:r>
              <a:rPr lang="tr-TR" dirty="0" err="1"/>
              <a:t>updates</a:t>
            </a:r>
            <a:r>
              <a:rPr lang="tr-TR" dirty="0"/>
              <a:t> on </a:t>
            </a:r>
            <a:r>
              <a:rPr lang="tr-TR" dirty="0" err="1"/>
              <a:t>emotional</a:t>
            </a:r>
            <a:r>
              <a:rPr lang="tr-TR" dirty="0"/>
              <a:t> </a:t>
            </a:r>
            <a:r>
              <a:rPr lang="tr-TR" dirty="0" err="1"/>
              <a:t>states</a:t>
            </a:r>
            <a:r>
              <a:rPr lang="tr-TR" dirty="0"/>
              <a:t> </a:t>
            </a:r>
            <a:r>
              <a:rPr lang="tr-TR" dirty="0" err="1"/>
              <a:t>based</a:t>
            </a:r>
            <a:r>
              <a:rPr lang="tr-TR" dirty="0"/>
              <a:t> on multimodal </a:t>
            </a:r>
            <a:r>
              <a:rPr lang="tr-TR" dirty="0" err="1"/>
              <a:t>input</a:t>
            </a:r>
            <a:r>
              <a:rPr lang="en-US" dirty="0"/>
              <a:t>s</a:t>
            </a:r>
            <a:r>
              <a:rPr lang="tr-TR" dirty="0"/>
              <a:t>.</a:t>
            </a:r>
          </a:p>
          <a:p>
            <a:pPr>
              <a:buFont typeface="Arial" panose="020B0604020202020204" pitchFamily="34" charset="0"/>
              <a:buChar char="•"/>
            </a:pPr>
            <a:r>
              <a:rPr lang="tr-TR" b="1" dirty="0"/>
              <a:t>Chat </a:t>
            </a:r>
            <a:r>
              <a:rPr lang="tr-TR" b="1" dirty="0" err="1"/>
              <a:t>Interface</a:t>
            </a:r>
            <a:r>
              <a:rPr lang="tr-TR" b="1" dirty="0"/>
              <a:t>:</a:t>
            </a:r>
            <a:r>
              <a:rPr lang="tr-TR" dirty="0"/>
              <a:t> AI-</a:t>
            </a:r>
            <a:r>
              <a:rPr lang="tr-TR" dirty="0" err="1"/>
              <a:t>powered</a:t>
            </a:r>
            <a:r>
              <a:rPr lang="tr-TR" dirty="0"/>
              <a:t> </a:t>
            </a:r>
            <a:r>
              <a:rPr lang="tr-TR" dirty="0" err="1"/>
              <a:t>chatbot</a:t>
            </a:r>
            <a:r>
              <a:rPr lang="tr-TR" dirty="0"/>
              <a:t> </a:t>
            </a:r>
            <a:r>
              <a:rPr lang="tr-TR" dirty="0" err="1"/>
              <a:t>providing</a:t>
            </a:r>
            <a:r>
              <a:rPr lang="tr-TR" dirty="0"/>
              <a:t> </a:t>
            </a:r>
            <a:r>
              <a:rPr lang="tr-TR" dirty="0" err="1"/>
              <a:t>feedback</a:t>
            </a:r>
            <a:r>
              <a:rPr lang="tr-TR" dirty="0"/>
              <a:t> </a:t>
            </a:r>
            <a:r>
              <a:rPr lang="tr-TR" dirty="0" err="1"/>
              <a:t>and</a:t>
            </a:r>
            <a:r>
              <a:rPr lang="tr-TR" dirty="0"/>
              <a:t> </a:t>
            </a:r>
            <a:r>
              <a:rPr lang="tr-TR" dirty="0" err="1"/>
              <a:t>mental</a:t>
            </a:r>
            <a:r>
              <a:rPr lang="tr-TR" dirty="0"/>
              <a:t> </a:t>
            </a:r>
            <a:r>
              <a:rPr lang="tr-TR" dirty="0" err="1"/>
              <a:t>health</a:t>
            </a:r>
            <a:r>
              <a:rPr lang="tr-TR" dirty="0"/>
              <a:t> </a:t>
            </a:r>
            <a:r>
              <a:rPr lang="tr-TR" dirty="0" err="1"/>
              <a:t>strategie</a:t>
            </a:r>
            <a:r>
              <a:rPr lang="en-US" dirty="0"/>
              <a:t>s</a:t>
            </a:r>
            <a:r>
              <a:rPr lang="tr-TR" dirty="0"/>
              <a:t>.</a:t>
            </a:r>
          </a:p>
          <a:p>
            <a:pPr>
              <a:buFont typeface="Arial" panose="020B0604020202020204" pitchFamily="34" charset="0"/>
              <a:buChar char="•"/>
            </a:pPr>
            <a:r>
              <a:rPr lang="tr-TR" b="1" dirty="0" err="1"/>
              <a:t>Biometric</a:t>
            </a:r>
            <a:r>
              <a:rPr lang="tr-TR" b="1" dirty="0"/>
              <a:t> Integration:</a:t>
            </a:r>
            <a:r>
              <a:rPr lang="tr-TR" dirty="0"/>
              <a:t> </a:t>
            </a:r>
            <a:r>
              <a:rPr lang="tr-TR" dirty="0" err="1"/>
              <a:t>Heart</a:t>
            </a:r>
            <a:r>
              <a:rPr lang="tr-TR" dirty="0"/>
              <a:t> rate </a:t>
            </a:r>
            <a:r>
              <a:rPr lang="tr-TR" dirty="0" err="1"/>
              <a:t>monitoring</a:t>
            </a:r>
            <a:r>
              <a:rPr lang="tr-TR" dirty="0"/>
              <a:t> </a:t>
            </a:r>
            <a:r>
              <a:rPr lang="tr-TR" dirty="0" err="1"/>
              <a:t>via</a:t>
            </a:r>
            <a:r>
              <a:rPr lang="tr-TR" dirty="0"/>
              <a:t> Google Fit API.</a:t>
            </a:r>
          </a:p>
          <a:p>
            <a:r>
              <a:rPr lang="tr-TR" b="1" dirty="0" err="1"/>
              <a:t>Target</a:t>
            </a:r>
            <a:r>
              <a:rPr lang="tr-TR" b="1" dirty="0"/>
              <a:t> of Demo:</a:t>
            </a:r>
          </a:p>
          <a:p>
            <a:r>
              <a:rPr lang="tr-TR" dirty="0" err="1"/>
              <a:t>Demonstrate</a:t>
            </a:r>
            <a:r>
              <a:rPr lang="tr-TR" dirty="0"/>
              <a:t> </a:t>
            </a:r>
            <a:r>
              <a:rPr lang="tr-TR" dirty="0" err="1"/>
              <a:t>real</a:t>
            </a:r>
            <a:r>
              <a:rPr lang="tr-TR" dirty="0"/>
              <a:t>-time </a:t>
            </a:r>
            <a:r>
              <a:rPr lang="tr-TR" dirty="0" err="1"/>
              <a:t>emotional</a:t>
            </a:r>
            <a:r>
              <a:rPr lang="tr-TR" dirty="0"/>
              <a:t> </a:t>
            </a:r>
            <a:r>
              <a:rPr lang="tr-TR" dirty="0" err="1"/>
              <a:t>analysis</a:t>
            </a:r>
            <a:r>
              <a:rPr lang="tr-TR" dirty="0"/>
              <a:t> </a:t>
            </a:r>
            <a:r>
              <a:rPr lang="tr-TR" dirty="0" err="1"/>
              <a:t>through</a:t>
            </a:r>
            <a:r>
              <a:rPr lang="tr-TR" dirty="0"/>
              <a:t> multimodal data </a:t>
            </a:r>
            <a:r>
              <a:rPr lang="tr-TR" dirty="0" err="1"/>
              <a:t>processing</a:t>
            </a:r>
            <a:r>
              <a:rPr lang="tr-TR" dirty="0"/>
              <a:t>, </a:t>
            </a:r>
            <a:r>
              <a:rPr lang="tr-TR" dirty="0" err="1"/>
              <a:t>providing</a:t>
            </a:r>
            <a:r>
              <a:rPr lang="tr-TR" dirty="0"/>
              <a:t> </a:t>
            </a:r>
            <a:r>
              <a:rPr lang="tr-TR" dirty="0" err="1"/>
              <a:t>live</a:t>
            </a:r>
            <a:r>
              <a:rPr lang="tr-TR" dirty="0"/>
              <a:t> </a:t>
            </a:r>
            <a:r>
              <a:rPr lang="tr-TR" dirty="0" err="1"/>
              <a:t>feedback</a:t>
            </a:r>
            <a:r>
              <a:rPr lang="tr-TR" dirty="0"/>
              <a:t> </a:t>
            </a:r>
            <a:r>
              <a:rPr lang="tr-TR" dirty="0" err="1"/>
              <a:t>and</a:t>
            </a:r>
            <a:r>
              <a:rPr lang="tr-TR" dirty="0"/>
              <a:t> </a:t>
            </a:r>
            <a:r>
              <a:rPr lang="tr-TR" dirty="0" err="1"/>
              <a:t>suggesting</a:t>
            </a:r>
            <a:r>
              <a:rPr lang="tr-TR" dirty="0"/>
              <a:t> </a:t>
            </a:r>
            <a:r>
              <a:rPr lang="tr-TR" dirty="0" err="1"/>
              <a:t>coping</a:t>
            </a:r>
            <a:r>
              <a:rPr lang="tr-TR" dirty="0"/>
              <a:t> </a:t>
            </a:r>
            <a:r>
              <a:rPr lang="tr-TR" dirty="0" err="1"/>
              <a:t>strategies</a:t>
            </a:r>
            <a:r>
              <a:rPr lang="tr-TR" dirty="0"/>
              <a:t>. </a:t>
            </a:r>
            <a:r>
              <a:rPr lang="tr-TR" dirty="0" err="1"/>
              <a:t>Highlight</a:t>
            </a:r>
            <a:r>
              <a:rPr lang="tr-TR" dirty="0"/>
              <a:t> </a:t>
            </a:r>
            <a:r>
              <a:rPr lang="tr-TR" dirty="0" err="1"/>
              <a:t>security</a:t>
            </a:r>
            <a:r>
              <a:rPr lang="tr-TR" dirty="0"/>
              <a:t> </a:t>
            </a:r>
            <a:r>
              <a:rPr lang="tr-TR" dirty="0" err="1"/>
              <a:t>features</a:t>
            </a:r>
            <a:r>
              <a:rPr lang="tr-TR" dirty="0"/>
              <a:t> </a:t>
            </a:r>
            <a:r>
              <a:rPr lang="tr-TR" dirty="0" err="1"/>
              <a:t>and</a:t>
            </a:r>
            <a:r>
              <a:rPr lang="tr-TR" dirty="0"/>
              <a:t> </a:t>
            </a:r>
            <a:r>
              <a:rPr lang="tr-TR" dirty="0" err="1"/>
              <a:t>user-friendly</a:t>
            </a:r>
            <a:r>
              <a:rPr lang="tr-TR" dirty="0"/>
              <a:t> </a:t>
            </a:r>
            <a:r>
              <a:rPr lang="tr-TR" dirty="0" err="1"/>
              <a:t>navigation</a:t>
            </a:r>
            <a:r>
              <a:rPr lang="tr-TR" dirty="0"/>
              <a:t> </a:t>
            </a:r>
            <a:r>
              <a:rPr lang="tr-TR" dirty="0" err="1"/>
              <a:t>for</a:t>
            </a:r>
            <a:r>
              <a:rPr lang="tr-TR" dirty="0"/>
              <a:t> </a:t>
            </a:r>
            <a:r>
              <a:rPr lang="tr-TR" dirty="0" err="1"/>
              <a:t>seamless</a:t>
            </a:r>
            <a:r>
              <a:rPr lang="tr-TR" dirty="0"/>
              <a:t> </a:t>
            </a:r>
            <a:r>
              <a:rPr lang="tr-TR" dirty="0" err="1"/>
              <a:t>experiences</a:t>
            </a:r>
            <a:r>
              <a:rPr lang="tr-TR" dirty="0"/>
              <a:t>.</a:t>
            </a:r>
          </a:p>
          <a:p>
            <a:endParaRPr lang="tr-TR" dirty="0"/>
          </a:p>
        </p:txBody>
      </p:sp>
      <p:sp>
        <p:nvSpPr>
          <p:cNvPr id="4" name="Slide Number Placeholder 3"/>
          <p:cNvSpPr>
            <a:spLocks noGrp="1"/>
          </p:cNvSpPr>
          <p:nvPr>
            <p:ph type="sldNum" sz="quarter" idx="12"/>
          </p:nvPr>
        </p:nvSpPr>
        <p:spPr/>
        <p:txBody>
          <a:bodyPr/>
          <a:lstStyle/>
          <a:p>
            <a:fld id="{3202826C-212F-4612-ABBE-FC45A1562B62}" type="slidenum">
              <a:rPr lang="tr-TR" smtClean="0"/>
              <a:pPr/>
              <a:t>12</a:t>
            </a:fld>
            <a:endParaRPr lang="tr-TR"/>
          </a:p>
        </p:txBody>
      </p:sp>
    </p:spTree>
    <p:extLst>
      <p:ext uri="{BB962C8B-B14F-4D97-AF65-F5344CB8AC3E}">
        <p14:creationId xmlns:p14="http://schemas.microsoft.com/office/powerpoint/2010/main" val="591908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Contents</a:t>
            </a:r>
          </a:p>
        </p:txBody>
      </p:sp>
      <p:sp>
        <p:nvSpPr>
          <p:cNvPr id="3" name="Content Placeholder 2"/>
          <p:cNvSpPr>
            <a:spLocks noGrp="1"/>
          </p:cNvSpPr>
          <p:nvPr>
            <p:ph idx="1"/>
          </p:nvPr>
        </p:nvSpPr>
        <p:spPr/>
        <p:txBody>
          <a:bodyPr>
            <a:normAutofit/>
          </a:bodyPr>
          <a:lstStyle/>
          <a:p>
            <a:pPr marL="457200" indent="-457200">
              <a:lnSpc>
                <a:spcPct val="150000"/>
              </a:lnSpc>
              <a:buFont typeface="+mj-lt"/>
              <a:buAutoNum type="arabicPeriod"/>
            </a:pPr>
            <a:r>
              <a:rPr lang="en-US" dirty="0"/>
              <a:t>Target Market</a:t>
            </a:r>
            <a:endParaRPr lang="tr-TR" dirty="0"/>
          </a:p>
          <a:p>
            <a:pPr marL="457200" indent="-457200">
              <a:lnSpc>
                <a:spcPct val="150000"/>
              </a:lnSpc>
              <a:buFont typeface="+mj-lt"/>
              <a:buAutoNum type="arabicPeriod"/>
            </a:pPr>
            <a:r>
              <a:rPr lang="tr-TR" dirty="0"/>
              <a:t>Problem</a:t>
            </a:r>
          </a:p>
          <a:p>
            <a:pPr marL="457200" indent="-457200">
              <a:lnSpc>
                <a:spcPct val="150000"/>
              </a:lnSpc>
              <a:buFont typeface="+mj-lt"/>
              <a:buAutoNum type="arabicPeriod"/>
            </a:pPr>
            <a:r>
              <a:rPr lang="tr-TR" dirty="0"/>
              <a:t>Analysis</a:t>
            </a:r>
          </a:p>
          <a:p>
            <a:pPr marL="457200" indent="-457200">
              <a:lnSpc>
                <a:spcPct val="150000"/>
              </a:lnSpc>
              <a:buFont typeface="+mj-lt"/>
              <a:buAutoNum type="arabicPeriod"/>
            </a:pPr>
            <a:r>
              <a:rPr lang="tr-TR" dirty="0" err="1"/>
              <a:t>Solution</a:t>
            </a:r>
            <a:endParaRPr lang="tr-TR" dirty="0"/>
          </a:p>
          <a:p>
            <a:pPr marL="457200" indent="-457200">
              <a:lnSpc>
                <a:spcPct val="150000"/>
              </a:lnSpc>
              <a:buFont typeface="+mj-lt"/>
              <a:buAutoNum type="arabicPeriod"/>
            </a:pPr>
            <a:r>
              <a:rPr lang="tr-TR" dirty="0"/>
              <a:t>Results and Conclusion</a:t>
            </a:r>
          </a:p>
          <a:p>
            <a:pPr marL="457200" indent="-457200">
              <a:lnSpc>
                <a:spcPct val="150000"/>
              </a:lnSpc>
              <a:buFont typeface="+mj-lt"/>
              <a:buAutoNum type="arabicPeriod"/>
            </a:pPr>
            <a:r>
              <a:rPr lang="tr-TR" dirty="0"/>
              <a:t>References</a:t>
            </a:r>
          </a:p>
          <a:p>
            <a:pPr marL="457200" indent="-457200">
              <a:lnSpc>
                <a:spcPct val="150000"/>
              </a:lnSpc>
              <a:buFont typeface="+mj-lt"/>
              <a:buAutoNum type="arabicPeriod"/>
            </a:pPr>
            <a:r>
              <a:rPr lang="tr-TR" dirty="0"/>
              <a:t>Demo</a:t>
            </a:r>
          </a:p>
          <a:p>
            <a:pPr marL="0" indent="0">
              <a:buNone/>
            </a:pPr>
            <a:endParaRPr lang="tr-TR" dirty="0"/>
          </a:p>
          <a:p>
            <a:pPr marL="457200" indent="-457200">
              <a:buFont typeface="+mj-lt"/>
              <a:buAutoNum type="arabicPeriod"/>
            </a:pPr>
            <a:endParaRPr lang="tr-TR" dirty="0"/>
          </a:p>
        </p:txBody>
      </p:sp>
      <p:sp>
        <p:nvSpPr>
          <p:cNvPr id="4" name="Slide Number Placeholder 3"/>
          <p:cNvSpPr>
            <a:spLocks noGrp="1"/>
          </p:cNvSpPr>
          <p:nvPr>
            <p:ph type="sldNum" sz="quarter" idx="12"/>
          </p:nvPr>
        </p:nvSpPr>
        <p:spPr/>
        <p:txBody>
          <a:bodyPr/>
          <a:lstStyle/>
          <a:p>
            <a:fld id="{3202826C-212F-4612-ABBE-FC45A1562B62}" type="slidenum">
              <a:rPr lang="tr-TR" smtClean="0"/>
              <a:pPr/>
              <a:t>2</a:t>
            </a:fld>
            <a:endParaRPr lang="tr-TR"/>
          </a:p>
        </p:txBody>
      </p:sp>
    </p:spTree>
    <p:extLst>
      <p:ext uri="{BB962C8B-B14F-4D97-AF65-F5344CB8AC3E}">
        <p14:creationId xmlns:p14="http://schemas.microsoft.com/office/powerpoint/2010/main" val="3247640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Target Market</a:t>
            </a:r>
            <a:endParaRPr lang="tr-TR" dirty="0"/>
          </a:p>
        </p:txBody>
      </p:sp>
      <p:sp>
        <p:nvSpPr>
          <p:cNvPr id="3" name="Content Placeholder 2"/>
          <p:cNvSpPr>
            <a:spLocks noGrp="1"/>
          </p:cNvSpPr>
          <p:nvPr>
            <p:ph idx="1"/>
          </p:nvPr>
        </p:nvSpPr>
        <p:spPr/>
        <p:txBody>
          <a:bodyPr>
            <a:normAutofit/>
          </a:bodyPr>
          <a:lstStyle/>
          <a:p>
            <a:pPr>
              <a:lnSpc>
                <a:spcPct val="150000"/>
              </a:lnSpc>
            </a:pPr>
            <a:r>
              <a:rPr lang="en-US" sz="2000" dirty="0"/>
              <a:t>The target market includes individuals seeking instant emotional support, mental health organizations, psychologists, and institutions focusing on emotional well-being. The solution leverages AI to analyze emotional states through speech, facial expressions, and biometric data to provide tailored feedback and suggestions.</a:t>
            </a:r>
          </a:p>
        </p:txBody>
      </p:sp>
      <p:sp>
        <p:nvSpPr>
          <p:cNvPr id="4" name="Slide Number Placeholder 3"/>
          <p:cNvSpPr>
            <a:spLocks noGrp="1"/>
          </p:cNvSpPr>
          <p:nvPr>
            <p:ph type="sldNum" sz="quarter" idx="12"/>
          </p:nvPr>
        </p:nvSpPr>
        <p:spPr/>
        <p:txBody>
          <a:bodyPr/>
          <a:lstStyle/>
          <a:p>
            <a:fld id="{3202826C-212F-4612-ABBE-FC45A1562B62}" type="slidenum">
              <a:rPr lang="tr-TR" smtClean="0"/>
              <a:pPr/>
              <a:t>3</a:t>
            </a:fld>
            <a:endParaRPr lang="tr-TR"/>
          </a:p>
        </p:txBody>
      </p:sp>
    </p:spTree>
    <p:extLst>
      <p:ext uri="{BB962C8B-B14F-4D97-AF65-F5344CB8AC3E}">
        <p14:creationId xmlns:p14="http://schemas.microsoft.com/office/powerpoint/2010/main" val="620678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Problem</a:t>
            </a:r>
          </a:p>
        </p:txBody>
      </p:sp>
      <p:sp>
        <p:nvSpPr>
          <p:cNvPr id="3" name="Content Placeholder 2"/>
          <p:cNvSpPr>
            <a:spLocks noGrp="1"/>
          </p:cNvSpPr>
          <p:nvPr>
            <p:ph idx="1"/>
          </p:nvPr>
        </p:nvSpPr>
        <p:spPr/>
        <p:txBody>
          <a:bodyPr>
            <a:normAutofit/>
          </a:bodyPr>
          <a:lstStyle/>
          <a:p>
            <a:pPr>
              <a:lnSpc>
                <a:spcPct val="150000"/>
              </a:lnSpc>
            </a:pPr>
            <a:r>
              <a:rPr lang="en-US" sz="2000" dirty="0"/>
              <a:t>The stressful and fast pace of modern life causes individuals to seek instant emotional support from time to time. However, most of the current solutions are only text-based and can only analyze written inputs of users using limited data types. This makes it difficult to analyze individuals' moods accurately and prevents personalized support. In this context, multimodal data analysis is a major shortcoming in the field of sentiment analysis and psychological support. This chatbot analyzes users' current moods and provides personalized suggestions and feedback. </a:t>
            </a:r>
          </a:p>
        </p:txBody>
      </p:sp>
      <p:sp>
        <p:nvSpPr>
          <p:cNvPr id="4" name="Slide Number Placeholder 3"/>
          <p:cNvSpPr>
            <a:spLocks noGrp="1"/>
          </p:cNvSpPr>
          <p:nvPr>
            <p:ph type="sldNum" sz="quarter" idx="12"/>
          </p:nvPr>
        </p:nvSpPr>
        <p:spPr/>
        <p:txBody>
          <a:bodyPr/>
          <a:lstStyle/>
          <a:p>
            <a:fld id="{3202826C-212F-4612-ABBE-FC45A1562B62}" type="slidenum">
              <a:rPr lang="tr-TR" smtClean="0"/>
              <a:pPr/>
              <a:t>4</a:t>
            </a:fld>
            <a:endParaRPr lang="tr-TR"/>
          </a:p>
        </p:txBody>
      </p:sp>
    </p:spTree>
    <p:extLst>
      <p:ext uri="{BB962C8B-B14F-4D97-AF65-F5344CB8AC3E}">
        <p14:creationId xmlns:p14="http://schemas.microsoft.com/office/powerpoint/2010/main" val="2455710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Analysis</a:t>
            </a:r>
          </a:p>
        </p:txBody>
      </p:sp>
      <p:sp>
        <p:nvSpPr>
          <p:cNvPr id="3" name="Content Placeholder 2"/>
          <p:cNvSpPr>
            <a:spLocks noGrp="1"/>
          </p:cNvSpPr>
          <p:nvPr>
            <p:ph idx="1"/>
          </p:nvPr>
        </p:nvSpPr>
        <p:spPr/>
        <p:txBody>
          <a:bodyPr>
            <a:noAutofit/>
          </a:bodyPr>
          <a:lstStyle/>
          <a:p>
            <a:pPr>
              <a:lnSpc>
                <a:spcPct val="150000"/>
              </a:lnSpc>
              <a:buFont typeface="Arial" panose="020B0604020202020204" pitchFamily="34" charset="0"/>
              <a:buChar char="•"/>
            </a:pPr>
            <a:r>
              <a:rPr lang="en-US" sz="2000" dirty="0"/>
              <a:t>In the literature, there are mostly text-based solutions for emotional analysis or studies that focus only on voice or facial expressions. </a:t>
            </a:r>
            <a:r>
              <a:rPr lang="tr-TR" sz="2000" dirty="0" err="1"/>
              <a:t>Existing</a:t>
            </a:r>
            <a:r>
              <a:rPr lang="tr-TR" sz="2000" dirty="0"/>
              <a:t> </a:t>
            </a:r>
            <a:r>
              <a:rPr lang="tr-TR" sz="2000" dirty="0" err="1"/>
              <a:t>mental</a:t>
            </a:r>
            <a:r>
              <a:rPr lang="tr-TR" sz="2000" dirty="0"/>
              <a:t> </a:t>
            </a:r>
            <a:r>
              <a:rPr lang="tr-TR" sz="2000" dirty="0" err="1"/>
              <a:t>health</a:t>
            </a:r>
            <a:r>
              <a:rPr lang="tr-TR" sz="2000" dirty="0"/>
              <a:t> </a:t>
            </a:r>
            <a:r>
              <a:rPr lang="tr-TR" sz="2000" dirty="0" err="1"/>
              <a:t>chatbots</a:t>
            </a:r>
            <a:r>
              <a:rPr lang="tr-TR" sz="2000" dirty="0"/>
              <a:t> (</a:t>
            </a:r>
            <a:r>
              <a:rPr lang="tr-TR" sz="2000" dirty="0" err="1"/>
              <a:t>e.g</a:t>
            </a:r>
            <a:r>
              <a:rPr lang="tr-TR" sz="2000" dirty="0"/>
              <a:t>., </a:t>
            </a:r>
            <a:r>
              <a:rPr lang="tr-TR" sz="2000" dirty="0" err="1"/>
              <a:t>Wysa</a:t>
            </a:r>
            <a:r>
              <a:rPr lang="tr-TR" sz="2000" dirty="0"/>
              <a:t>, </a:t>
            </a:r>
            <a:r>
              <a:rPr lang="tr-TR" sz="2000" dirty="0" err="1"/>
              <a:t>Woebot</a:t>
            </a:r>
            <a:r>
              <a:rPr lang="tr-TR" sz="2000" dirty="0"/>
              <a:t>) </a:t>
            </a:r>
            <a:r>
              <a:rPr lang="tr-TR" sz="2000" dirty="0" err="1"/>
              <a:t>rely</a:t>
            </a:r>
            <a:r>
              <a:rPr lang="tr-TR" sz="2000" dirty="0"/>
              <a:t> </a:t>
            </a:r>
            <a:r>
              <a:rPr lang="tr-TR" sz="2000" dirty="0" err="1"/>
              <a:t>solely</a:t>
            </a:r>
            <a:r>
              <a:rPr lang="tr-TR" sz="2000" dirty="0"/>
              <a:t> on </a:t>
            </a:r>
            <a:r>
              <a:rPr lang="tr-TR" sz="2000" dirty="0" err="1"/>
              <a:t>text</a:t>
            </a:r>
            <a:r>
              <a:rPr lang="tr-TR" sz="2000" dirty="0"/>
              <a:t> </a:t>
            </a:r>
            <a:r>
              <a:rPr lang="tr-TR" sz="2000" dirty="0" err="1"/>
              <a:t>input</a:t>
            </a:r>
            <a:r>
              <a:rPr lang="tr-TR" sz="2000" dirty="0"/>
              <a:t>, </a:t>
            </a:r>
            <a:r>
              <a:rPr lang="tr-TR" sz="2000" dirty="0" err="1"/>
              <a:t>offering</a:t>
            </a:r>
            <a:r>
              <a:rPr lang="tr-TR" sz="2000" dirty="0"/>
              <a:t> </a:t>
            </a:r>
            <a:r>
              <a:rPr lang="tr-TR" sz="2000" dirty="0" err="1"/>
              <a:t>limited</a:t>
            </a:r>
            <a:r>
              <a:rPr lang="tr-TR" sz="2000" dirty="0"/>
              <a:t> </a:t>
            </a:r>
            <a:r>
              <a:rPr lang="tr-TR" sz="2000" dirty="0" err="1"/>
              <a:t>emotional</a:t>
            </a:r>
            <a:r>
              <a:rPr lang="tr-TR" sz="2000" dirty="0"/>
              <a:t> </a:t>
            </a:r>
            <a:r>
              <a:rPr lang="tr-TR" sz="2000" dirty="0" err="1"/>
              <a:t>analysis</a:t>
            </a:r>
            <a:r>
              <a:rPr lang="en-US" sz="2000" dirty="0"/>
              <a:t> [1][2].</a:t>
            </a:r>
            <a:endParaRPr lang="tr-TR" sz="2000" dirty="0"/>
          </a:p>
          <a:p>
            <a:pPr>
              <a:lnSpc>
                <a:spcPct val="150000"/>
              </a:lnSpc>
              <a:buFont typeface="Arial" panose="020B0604020202020204" pitchFamily="34" charset="0"/>
              <a:buChar char="•"/>
            </a:pPr>
            <a:r>
              <a:rPr lang="tr-TR" sz="2000" dirty="0" err="1"/>
              <a:t>SenseAI</a:t>
            </a:r>
            <a:r>
              <a:rPr lang="tr-TR" sz="2000" dirty="0"/>
              <a:t> </a:t>
            </a:r>
            <a:r>
              <a:rPr lang="tr-TR" sz="2000" dirty="0" err="1"/>
              <a:t>integrates</a:t>
            </a:r>
            <a:r>
              <a:rPr lang="tr-TR" sz="2000" dirty="0"/>
              <a:t> multiple data </a:t>
            </a:r>
            <a:r>
              <a:rPr lang="tr-TR" sz="2000" dirty="0" err="1"/>
              <a:t>streams</a:t>
            </a:r>
            <a:r>
              <a:rPr lang="tr-TR" sz="2000" dirty="0"/>
              <a:t>—</a:t>
            </a:r>
            <a:r>
              <a:rPr lang="tr-TR" sz="2000" dirty="0" err="1"/>
              <a:t>text</a:t>
            </a:r>
            <a:r>
              <a:rPr lang="tr-TR" sz="2000" dirty="0"/>
              <a:t>, </a:t>
            </a:r>
            <a:r>
              <a:rPr lang="tr-TR" sz="2000" dirty="0" err="1"/>
              <a:t>voice</a:t>
            </a:r>
            <a:r>
              <a:rPr lang="tr-TR" sz="2000" dirty="0"/>
              <a:t>, </a:t>
            </a:r>
            <a:r>
              <a:rPr lang="tr-TR" sz="2000" dirty="0" err="1"/>
              <a:t>facial</a:t>
            </a:r>
            <a:r>
              <a:rPr lang="tr-TR" sz="2000" dirty="0"/>
              <a:t> </a:t>
            </a:r>
            <a:r>
              <a:rPr lang="tr-TR" sz="2000" dirty="0" err="1"/>
              <a:t>expressions</a:t>
            </a:r>
            <a:r>
              <a:rPr lang="tr-TR" sz="2000" dirty="0"/>
              <a:t>, </a:t>
            </a:r>
            <a:r>
              <a:rPr lang="tr-TR" sz="2000" dirty="0" err="1"/>
              <a:t>and</a:t>
            </a:r>
            <a:r>
              <a:rPr lang="tr-TR" sz="2000" dirty="0"/>
              <a:t> </a:t>
            </a:r>
            <a:r>
              <a:rPr lang="tr-TR" sz="2000" dirty="0" err="1"/>
              <a:t>biometric</a:t>
            </a:r>
            <a:r>
              <a:rPr lang="tr-TR" sz="2000" dirty="0"/>
              <a:t> </a:t>
            </a:r>
            <a:r>
              <a:rPr lang="en-US" sz="2000" dirty="0"/>
              <a:t>data, </a:t>
            </a:r>
            <a:r>
              <a:rPr lang="tr-TR" sz="2000" dirty="0" err="1"/>
              <a:t>offering</a:t>
            </a:r>
            <a:r>
              <a:rPr lang="tr-TR" sz="2000" dirty="0"/>
              <a:t> </a:t>
            </a:r>
            <a:r>
              <a:rPr lang="tr-TR" sz="2000" dirty="0" err="1"/>
              <a:t>real</a:t>
            </a:r>
            <a:r>
              <a:rPr lang="tr-TR" sz="2000" dirty="0"/>
              <a:t>-time, </a:t>
            </a:r>
            <a:r>
              <a:rPr lang="tr-TR" sz="2000" dirty="0" err="1"/>
              <a:t>personalized</a:t>
            </a:r>
            <a:r>
              <a:rPr lang="tr-TR" sz="2000" dirty="0"/>
              <a:t> </a:t>
            </a:r>
            <a:r>
              <a:rPr lang="tr-TR" sz="2000" dirty="0" err="1"/>
              <a:t>emotional</a:t>
            </a:r>
            <a:r>
              <a:rPr lang="tr-TR" sz="2000" dirty="0"/>
              <a:t> </a:t>
            </a:r>
            <a:r>
              <a:rPr lang="tr-TR" sz="2000" dirty="0" err="1"/>
              <a:t>analysis</a:t>
            </a:r>
            <a:r>
              <a:rPr lang="tr-TR" sz="2000" dirty="0"/>
              <a:t> </a:t>
            </a:r>
            <a:r>
              <a:rPr lang="tr-TR" sz="2000" dirty="0" err="1"/>
              <a:t>and</a:t>
            </a:r>
            <a:r>
              <a:rPr lang="tr-TR" sz="2000" dirty="0"/>
              <a:t> </a:t>
            </a:r>
            <a:r>
              <a:rPr lang="tr-TR" sz="2000" dirty="0" err="1"/>
              <a:t>feedbac</a:t>
            </a:r>
            <a:r>
              <a:rPr lang="en-US" sz="2000" dirty="0"/>
              <a:t>k</a:t>
            </a:r>
            <a:r>
              <a:rPr lang="tr-TR" sz="2000" dirty="0"/>
              <a:t>. </a:t>
            </a:r>
            <a:r>
              <a:rPr lang="en-US" sz="2000" dirty="0"/>
              <a:t>This </a:t>
            </a:r>
            <a:r>
              <a:rPr lang="tr-TR" sz="2000" dirty="0" err="1"/>
              <a:t>approach</a:t>
            </a:r>
            <a:r>
              <a:rPr lang="tr-TR" sz="2000" dirty="0"/>
              <a:t> </a:t>
            </a:r>
            <a:r>
              <a:rPr lang="tr-TR" sz="2000" dirty="0" err="1"/>
              <a:t>ensures</a:t>
            </a:r>
            <a:r>
              <a:rPr lang="tr-TR" sz="2000" dirty="0"/>
              <a:t> </a:t>
            </a:r>
            <a:r>
              <a:rPr lang="tr-TR" sz="2000" dirty="0" err="1"/>
              <a:t>comprehensive</a:t>
            </a:r>
            <a:r>
              <a:rPr lang="tr-TR" sz="2000" dirty="0"/>
              <a:t> </a:t>
            </a:r>
            <a:r>
              <a:rPr lang="tr-TR" sz="2000" dirty="0" err="1"/>
              <a:t>insights</a:t>
            </a:r>
            <a:r>
              <a:rPr lang="tr-TR" sz="2000" dirty="0"/>
              <a:t> </a:t>
            </a:r>
            <a:r>
              <a:rPr lang="tr-TR" sz="2000" dirty="0" err="1"/>
              <a:t>into</a:t>
            </a:r>
            <a:r>
              <a:rPr lang="tr-TR" sz="2000" dirty="0"/>
              <a:t> </a:t>
            </a:r>
            <a:r>
              <a:rPr lang="tr-TR" sz="2000" dirty="0" err="1"/>
              <a:t>users</a:t>
            </a:r>
            <a:r>
              <a:rPr lang="tr-TR" sz="2000" dirty="0"/>
              <a:t>' </a:t>
            </a:r>
            <a:r>
              <a:rPr lang="tr-TR" sz="2000" dirty="0" err="1"/>
              <a:t>emotional</a:t>
            </a:r>
            <a:r>
              <a:rPr lang="tr-TR" sz="2000" dirty="0"/>
              <a:t> </a:t>
            </a:r>
            <a:r>
              <a:rPr lang="tr-TR" sz="2000" dirty="0" err="1"/>
              <a:t>states</a:t>
            </a:r>
            <a:r>
              <a:rPr lang="tr-TR" sz="2000" dirty="0"/>
              <a:t>, </a:t>
            </a:r>
            <a:r>
              <a:rPr lang="tr-TR" sz="2000" dirty="0" err="1"/>
              <a:t>setting</a:t>
            </a:r>
            <a:r>
              <a:rPr lang="tr-TR" sz="2000" dirty="0"/>
              <a:t> it apart </a:t>
            </a:r>
            <a:r>
              <a:rPr lang="tr-TR" sz="2000" dirty="0" err="1"/>
              <a:t>from</a:t>
            </a:r>
            <a:r>
              <a:rPr lang="tr-TR" sz="2000" dirty="0"/>
              <a:t> </a:t>
            </a:r>
            <a:r>
              <a:rPr lang="tr-TR" sz="2000" dirty="0" err="1"/>
              <a:t>single-modality</a:t>
            </a:r>
            <a:r>
              <a:rPr lang="tr-TR" sz="2000" dirty="0"/>
              <a:t> </a:t>
            </a:r>
            <a:r>
              <a:rPr lang="tr-TR" sz="2000" dirty="0" err="1"/>
              <a:t>solutions</a:t>
            </a:r>
            <a:r>
              <a:rPr lang="tr-TR" sz="2000" dirty="0"/>
              <a:t>.</a:t>
            </a:r>
            <a:r>
              <a:rPr lang="en-US" sz="2000" dirty="0"/>
              <a:t> </a:t>
            </a:r>
            <a:endParaRPr lang="tr-TR" sz="2000" dirty="0"/>
          </a:p>
        </p:txBody>
      </p:sp>
      <p:sp>
        <p:nvSpPr>
          <p:cNvPr id="4" name="Slide Number Placeholder 3"/>
          <p:cNvSpPr>
            <a:spLocks noGrp="1"/>
          </p:cNvSpPr>
          <p:nvPr>
            <p:ph type="sldNum" sz="quarter" idx="12"/>
          </p:nvPr>
        </p:nvSpPr>
        <p:spPr/>
        <p:txBody>
          <a:bodyPr/>
          <a:lstStyle/>
          <a:p>
            <a:fld id="{3202826C-212F-4612-ABBE-FC45A1562B62}" type="slidenum">
              <a:rPr lang="tr-TR" smtClean="0"/>
              <a:pPr/>
              <a:t>5</a:t>
            </a:fld>
            <a:endParaRPr lang="tr-TR"/>
          </a:p>
        </p:txBody>
      </p:sp>
    </p:spTree>
    <p:extLst>
      <p:ext uri="{BB962C8B-B14F-4D97-AF65-F5344CB8AC3E}">
        <p14:creationId xmlns:p14="http://schemas.microsoft.com/office/powerpoint/2010/main" val="1151471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82CA8-C15E-7147-B881-016A6310B5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818A62-6A14-1D4A-3257-56469CBC6E06}"/>
              </a:ext>
            </a:extLst>
          </p:cNvPr>
          <p:cNvSpPr>
            <a:spLocks noGrp="1"/>
          </p:cNvSpPr>
          <p:nvPr>
            <p:ph type="title"/>
          </p:nvPr>
        </p:nvSpPr>
        <p:spPr/>
        <p:txBody>
          <a:bodyPr/>
          <a:lstStyle/>
          <a:p>
            <a:r>
              <a:rPr lang="tr-TR" dirty="0"/>
              <a:t>Analysis</a:t>
            </a:r>
          </a:p>
        </p:txBody>
      </p:sp>
      <p:sp>
        <p:nvSpPr>
          <p:cNvPr id="3" name="Content Placeholder 2">
            <a:extLst>
              <a:ext uri="{FF2B5EF4-FFF2-40B4-BE49-F238E27FC236}">
                <a16:creationId xmlns:a16="http://schemas.microsoft.com/office/drawing/2014/main" id="{00BFD42F-B711-93DD-0B00-4E740A1E59A4}"/>
              </a:ext>
            </a:extLst>
          </p:cNvPr>
          <p:cNvSpPr>
            <a:spLocks noGrp="1"/>
          </p:cNvSpPr>
          <p:nvPr>
            <p:ph idx="1"/>
          </p:nvPr>
        </p:nvSpPr>
        <p:spPr/>
        <p:txBody>
          <a:bodyPr>
            <a:noAutofit/>
          </a:bodyPr>
          <a:lstStyle/>
          <a:p>
            <a:pPr>
              <a:lnSpc>
                <a:spcPct val="150000"/>
              </a:lnSpc>
              <a:buFont typeface="Arial" panose="020B0604020202020204" pitchFamily="34" charset="0"/>
              <a:buChar char="•"/>
            </a:pPr>
            <a:r>
              <a:rPr lang="tr-TR" sz="2000" dirty="0" err="1"/>
              <a:t>Advancements</a:t>
            </a:r>
            <a:r>
              <a:rPr lang="tr-TR" sz="2000" dirty="0"/>
              <a:t> in AI </a:t>
            </a:r>
            <a:r>
              <a:rPr lang="tr-TR" sz="2000" dirty="0" err="1"/>
              <a:t>enable</a:t>
            </a:r>
            <a:r>
              <a:rPr lang="tr-TR" sz="2000" dirty="0"/>
              <a:t> multimodal </a:t>
            </a:r>
            <a:r>
              <a:rPr lang="tr-TR" sz="2000" dirty="0" err="1"/>
              <a:t>emotional</a:t>
            </a:r>
            <a:r>
              <a:rPr lang="tr-TR" sz="2000" dirty="0"/>
              <a:t> </a:t>
            </a:r>
            <a:r>
              <a:rPr lang="tr-TR" sz="2000" dirty="0" err="1"/>
              <a:t>recognition</a:t>
            </a:r>
            <a:r>
              <a:rPr lang="tr-TR" sz="2000" dirty="0"/>
              <a:t> </a:t>
            </a:r>
            <a:r>
              <a:rPr lang="tr-TR" sz="2000" dirty="0" err="1"/>
              <a:t>by</a:t>
            </a:r>
            <a:r>
              <a:rPr lang="tr-TR" sz="2000" dirty="0"/>
              <a:t> </a:t>
            </a:r>
            <a:r>
              <a:rPr lang="tr-TR" sz="2000" dirty="0" err="1"/>
              <a:t>integrating</a:t>
            </a:r>
            <a:r>
              <a:rPr lang="tr-TR" sz="2000" dirty="0"/>
              <a:t> </a:t>
            </a:r>
            <a:r>
              <a:rPr lang="tr-TR" sz="2000" dirty="0" err="1"/>
              <a:t>speech</a:t>
            </a:r>
            <a:r>
              <a:rPr lang="tr-TR" sz="2000" dirty="0"/>
              <a:t> </a:t>
            </a:r>
            <a:r>
              <a:rPr lang="tr-TR" sz="2000" dirty="0" err="1"/>
              <a:t>tone</a:t>
            </a:r>
            <a:r>
              <a:rPr lang="tr-TR" sz="2000" dirty="0"/>
              <a:t>, </a:t>
            </a:r>
            <a:r>
              <a:rPr lang="tr-TR" sz="2000" dirty="0" err="1"/>
              <a:t>facial</a:t>
            </a:r>
            <a:r>
              <a:rPr lang="tr-TR" sz="2000" dirty="0"/>
              <a:t> </a:t>
            </a:r>
            <a:r>
              <a:rPr lang="tr-TR" sz="2000" dirty="0" err="1"/>
              <a:t>expressions</a:t>
            </a:r>
            <a:r>
              <a:rPr lang="tr-TR" sz="2000" dirty="0"/>
              <a:t>, </a:t>
            </a:r>
            <a:r>
              <a:rPr lang="tr-TR" sz="2000" dirty="0" err="1"/>
              <a:t>and</a:t>
            </a:r>
            <a:r>
              <a:rPr lang="tr-TR" sz="2000" dirty="0"/>
              <a:t> </a:t>
            </a:r>
            <a:r>
              <a:rPr lang="tr-TR" sz="2000" dirty="0" err="1"/>
              <a:t>biometric</a:t>
            </a:r>
            <a:r>
              <a:rPr lang="tr-TR" sz="2000" dirty="0"/>
              <a:t> </a:t>
            </a:r>
            <a:r>
              <a:rPr lang="tr-TR" sz="2000" dirty="0" err="1"/>
              <a:t>dat</a:t>
            </a:r>
            <a:r>
              <a:rPr lang="en-US" sz="2000" dirty="0"/>
              <a:t>a</a:t>
            </a:r>
            <a:r>
              <a:rPr lang="tr-TR" sz="2000" dirty="0"/>
              <a:t>.</a:t>
            </a:r>
            <a:r>
              <a:rPr lang="en-US" sz="2000" dirty="0"/>
              <a:t> </a:t>
            </a:r>
            <a:r>
              <a:rPr lang="tr-TR" sz="2000" dirty="0"/>
              <a:t>Multimodal </a:t>
            </a:r>
            <a:r>
              <a:rPr lang="tr-TR" sz="2000" dirty="0" err="1"/>
              <a:t>systems</a:t>
            </a:r>
            <a:r>
              <a:rPr lang="tr-TR" sz="2000" dirty="0"/>
              <a:t> </a:t>
            </a:r>
            <a:r>
              <a:rPr lang="tr-TR" sz="2000" dirty="0" err="1"/>
              <a:t>provide</a:t>
            </a:r>
            <a:r>
              <a:rPr lang="tr-TR" sz="2000" dirty="0"/>
              <a:t> </a:t>
            </a:r>
            <a:r>
              <a:rPr lang="tr-TR" sz="2000" dirty="0" err="1"/>
              <a:t>higher</a:t>
            </a:r>
            <a:r>
              <a:rPr lang="tr-TR" sz="2000" dirty="0"/>
              <a:t> </a:t>
            </a:r>
            <a:r>
              <a:rPr lang="tr-TR" sz="2000" dirty="0" err="1"/>
              <a:t>accuracy</a:t>
            </a:r>
            <a:r>
              <a:rPr lang="tr-TR" sz="2000" dirty="0"/>
              <a:t> </a:t>
            </a:r>
            <a:r>
              <a:rPr lang="tr-TR" sz="2000" dirty="0" err="1"/>
              <a:t>and</a:t>
            </a:r>
            <a:r>
              <a:rPr lang="tr-TR" sz="2000" dirty="0"/>
              <a:t> </a:t>
            </a:r>
            <a:r>
              <a:rPr lang="tr-TR" sz="2000" dirty="0" err="1"/>
              <a:t>deeper</a:t>
            </a:r>
            <a:r>
              <a:rPr lang="tr-TR" sz="2000" dirty="0"/>
              <a:t> </a:t>
            </a:r>
            <a:r>
              <a:rPr lang="tr-TR" sz="2000" dirty="0" err="1"/>
              <a:t>emotional</a:t>
            </a:r>
            <a:r>
              <a:rPr lang="tr-TR" sz="2000" dirty="0"/>
              <a:t> </a:t>
            </a:r>
            <a:r>
              <a:rPr lang="tr-TR" sz="2000" dirty="0" err="1"/>
              <a:t>understandin</a:t>
            </a:r>
            <a:r>
              <a:rPr lang="en-US" sz="2000" dirty="0"/>
              <a:t>g</a:t>
            </a:r>
            <a:r>
              <a:rPr lang="tr-TR" sz="2000" dirty="0"/>
              <a:t>.</a:t>
            </a:r>
            <a:endParaRPr lang="en-US" sz="2000" dirty="0"/>
          </a:p>
          <a:p>
            <a:pPr>
              <a:lnSpc>
                <a:spcPct val="150000"/>
              </a:lnSpc>
            </a:pPr>
            <a:r>
              <a:rPr lang="en-US" sz="2000" dirty="0"/>
              <a:t>Our project does not only provide instant support, but also analyzes individuals' mood changes over time by monitoring their long-term emotional state. It contributes to the mental development of users by sustainably monitoring their emotional well-being and offers personalized recommendations on topics such as stress management and mental health improvement.</a:t>
            </a:r>
          </a:p>
        </p:txBody>
      </p:sp>
      <p:sp>
        <p:nvSpPr>
          <p:cNvPr id="4" name="Slide Number Placeholder 3">
            <a:extLst>
              <a:ext uri="{FF2B5EF4-FFF2-40B4-BE49-F238E27FC236}">
                <a16:creationId xmlns:a16="http://schemas.microsoft.com/office/drawing/2014/main" id="{2AA2DA0F-7DB2-0E5A-9AE6-DEB539CA36C3}"/>
              </a:ext>
            </a:extLst>
          </p:cNvPr>
          <p:cNvSpPr>
            <a:spLocks noGrp="1"/>
          </p:cNvSpPr>
          <p:nvPr>
            <p:ph type="sldNum" sz="quarter" idx="12"/>
          </p:nvPr>
        </p:nvSpPr>
        <p:spPr/>
        <p:txBody>
          <a:bodyPr/>
          <a:lstStyle/>
          <a:p>
            <a:fld id="{3202826C-212F-4612-ABBE-FC45A1562B62}" type="slidenum">
              <a:rPr lang="tr-TR" smtClean="0"/>
              <a:pPr/>
              <a:t>6</a:t>
            </a:fld>
            <a:endParaRPr lang="tr-TR"/>
          </a:p>
        </p:txBody>
      </p:sp>
    </p:spTree>
    <p:extLst>
      <p:ext uri="{BB962C8B-B14F-4D97-AF65-F5344CB8AC3E}">
        <p14:creationId xmlns:p14="http://schemas.microsoft.com/office/powerpoint/2010/main" val="315661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tr-TR" dirty="0"/>
            </a:br>
            <a:br>
              <a:rPr lang="tr-TR" dirty="0"/>
            </a:br>
            <a:r>
              <a:rPr lang="tr-TR" sz="4400" dirty="0" err="1"/>
              <a:t>Solution</a:t>
            </a:r>
            <a:br>
              <a:rPr lang="tr-TR" dirty="0"/>
            </a:br>
            <a:br>
              <a:rPr lang="tr-TR" dirty="0"/>
            </a:br>
            <a:endParaRPr lang="tr-TR" dirty="0"/>
          </a:p>
        </p:txBody>
      </p:sp>
      <p:sp>
        <p:nvSpPr>
          <p:cNvPr id="3" name="Content Placeholder 2"/>
          <p:cNvSpPr>
            <a:spLocks noGrp="1"/>
          </p:cNvSpPr>
          <p:nvPr>
            <p:ph idx="1"/>
          </p:nvPr>
        </p:nvSpPr>
        <p:spPr/>
        <p:txBody>
          <a:bodyPr>
            <a:normAutofit/>
          </a:bodyPr>
          <a:lstStyle/>
          <a:p>
            <a:r>
              <a:rPr lang="en-US" sz="1600" dirty="0">
                <a:solidFill>
                  <a:srgbClr val="FF0000"/>
                </a:solidFill>
              </a:rPr>
              <a:t>Describe your solution (block diagram, flow chart, etc.)</a:t>
            </a:r>
            <a:endParaRPr lang="tr-TR" sz="1600" dirty="0">
              <a:solidFill>
                <a:srgbClr val="FF0000"/>
              </a:solidFill>
            </a:endParaRPr>
          </a:p>
          <a:p>
            <a:r>
              <a:rPr lang="tr-TR" sz="1600" dirty="0" err="1">
                <a:solidFill>
                  <a:srgbClr val="FF0000"/>
                </a:solidFill>
              </a:rPr>
              <a:t>Also</a:t>
            </a:r>
            <a:r>
              <a:rPr lang="tr-TR" sz="1600" dirty="0">
                <a:solidFill>
                  <a:srgbClr val="FF0000"/>
                </a:solidFill>
              </a:rPr>
              <a:t> talk about used technology while was developing your project.(Asp.Net , Java EE , MsSql, Oracle, PHP )</a:t>
            </a:r>
            <a:endParaRPr lang="en-US" sz="1600" dirty="0">
              <a:solidFill>
                <a:srgbClr val="FF0000"/>
              </a:solidFill>
            </a:endParaRPr>
          </a:p>
          <a:p>
            <a:endParaRPr lang="en-US" sz="1600" dirty="0"/>
          </a:p>
          <a:p>
            <a:pPr>
              <a:lnSpc>
                <a:spcPct val="150000"/>
              </a:lnSpc>
            </a:pPr>
            <a:r>
              <a:rPr lang="en-US" sz="1600" dirty="0"/>
              <a:t>This project aims to develop a multimodal psychology chatbot that analyzes emotional states and user contexts through inputs such as speech, facial expressions, and biometric data from wearable devices (e.g. smartwatches). The system will perform real-time sentiment analysis to provide personalized feedback. Integrating multiple data formats for a comprehensive sentiment analysis and combining different types of inputs will provide an enriched sentiment analysis based on multimodal data processing, personalized, real-time response, and enable tracking of long-term mood patterns for sustainable emotional development. The chatbot will help users track their emotional well-being over time and provide tailored recommendations for stress management and mental health improvement.</a:t>
            </a:r>
          </a:p>
        </p:txBody>
      </p:sp>
      <p:sp>
        <p:nvSpPr>
          <p:cNvPr id="4" name="Slide Number Placeholder 3"/>
          <p:cNvSpPr>
            <a:spLocks noGrp="1"/>
          </p:cNvSpPr>
          <p:nvPr>
            <p:ph type="sldNum" sz="quarter" idx="12"/>
          </p:nvPr>
        </p:nvSpPr>
        <p:spPr/>
        <p:txBody>
          <a:bodyPr/>
          <a:lstStyle/>
          <a:p>
            <a:fld id="{3202826C-212F-4612-ABBE-FC45A1562B62}" type="slidenum">
              <a:rPr lang="tr-TR" smtClean="0"/>
              <a:pPr/>
              <a:t>7</a:t>
            </a:fld>
            <a:endParaRPr lang="tr-TR"/>
          </a:p>
        </p:txBody>
      </p:sp>
    </p:spTree>
    <p:extLst>
      <p:ext uri="{BB962C8B-B14F-4D97-AF65-F5344CB8AC3E}">
        <p14:creationId xmlns:p14="http://schemas.microsoft.com/office/powerpoint/2010/main" val="1146116400"/>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3DA45D-24A5-889C-74CF-7F980D58D8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BF43F6-8B80-10A1-3C78-C07DFD6ACFE7}"/>
              </a:ext>
            </a:extLst>
          </p:cNvPr>
          <p:cNvSpPr>
            <a:spLocks noGrp="1"/>
          </p:cNvSpPr>
          <p:nvPr>
            <p:ph type="title"/>
          </p:nvPr>
        </p:nvSpPr>
        <p:spPr/>
        <p:txBody>
          <a:bodyPr>
            <a:normAutofit fontScale="90000"/>
          </a:bodyPr>
          <a:lstStyle/>
          <a:p>
            <a:br>
              <a:rPr lang="tr-TR" dirty="0"/>
            </a:br>
            <a:br>
              <a:rPr lang="tr-TR" dirty="0"/>
            </a:br>
            <a:r>
              <a:rPr lang="tr-TR" sz="4400" dirty="0" err="1"/>
              <a:t>Solution</a:t>
            </a:r>
            <a:br>
              <a:rPr lang="tr-TR" dirty="0"/>
            </a:br>
            <a:br>
              <a:rPr lang="tr-TR" dirty="0"/>
            </a:br>
            <a:endParaRPr lang="tr-TR" dirty="0"/>
          </a:p>
        </p:txBody>
      </p:sp>
      <p:sp>
        <p:nvSpPr>
          <p:cNvPr id="3" name="Content Placeholder 2">
            <a:extLst>
              <a:ext uri="{FF2B5EF4-FFF2-40B4-BE49-F238E27FC236}">
                <a16:creationId xmlns:a16="http://schemas.microsoft.com/office/drawing/2014/main" id="{269B5079-B423-0179-51F5-DE618FABD5A8}"/>
              </a:ext>
            </a:extLst>
          </p:cNvPr>
          <p:cNvSpPr>
            <a:spLocks noGrp="1"/>
          </p:cNvSpPr>
          <p:nvPr>
            <p:ph idx="1"/>
          </p:nvPr>
        </p:nvSpPr>
        <p:spPr/>
        <p:txBody>
          <a:bodyPr>
            <a:noAutofit/>
          </a:bodyPr>
          <a:lstStyle/>
          <a:p>
            <a:pPr>
              <a:lnSpc>
                <a:spcPct val="150000"/>
              </a:lnSpc>
            </a:pPr>
            <a:r>
              <a:rPr lang="en-US" sz="1600" dirty="0"/>
              <a:t>Leveraging AI, NLP, computer vision, and signal processing techniques, the system integrates existing solutions such as transformers for sentiment analysis, CNNs for facial recognition, and machine learning algorithms for biometric data analysis. Labeled data from existing datasets will be available to train and evaluate models, ensuring high emotional accuracy, fast response time, and user satisfaction.</a:t>
            </a:r>
          </a:p>
          <a:p>
            <a:pPr marL="0" indent="0">
              <a:buNone/>
            </a:pPr>
            <a:endParaRPr lang="en-US" sz="1600" b="1" dirty="0"/>
          </a:p>
          <a:p>
            <a:pPr>
              <a:buFont typeface="Arial" panose="020B0604020202020204" pitchFamily="34" charset="0"/>
              <a:buChar char="•"/>
            </a:pPr>
            <a:r>
              <a:rPr lang="en-US" sz="1600" dirty="0"/>
              <a:t>Input Sources: </a:t>
            </a:r>
            <a:r>
              <a:rPr lang="tr-TR" sz="1600" dirty="0"/>
              <a:t>Voice (</a:t>
            </a:r>
            <a:r>
              <a:rPr lang="tr-TR" sz="1600" dirty="0" err="1"/>
              <a:t>speech-to-text</a:t>
            </a:r>
            <a:r>
              <a:rPr lang="tr-TR" sz="1600" dirty="0"/>
              <a:t>), </a:t>
            </a:r>
            <a:r>
              <a:rPr lang="tr-TR" sz="1600" dirty="0" err="1"/>
              <a:t>facial</a:t>
            </a:r>
            <a:r>
              <a:rPr lang="tr-TR" sz="1600" dirty="0"/>
              <a:t> </a:t>
            </a:r>
            <a:r>
              <a:rPr lang="tr-TR" sz="1600" dirty="0" err="1"/>
              <a:t>expressions</a:t>
            </a:r>
            <a:r>
              <a:rPr lang="tr-TR" sz="1600" dirty="0"/>
              <a:t> (</a:t>
            </a:r>
            <a:r>
              <a:rPr lang="tr-TR" sz="1600" dirty="0" err="1"/>
              <a:t>via</a:t>
            </a:r>
            <a:r>
              <a:rPr lang="tr-TR" sz="1600" dirty="0"/>
              <a:t> </a:t>
            </a:r>
            <a:r>
              <a:rPr lang="tr-TR" sz="1600" dirty="0" err="1"/>
              <a:t>camera</a:t>
            </a:r>
            <a:r>
              <a:rPr lang="tr-TR" sz="1600" dirty="0"/>
              <a:t>), </a:t>
            </a:r>
            <a:r>
              <a:rPr lang="tr-TR" sz="1600" dirty="0" err="1"/>
              <a:t>and</a:t>
            </a:r>
            <a:r>
              <a:rPr lang="tr-TR" sz="1600" dirty="0"/>
              <a:t> </a:t>
            </a:r>
            <a:r>
              <a:rPr lang="tr-TR" sz="1600" dirty="0" err="1"/>
              <a:t>biometric</a:t>
            </a:r>
            <a:r>
              <a:rPr lang="tr-TR" sz="1600" dirty="0"/>
              <a:t> </a:t>
            </a:r>
            <a:r>
              <a:rPr lang="tr-TR" sz="1600" dirty="0" err="1"/>
              <a:t>signals</a:t>
            </a:r>
            <a:r>
              <a:rPr lang="tr-TR" sz="1600" dirty="0"/>
              <a:t> (</a:t>
            </a:r>
            <a:r>
              <a:rPr lang="tr-TR" sz="1600" dirty="0" err="1"/>
              <a:t>heart</a:t>
            </a:r>
            <a:r>
              <a:rPr lang="tr-TR" sz="1600" dirty="0"/>
              <a:t> </a:t>
            </a:r>
            <a:r>
              <a:rPr lang="en-US" sz="1600" dirty="0"/>
              <a:t>rate)</a:t>
            </a:r>
            <a:endParaRPr lang="tr-TR" sz="1600" dirty="0"/>
          </a:p>
          <a:p>
            <a:pPr>
              <a:buFont typeface="Arial" panose="020B0604020202020204" pitchFamily="34" charset="0"/>
              <a:buChar char="•"/>
            </a:pPr>
            <a:r>
              <a:rPr lang="en-US" sz="1600" dirty="0"/>
              <a:t>Processing Layer: </a:t>
            </a:r>
            <a:r>
              <a:rPr lang="tr-TR" sz="1600" dirty="0"/>
              <a:t>AI </a:t>
            </a:r>
            <a:r>
              <a:rPr lang="tr-TR" sz="1600" dirty="0" err="1"/>
              <a:t>models</a:t>
            </a:r>
            <a:r>
              <a:rPr lang="tr-TR" sz="1600" dirty="0"/>
              <a:t> (</a:t>
            </a:r>
            <a:r>
              <a:rPr lang="tr-TR" sz="1600" dirty="0" err="1"/>
              <a:t>transformers</a:t>
            </a:r>
            <a:r>
              <a:rPr lang="tr-TR" sz="1600" dirty="0"/>
              <a:t> </a:t>
            </a:r>
            <a:r>
              <a:rPr lang="tr-TR" sz="1600" dirty="0" err="1"/>
              <a:t>for</a:t>
            </a:r>
            <a:r>
              <a:rPr lang="tr-TR" sz="1600" dirty="0"/>
              <a:t> NLP, </a:t>
            </a:r>
            <a:r>
              <a:rPr lang="tr-TR" sz="1600" dirty="0" err="1"/>
              <a:t>CNNs</a:t>
            </a:r>
            <a:r>
              <a:rPr lang="tr-TR" sz="1600" dirty="0"/>
              <a:t> </a:t>
            </a:r>
            <a:r>
              <a:rPr lang="tr-TR" sz="1600" dirty="0" err="1"/>
              <a:t>for</a:t>
            </a:r>
            <a:r>
              <a:rPr lang="tr-TR" sz="1600" dirty="0"/>
              <a:t> </a:t>
            </a:r>
            <a:r>
              <a:rPr lang="tr-TR" sz="1600" dirty="0" err="1"/>
              <a:t>image</a:t>
            </a:r>
            <a:r>
              <a:rPr lang="tr-TR" sz="1600" dirty="0"/>
              <a:t> </a:t>
            </a:r>
            <a:r>
              <a:rPr lang="tr-TR" sz="1600" dirty="0" err="1"/>
              <a:t>recognition</a:t>
            </a:r>
            <a:r>
              <a:rPr lang="tr-TR" sz="1600" dirty="0"/>
              <a:t>, </a:t>
            </a:r>
            <a:r>
              <a:rPr lang="tr-TR" sz="1600" dirty="0" err="1"/>
              <a:t>and</a:t>
            </a:r>
            <a:r>
              <a:rPr lang="tr-TR" sz="1600" dirty="0"/>
              <a:t> </a:t>
            </a:r>
            <a:r>
              <a:rPr lang="tr-TR" sz="1600" dirty="0" err="1"/>
              <a:t>machine</a:t>
            </a:r>
            <a:r>
              <a:rPr lang="tr-TR" sz="1600" dirty="0"/>
              <a:t> </a:t>
            </a:r>
            <a:r>
              <a:rPr lang="tr-TR" sz="1600" dirty="0" err="1"/>
              <a:t>learning</a:t>
            </a:r>
            <a:r>
              <a:rPr lang="tr-TR" sz="1600" dirty="0"/>
              <a:t> </a:t>
            </a:r>
            <a:r>
              <a:rPr lang="tr-TR" sz="1600" dirty="0" err="1"/>
              <a:t>for</a:t>
            </a:r>
            <a:r>
              <a:rPr lang="tr-TR" sz="1600" dirty="0"/>
              <a:t> </a:t>
            </a:r>
            <a:r>
              <a:rPr lang="tr-TR" sz="1600" dirty="0" err="1"/>
              <a:t>biometric</a:t>
            </a:r>
            <a:r>
              <a:rPr lang="tr-TR" sz="1600" dirty="0"/>
              <a:t> data</a:t>
            </a:r>
            <a:r>
              <a:rPr lang="en-US" sz="1600" dirty="0"/>
              <a:t>)</a:t>
            </a:r>
            <a:endParaRPr lang="tr-TR" sz="1600" dirty="0"/>
          </a:p>
          <a:p>
            <a:pPr>
              <a:buFont typeface="Arial" panose="020B0604020202020204" pitchFamily="34" charset="0"/>
              <a:buChar char="•"/>
            </a:pPr>
            <a:r>
              <a:rPr lang="en-US" sz="1600" dirty="0"/>
              <a:t>Output: Re</a:t>
            </a:r>
            <a:r>
              <a:rPr lang="tr-TR" sz="1600" dirty="0"/>
              <a:t>al-time </a:t>
            </a:r>
            <a:r>
              <a:rPr lang="tr-TR" sz="1600" dirty="0" err="1"/>
              <a:t>emotional</a:t>
            </a:r>
            <a:r>
              <a:rPr lang="tr-TR" sz="1600" dirty="0"/>
              <a:t> </a:t>
            </a:r>
            <a:r>
              <a:rPr lang="tr-TR" sz="1600" dirty="0" err="1"/>
              <a:t>feedback</a:t>
            </a:r>
            <a:r>
              <a:rPr lang="en-US" sz="1600" dirty="0"/>
              <a:t>, </a:t>
            </a:r>
            <a:r>
              <a:rPr lang="tr-TR" sz="1600" dirty="0" err="1"/>
              <a:t>personalized</a:t>
            </a:r>
            <a:r>
              <a:rPr lang="tr-TR" sz="1600" dirty="0"/>
              <a:t> </a:t>
            </a:r>
            <a:r>
              <a:rPr lang="tr-TR" sz="1600" dirty="0" err="1"/>
              <a:t>suggestions</a:t>
            </a:r>
            <a:r>
              <a:rPr lang="en-US" sz="1600" dirty="0"/>
              <a:t> and analysis reports</a:t>
            </a:r>
            <a:endParaRPr lang="tr-TR" sz="1600" dirty="0"/>
          </a:p>
          <a:p>
            <a:pPr>
              <a:buFont typeface="Arial" panose="020B0604020202020204" pitchFamily="34" charset="0"/>
              <a:buChar char="•"/>
            </a:pPr>
            <a:r>
              <a:rPr lang="en-US" sz="1600" dirty="0"/>
              <a:t>Frontend: </a:t>
            </a:r>
            <a:r>
              <a:rPr lang="tr-TR" sz="1600" dirty="0" err="1"/>
              <a:t>Flutter</a:t>
            </a:r>
            <a:r>
              <a:rPr lang="tr-TR" sz="1600" dirty="0"/>
              <a:t> </a:t>
            </a:r>
            <a:r>
              <a:rPr lang="tr-TR" sz="1600" dirty="0" err="1"/>
              <a:t>framework</a:t>
            </a:r>
            <a:r>
              <a:rPr lang="tr-TR" sz="1600" dirty="0"/>
              <a:t> </a:t>
            </a:r>
            <a:r>
              <a:rPr lang="tr-TR" sz="1600" dirty="0" err="1"/>
              <a:t>for</a:t>
            </a:r>
            <a:r>
              <a:rPr lang="tr-TR" sz="1600" dirty="0"/>
              <a:t> </a:t>
            </a:r>
            <a:r>
              <a:rPr lang="tr-TR" sz="1600" dirty="0" err="1"/>
              <a:t>cross</a:t>
            </a:r>
            <a:r>
              <a:rPr lang="tr-TR" sz="1600" dirty="0"/>
              <a:t>-platform mobile </a:t>
            </a:r>
            <a:r>
              <a:rPr lang="tr-TR" sz="1600" dirty="0" err="1"/>
              <a:t>app</a:t>
            </a:r>
            <a:r>
              <a:rPr lang="tr-TR" sz="1600" dirty="0"/>
              <a:t> </a:t>
            </a:r>
            <a:r>
              <a:rPr lang="tr-TR" sz="1600" dirty="0" err="1"/>
              <a:t>development</a:t>
            </a:r>
            <a:r>
              <a:rPr lang="en-US" sz="1600" dirty="0"/>
              <a:t>.</a:t>
            </a:r>
            <a:endParaRPr lang="tr-TR" sz="1600" dirty="0"/>
          </a:p>
          <a:p>
            <a:pPr>
              <a:buFont typeface="Arial" panose="020B0604020202020204" pitchFamily="34" charset="0"/>
              <a:buChar char="•"/>
            </a:pPr>
            <a:r>
              <a:rPr lang="en-US" sz="1600" dirty="0"/>
              <a:t>Backend: N</a:t>
            </a:r>
            <a:r>
              <a:rPr lang="tr-TR" sz="1600" dirty="0"/>
              <a:t>ode.js </a:t>
            </a:r>
            <a:r>
              <a:rPr lang="tr-TR" sz="1600" dirty="0" err="1"/>
              <a:t>with</a:t>
            </a:r>
            <a:r>
              <a:rPr lang="tr-TR" sz="1600" dirty="0"/>
              <a:t> REST </a:t>
            </a:r>
            <a:r>
              <a:rPr lang="tr-TR" sz="1600" dirty="0" err="1"/>
              <a:t>APIs</a:t>
            </a:r>
            <a:endParaRPr lang="tr-TR" sz="1600" dirty="0"/>
          </a:p>
          <a:p>
            <a:pPr>
              <a:buFont typeface="Arial" panose="020B0604020202020204" pitchFamily="34" charset="0"/>
              <a:buChar char="•"/>
            </a:pPr>
            <a:r>
              <a:rPr lang="en-US" sz="1600" dirty="0"/>
              <a:t>AI Models: </a:t>
            </a:r>
            <a:r>
              <a:rPr lang="tr-TR" sz="1600" dirty="0"/>
              <a:t>GPT-</a:t>
            </a:r>
            <a:r>
              <a:rPr lang="tr-TR" sz="1600" dirty="0" err="1"/>
              <a:t>based</a:t>
            </a:r>
            <a:r>
              <a:rPr lang="tr-TR" sz="1600" dirty="0"/>
              <a:t> NLP, CNN-</a:t>
            </a:r>
            <a:r>
              <a:rPr lang="tr-TR" sz="1600" dirty="0" err="1"/>
              <a:t>based</a:t>
            </a:r>
            <a:r>
              <a:rPr lang="tr-TR" sz="1600" dirty="0"/>
              <a:t> </a:t>
            </a:r>
            <a:r>
              <a:rPr lang="tr-TR" sz="1600" dirty="0" err="1"/>
              <a:t>facial</a:t>
            </a:r>
            <a:r>
              <a:rPr lang="tr-TR" sz="1600" dirty="0"/>
              <a:t> </a:t>
            </a:r>
            <a:r>
              <a:rPr lang="tr-TR" sz="1600" dirty="0" err="1"/>
              <a:t>analysis</a:t>
            </a:r>
            <a:r>
              <a:rPr lang="tr-TR" sz="1600" dirty="0"/>
              <a:t>, </a:t>
            </a:r>
            <a:r>
              <a:rPr lang="tr-TR" sz="1600" dirty="0" err="1"/>
              <a:t>and</a:t>
            </a:r>
            <a:r>
              <a:rPr lang="tr-TR" sz="1600" dirty="0"/>
              <a:t> </a:t>
            </a:r>
            <a:r>
              <a:rPr lang="tr-TR" sz="1600" dirty="0" err="1"/>
              <a:t>machine</a:t>
            </a:r>
            <a:r>
              <a:rPr lang="tr-TR" sz="1600" dirty="0"/>
              <a:t> </a:t>
            </a:r>
            <a:r>
              <a:rPr lang="tr-TR" sz="1600" dirty="0" err="1"/>
              <a:t>learning</a:t>
            </a:r>
            <a:r>
              <a:rPr lang="tr-TR" sz="1600" dirty="0"/>
              <a:t> </a:t>
            </a:r>
            <a:r>
              <a:rPr lang="tr-TR" sz="1600" dirty="0" err="1"/>
              <a:t>models</a:t>
            </a:r>
            <a:r>
              <a:rPr lang="tr-TR" sz="1600" dirty="0"/>
              <a:t> </a:t>
            </a:r>
            <a:r>
              <a:rPr lang="tr-TR" sz="1600" dirty="0" err="1"/>
              <a:t>for</a:t>
            </a:r>
            <a:r>
              <a:rPr lang="tr-TR" sz="1600" dirty="0"/>
              <a:t> </a:t>
            </a:r>
            <a:r>
              <a:rPr lang="tr-TR" sz="1600" dirty="0" err="1"/>
              <a:t>biometric</a:t>
            </a:r>
            <a:r>
              <a:rPr lang="tr-TR" sz="1600" dirty="0"/>
              <a:t> </a:t>
            </a:r>
            <a:r>
              <a:rPr lang="tr-TR" sz="1600" dirty="0" err="1"/>
              <a:t>analysi</a:t>
            </a:r>
            <a:r>
              <a:rPr lang="en-US" sz="1600" dirty="0"/>
              <a:t>s</a:t>
            </a:r>
            <a:endParaRPr lang="tr-TR" sz="1600" dirty="0"/>
          </a:p>
          <a:p>
            <a:pPr>
              <a:buFont typeface="Arial" panose="020B0604020202020204" pitchFamily="34" charset="0"/>
              <a:buChar char="•"/>
            </a:pPr>
            <a:r>
              <a:rPr lang="en-US" sz="1600" dirty="0"/>
              <a:t>Database: </a:t>
            </a:r>
            <a:r>
              <a:rPr lang="tr-TR" sz="1600" dirty="0" err="1"/>
              <a:t>Firebase</a:t>
            </a:r>
            <a:r>
              <a:rPr lang="tr-TR" sz="1600" dirty="0"/>
              <a:t> </a:t>
            </a:r>
            <a:r>
              <a:rPr lang="tr-TR" sz="1600" dirty="0" err="1"/>
              <a:t>and</a:t>
            </a:r>
            <a:r>
              <a:rPr lang="tr-TR" sz="1600" dirty="0"/>
              <a:t> Google Fit </a:t>
            </a:r>
            <a:r>
              <a:rPr lang="tr-TR" sz="1600" dirty="0" err="1"/>
              <a:t>integration</a:t>
            </a:r>
            <a:r>
              <a:rPr lang="tr-TR" sz="1600" dirty="0"/>
              <a:t> </a:t>
            </a:r>
            <a:r>
              <a:rPr lang="tr-TR" sz="1600" dirty="0" err="1"/>
              <a:t>for</a:t>
            </a:r>
            <a:r>
              <a:rPr lang="tr-TR" sz="1600" dirty="0"/>
              <a:t> </a:t>
            </a:r>
            <a:r>
              <a:rPr lang="tr-TR" sz="1600" dirty="0" err="1"/>
              <a:t>real</a:t>
            </a:r>
            <a:r>
              <a:rPr lang="tr-TR" sz="1600" dirty="0"/>
              <a:t>-time data </a:t>
            </a:r>
            <a:r>
              <a:rPr lang="tr-TR" sz="1600" dirty="0" err="1"/>
              <a:t>storage</a:t>
            </a:r>
            <a:endParaRPr lang="en-US" sz="1600" b="1" dirty="0"/>
          </a:p>
        </p:txBody>
      </p:sp>
      <p:sp>
        <p:nvSpPr>
          <p:cNvPr id="4" name="Slide Number Placeholder 3">
            <a:extLst>
              <a:ext uri="{FF2B5EF4-FFF2-40B4-BE49-F238E27FC236}">
                <a16:creationId xmlns:a16="http://schemas.microsoft.com/office/drawing/2014/main" id="{899F2CDE-3C26-7147-15C5-14926EEFB7BA}"/>
              </a:ext>
            </a:extLst>
          </p:cNvPr>
          <p:cNvSpPr>
            <a:spLocks noGrp="1"/>
          </p:cNvSpPr>
          <p:nvPr>
            <p:ph type="sldNum" sz="quarter" idx="12"/>
          </p:nvPr>
        </p:nvSpPr>
        <p:spPr/>
        <p:txBody>
          <a:bodyPr/>
          <a:lstStyle/>
          <a:p>
            <a:fld id="{3202826C-212F-4612-ABBE-FC45A1562B62}" type="slidenum">
              <a:rPr lang="tr-TR" smtClean="0"/>
              <a:pPr/>
              <a:t>8</a:t>
            </a:fld>
            <a:endParaRPr lang="tr-TR"/>
          </a:p>
        </p:txBody>
      </p:sp>
    </p:spTree>
    <p:extLst>
      <p:ext uri="{BB962C8B-B14F-4D97-AF65-F5344CB8AC3E}">
        <p14:creationId xmlns:p14="http://schemas.microsoft.com/office/powerpoint/2010/main" val="2991115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tr-TR" dirty="0"/>
            </a:br>
            <a:br>
              <a:rPr lang="tr-TR" dirty="0"/>
            </a:br>
            <a:r>
              <a:rPr lang="tr-TR" dirty="0"/>
              <a:t>Results and Conclusions</a:t>
            </a:r>
            <a:br>
              <a:rPr lang="tr-TR" dirty="0"/>
            </a:br>
            <a:br>
              <a:rPr lang="tr-TR" dirty="0"/>
            </a:br>
            <a:endParaRPr lang="tr-TR" dirty="0"/>
          </a:p>
        </p:txBody>
      </p:sp>
      <p:sp>
        <p:nvSpPr>
          <p:cNvPr id="3" name="Content Placeholder 2"/>
          <p:cNvSpPr>
            <a:spLocks noGrp="1"/>
          </p:cNvSpPr>
          <p:nvPr>
            <p:ph idx="1"/>
          </p:nvPr>
        </p:nvSpPr>
        <p:spPr/>
        <p:txBody>
          <a:bodyPr>
            <a:normAutofit/>
          </a:bodyPr>
          <a:lstStyle/>
          <a:p>
            <a:pPr>
              <a:lnSpc>
                <a:spcPct val="150000"/>
              </a:lnSpc>
            </a:pPr>
            <a:r>
              <a:rPr lang="tr-TR" dirty="0">
                <a:solidFill>
                  <a:srgbClr val="FF0000"/>
                </a:solidFill>
              </a:rPr>
              <a:t>In this </a:t>
            </a:r>
            <a:r>
              <a:rPr lang="en-US" dirty="0">
                <a:solidFill>
                  <a:srgbClr val="FF0000"/>
                </a:solidFill>
              </a:rPr>
              <a:t>section</a:t>
            </a:r>
            <a:r>
              <a:rPr lang="tr-TR" dirty="0">
                <a:solidFill>
                  <a:srgbClr val="FF0000"/>
                </a:solidFill>
              </a:rPr>
              <a:t>,</a:t>
            </a:r>
            <a:r>
              <a:rPr lang="en-US" dirty="0">
                <a:solidFill>
                  <a:srgbClr val="FF0000"/>
                </a:solidFill>
              </a:rPr>
              <a:t> present the results you have achieved and conclusions you have reached. </a:t>
            </a:r>
            <a:endParaRPr lang="tr-TR" dirty="0">
              <a:solidFill>
                <a:srgbClr val="FF0000"/>
              </a:solidFill>
            </a:endParaRPr>
          </a:p>
          <a:p>
            <a:pPr>
              <a:lnSpc>
                <a:spcPct val="150000"/>
              </a:lnSpc>
            </a:pPr>
            <a:r>
              <a:rPr lang="en-US" dirty="0">
                <a:solidFill>
                  <a:srgbClr val="FF0000"/>
                </a:solidFill>
              </a:rPr>
              <a:t>List the </a:t>
            </a:r>
            <a:r>
              <a:rPr lang="en-US" i="1" dirty="0">
                <a:solidFill>
                  <a:srgbClr val="FF0000"/>
                </a:solidFill>
              </a:rPr>
              <a:t>advantages</a:t>
            </a:r>
            <a:r>
              <a:rPr lang="en-US" dirty="0">
                <a:solidFill>
                  <a:srgbClr val="FF0000"/>
                </a:solidFill>
              </a:rPr>
              <a:t> and </a:t>
            </a:r>
            <a:r>
              <a:rPr lang="en-US" i="1" dirty="0">
                <a:solidFill>
                  <a:srgbClr val="FF0000"/>
                </a:solidFill>
              </a:rPr>
              <a:t>disadvantages</a:t>
            </a:r>
            <a:r>
              <a:rPr lang="en-US" dirty="0">
                <a:solidFill>
                  <a:srgbClr val="FF0000"/>
                </a:solidFill>
              </a:rPr>
              <a:t> of your work. </a:t>
            </a:r>
            <a:endParaRPr lang="tr-TR" dirty="0">
              <a:solidFill>
                <a:srgbClr val="FF0000"/>
              </a:solidFill>
            </a:endParaRPr>
          </a:p>
          <a:p>
            <a:pPr>
              <a:lnSpc>
                <a:spcPct val="150000"/>
              </a:lnSpc>
            </a:pPr>
            <a:r>
              <a:rPr lang="en-US" dirty="0">
                <a:solidFill>
                  <a:srgbClr val="FF0000"/>
                </a:solidFill>
              </a:rPr>
              <a:t>You may also have a separate section for future work.</a:t>
            </a:r>
            <a:endParaRPr lang="tr-TR" dirty="0">
              <a:solidFill>
                <a:srgbClr val="FF0000"/>
              </a:solidFill>
            </a:endParaRPr>
          </a:p>
          <a:p>
            <a:endParaRPr lang="tr-TR" dirty="0"/>
          </a:p>
        </p:txBody>
      </p:sp>
      <p:sp>
        <p:nvSpPr>
          <p:cNvPr id="4" name="Slide Number Placeholder 3"/>
          <p:cNvSpPr>
            <a:spLocks noGrp="1"/>
          </p:cNvSpPr>
          <p:nvPr>
            <p:ph type="sldNum" sz="quarter" idx="12"/>
          </p:nvPr>
        </p:nvSpPr>
        <p:spPr/>
        <p:txBody>
          <a:bodyPr/>
          <a:lstStyle/>
          <a:p>
            <a:fld id="{3202826C-212F-4612-ABBE-FC45A1562B62}" type="slidenum">
              <a:rPr lang="tr-TR" smtClean="0"/>
              <a:pPr/>
              <a:t>9</a:t>
            </a:fld>
            <a:endParaRPr lang="tr-TR"/>
          </a:p>
        </p:txBody>
      </p:sp>
    </p:spTree>
    <p:extLst>
      <p:ext uri="{BB962C8B-B14F-4D97-AF65-F5344CB8AC3E}">
        <p14:creationId xmlns:p14="http://schemas.microsoft.com/office/powerpoint/2010/main" val="3934869039"/>
      </p:ext>
    </p:extLst>
  </p:cSld>
  <p:clrMapOvr>
    <a:masterClrMapping/>
  </p:clrMapOvr>
  <p:extLst>
    <p:ext uri="{6950BFC3-D8DA-4A85-94F7-54DA5524770B}">
      <p188:commentRel xmlns:p188="http://schemas.microsoft.com/office/powerpoint/2018/8/main" r:id="rId2"/>
    </p:ext>
  </p:extLs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945</TotalTime>
  <Words>1169</Words>
  <Application>Microsoft Office PowerPoint</Application>
  <PresentationFormat>Ekran Gösterisi (4:3)</PresentationFormat>
  <Paragraphs>83</Paragraphs>
  <Slides>12</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12</vt:i4>
      </vt:variant>
    </vt:vector>
  </HeadingPairs>
  <TitlesOfParts>
    <vt:vector size="15" baseType="lpstr">
      <vt:lpstr>Arial</vt:lpstr>
      <vt:lpstr>Calibri</vt:lpstr>
      <vt:lpstr>Clarity</vt:lpstr>
      <vt:lpstr>Senseaı</vt:lpstr>
      <vt:lpstr>Contents</vt:lpstr>
      <vt:lpstr>Target Market</vt:lpstr>
      <vt:lpstr>Problem</vt:lpstr>
      <vt:lpstr>Analysis</vt:lpstr>
      <vt:lpstr>Analysis</vt:lpstr>
      <vt:lpstr>  Solution  </vt:lpstr>
      <vt:lpstr>  Solution  </vt:lpstr>
      <vt:lpstr>  Results and Conclusions  </vt:lpstr>
      <vt:lpstr>  Results and Conclusions  </vt:lpstr>
      <vt:lpstr>References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Ugur</dc:creator>
  <cp:lastModifiedBy>Özge  Alkan</cp:lastModifiedBy>
  <cp:revision>19</cp:revision>
  <dcterms:created xsi:type="dcterms:W3CDTF">2013-04-23T05:32:07Z</dcterms:created>
  <dcterms:modified xsi:type="dcterms:W3CDTF">2025-01-01T22:54:14Z</dcterms:modified>
</cp:coreProperties>
</file>