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jUDaxkmdQCdigJeqt8luYUU8CA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199873C-29E4-49D1-88D6-D3BE55038B35}">
  <a:tblStyle styleId="{8199873C-29E4-49D1-88D6-D3BE55038B35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EF0"/>
          </a:solidFill>
        </a:fill>
      </a:tcStyle>
    </a:wholeTbl>
    <a:band1H>
      <a:tcTxStyle/>
      <a:tcStyle>
        <a:fill>
          <a:solidFill>
            <a:srgbClr val="CCDBE1"/>
          </a:solidFill>
        </a:fill>
      </a:tcStyle>
    </a:band1H>
    <a:band2H>
      <a:tcTxStyle/>
    </a:band2H>
    <a:band1V>
      <a:tcTxStyle/>
      <a:tcStyle>
        <a:fill>
          <a:solidFill>
            <a:srgbClr val="CCDBE1"/>
          </a:solidFill>
        </a:fill>
      </a:tcStyle>
    </a:band1V>
    <a:band2V>
      <a:tcTxStyle/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customschemas.google.com/relationships/presentationmetadata" Target="meta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showMasterSp="0" type="title">
  <p:cSld name="TITLE">
    <p:bg>
      <p:bgPr>
        <a:solidFill>
          <a:schemeClr val="dk2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9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" name="Google Shape;20;p2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" name="Google Shape;21;p29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" name="Google Shape;22;p29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showMasterSp="0" type="picTx">
  <p:cSld name="PICTURE_WITH_CAPTION_TEXT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7"/>
          <p:cNvSpPr txBox="1"/>
          <p:nvPr>
            <p:ph idx="1" type="body"/>
          </p:nvPr>
        </p:nvSpPr>
        <p:spPr>
          <a:xfrm>
            <a:off x="1600200" y="54864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20"/>
              <a:buFont typeface="Twentieth Century"/>
              <a:buNone/>
              <a:defRPr sz="1700"/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840"/>
              <a:buFont typeface="Twentieth Century"/>
              <a:buNone/>
              <a:defRPr sz="1200"/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Font typeface="Twentieth Century"/>
              <a:buNone/>
              <a:defRPr sz="1000"/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Font typeface="Twentieth Century"/>
              <a:buNone/>
              <a:defRPr sz="900"/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Font typeface="Twentieth Century"/>
              <a:buNone/>
              <a:defRPr sz="9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4" name="Google Shape;94;p37"/>
          <p:cNvSpPr/>
          <p:nvPr/>
        </p:nvSpPr>
        <p:spPr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5" name="Google Shape;95;p37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6" name="Google Shape;96;p37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7" name="Google Shape;97;p37"/>
          <p:cNvSpPr txBox="1"/>
          <p:nvPr>
            <p:ph type="title"/>
          </p:nvPr>
        </p:nvSpPr>
        <p:spPr>
          <a:xfrm>
            <a:off x="1600200" y="46482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Twentieth Century"/>
              <a:buNone/>
              <a:defRPr b="0" sz="28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/>
          <p:nvPr/>
        </p:nvSpPr>
        <p:spPr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9" name="Google Shape;99;p37"/>
          <p:cNvSpPr txBox="1"/>
          <p:nvPr>
            <p:ph idx="10" type="dt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7"/>
          <p:cNvSpPr txBox="1"/>
          <p:nvPr>
            <p:ph idx="12" type="sldNum"/>
          </p:nvPr>
        </p:nvSpPr>
        <p:spPr>
          <a:xfrm>
            <a:off x="0" y="4667249"/>
            <a:ext cx="1447800" cy="6635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28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37"/>
          <p:cNvSpPr txBox="1"/>
          <p:nvPr>
            <p:ph idx="11" type="ftr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7"/>
          <p:cNvSpPr/>
          <p:nvPr>
            <p:ph idx="2" type="pic"/>
          </p:nvPr>
        </p:nvSpPr>
        <p:spPr>
          <a:xfrm>
            <a:off x="1560576" y="0"/>
            <a:ext cx="7583424" cy="4568952"/>
          </a:xfrm>
          <a:prstGeom prst="rect">
            <a:avLst/>
          </a:prstGeom>
          <a:solidFill>
            <a:srgbClr val="CCDBE1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, Dikey Metin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8"/>
          <p:cNvSpPr txBox="1"/>
          <p:nvPr>
            <p:ph idx="1" type="body"/>
          </p:nvPr>
        </p:nvSpPr>
        <p:spPr>
          <a:xfrm rot="5400000">
            <a:off x="2426208" y="-213360"/>
            <a:ext cx="4526280" cy="8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8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8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showMasterSp="0" type="vertTitleAndTx">
  <p:cSld name="VERTICAL_TITLE_AND_VERTICAL_TEXT">
    <p:bg>
      <p:bgPr>
        <a:solidFill>
          <a:schemeClr val="lt1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9"/>
          <p:cNvSpPr txBox="1"/>
          <p:nvPr>
            <p:ph type="title"/>
          </p:nvPr>
        </p:nvSpPr>
        <p:spPr>
          <a:xfrm rot="5400000">
            <a:off x="4823619" y="2339182"/>
            <a:ext cx="55165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9"/>
          <p:cNvSpPr txBox="1"/>
          <p:nvPr>
            <p:ph idx="1" type="body"/>
          </p:nvPr>
        </p:nvSpPr>
        <p:spPr>
          <a:xfrm rot="5400000">
            <a:off x="480218" y="586582"/>
            <a:ext cx="5516564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112" name="Google Shape;112;p39"/>
          <p:cNvSpPr txBox="1"/>
          <p:nvPr>
            <p:ph idx="10" type="dt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9"/>
          <p:cNvSpPr txBox="1"/>
          <p:nvPr>
            <p:ph idx="11" type="ftr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9"/>
          <p:cNvSpPr/>
          <p:nvPr/>
        </p:nvSpPr>
        <p:spPr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5" name="Google Shape;115;p39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6" name="Google Shape;116;p39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7" name="Google Shape;117;p39"/>
          <p:cNvSpPr txBox="1"/>
          <p:nvPr>
            <p:ph idx="12" type="sldNum"/>
          </p:nvPr>
        </p:nvSpPr>
        <p:spPr>
          <a:xfrm rot="5400000">
            <a:off x="5989638" y="14446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0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30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bilgisi" showMasterSp="0" type="secHead">
  <p:cSld name="SECTION_HEADER">
    <p:bg>
      <p:bgPr>
        <a:blipFill rotWithShape="1">
          <a:blip r:embed="rId2">
            <a:alphaModFix/>
          </a:blip>
          <a:tile algn="tl" flip="none" tx="0" sx="100000" ty="0" sy="100000"/>
        </a:blip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/>
          <p:nvPr>
            <p:ph idx="1" type="body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680"/>
              <a:buNone/>
              <a:defRPr sz="28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55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44" name="Google Shape;44;p31"/>
          <p:cNvSpPr/>
          <p:nvPr/>
        </p:nvSpPr>
        <p:spPr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5" name="Google Shape;45;p31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6" name="Google Shape;46;p31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7" name="Google Shape;47;p31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  <a:defRPr b="0" sz="44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1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2" type="sldNum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2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31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2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4" name="Google Shape;54;p32"/>
          <p:cNvSpPr txBox="1"/>
          <p:nvPr>
            <p:ph idx="2" type="body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32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showMasterSp="0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showMasterSp="0" type="title">
  <p:cSld name="TITLE">
    <p:bg>
      <p:bgPr>
        <a:solidFill>
          <a:schemeClr val="dk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8"/>
          <p:cNvSpPr/>
          <p:nvPr/>
        </p:nvSpPr>
        <p:spPr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4" name="Google Shape;64;p28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5" name="Google Shape;65;p28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6" name="Google Shape;66;p28"/>
          <p:cNvSpPr txBox="1"/>
          <p:nvPr>
            <p:ph type="ctrTitle"/>
          </p:nvPr>
        </p:nvSpPr>
        <p:spPr>
          <a:xfrm>
            <a:off x="2362200" y="4038600"/>
            <a:ext cx="64770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" type="subTitle"/>
          </p:nvPr>
        </p:nvSpPr>
        <p:spPr>
          <a:xfrm>
            <a:off x="2362200" y="6050037"/>
            <a:ext cx="670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700"/>
              </a:spcBef>
              <a:spcAft>
                <a:spcPts val="0"/>
              </a:spcAft>
              <a:buSzPts val="1560"/>
              <a:buNone/>
              <a:defRPr sz="2600">
                <a:solidFill>
                  <a:srgbClr val="FFFFFF"/>
                </a:solidFill>
              </a:defRPr>
            </a:lvl1pPr>
            <a:lvl2pPr lvl="1" algn="ctr">
              <a:spcBef>
                <a:spcPts val="55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50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5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0" type="dt"/>
          </p:nvPr>
        </p:nvSpPr>
        <p:spPr>
          <a:xfrm>
            <a:off x="76200" y="6068699"/>
            <a:ext cx="2057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1" type="ftr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4"/>
          <p:cNvSpPr txBox="1"/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" type="body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2" type="body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34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3" type="body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4" type="body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200"/>
              <a:buFont typeface="Twentieth Century"/>
              <a:buNone/>
              <a:defRPr b="1" sz="2000">
                <a:solidFill>
                  <a:srgbClr val="FFFFFF"/>
                </a:solidFill>
              </a:defRPr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5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/>
          <p:nvPr>
            <p:ph type="title"/>
          </p:nvPr>
        </p:nvSpPr>
        <p:spPr>
          <a:xfrm>
            <a:off x="609600" y="273050"/>
            <a:ext cx="8077200" cy="869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6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algn="ctr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36"/>
          <p:cNvSpPr txBox="1"/>
          <p:nvPr>
            <p:ph idx="1" type="body"/>
          </p:nvPr>
        </p:nvSpPr>
        <p:spPr>
          <a:xfrm>
            <a:off x="609600" y="1752600"/>
            <a:ext cx="1600200" cy="4343400"/>
          </a:xfrm>
          <a:prstGeom prst="rect">
            <a:avLst/>
          </a:prstGeom>
          <a:solidFill>
            <a:schemeClr val="accent2"/>
          </a:solidFill>
          <a:ln cap="sq" cmpd="dbl" w="508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080"/>
              <a:buNone/>
              <a:defRPr sz="18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228600" lvl="2" marL="1371600" algn="l">
              <a:spcBef>
                <a:spcPts val="500"/>
              </a:spcBef>
              <a:spcAft>
                <a:spcPts val="0"/>
              </a:spcAft>
              <a:buSzPts val="750"/>
              <a:buNone/>
              <a:defRPr sz="10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228600" lvl="3" marL="1828800" algn="l">
              <a:spcBef>
                <a:spcPts val="400"/>
              </a:spcBef>
              <a:spcAft>
                <a:spcPts val="0"/>
              </a:spcAft>
              <a:buSzPts val="67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228600" lvl="4" marL="2286000" algn="l">
              <a:spcBef>
                <a:spcPts val="400"/>
              </a:spcBef>
              <a:spcAft>
                <a:spcPts val="0"/>
              </a:spcAft>
              <a:buSzPts val="585"/>
              <a:buNone/>
              <a:defRPr sz="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2" type="body"/>
          </p:nvPr>
        </p:nvSpPr>
        <p:spPr>
          <a:xfrm>
            <a:off x="2362200" y="1752600"/>
            <a:ext cx="64008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spcBef>
                <a:spcPts val="700"/>
              </a:spcBef>
              <a:spcAft>
                <a:spcPts val="0"/>
              </a:spcAft>
              <a:buSzPts val="1080"/>
              <a:buChar char="◻"/>
              <a:defRPr/>
            </a:lvl1pPr>
            <a:lvl2pPr indent="-308610" lvl="1" marL="914400" algn="l">
              <a:spcBef>
                <a:spcPts val="550"/>
              </a:spcBef>
              <a:spcAft>
                <a:spcPts val="0"/>
              </a:spcAft>
              <a:buSzPts val="1260"/>
              <a:buChar char="🞑"/>
              <a:defRPr/>
            </a:lvl2pPr>
            <a:lvl3pPr indent="-314325" lvl="2" marL="1371600" algn="l">
              <a:spcBef>
                <a:spcPts val="500"/>
              </a:spcBef>
              <a:spcAft>
                <a:spcPts val="0"/>
              </a:spcAft>
              <a:buSzPts val="1350"/>
              <a:buChar char="■"/>
              <a:defRPr/>
            </a:lvl3pPr>
            <a:lvl4pPr indent="-314325" lvl="3" marL="1828800" algn="l">
              <a:spcBef>
                <a:spcPts val="400"/>
              </a:spcBef>
              <a:spcAft>
                <a:spcPts val="0"/>
              </a:spcAft>
              <a:buSzPts val="1350"/>
              <a:buChar char="■"/>
              <a:defRPr/>
            </a:lvl4pPr>
            <a:lvl5pPr indent="-302895" lvl="4" marL="2286000" algn="l">
              <a:spcBef>
                <a:spcPts val="400"/>
              </a:spcBef>
              <a:spcAft>
                <a:spcPts val="0"/>
              </a:spcAft>
              <a:buSzPts val="1170"/>
              <a:buChar char="■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7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2" name="Google Shape;12;p27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3" name="Google Shape;13;p27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lt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4" name="Google Shape;14;p27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" name="Google Shape;15;p2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" name="Google Shape;16;p27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2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  <a:defRPr b="0" i="0" sz="4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740"/>
              <a:buFont typeface="Noto Sans Symbols"/>
              <a:buChar char="◻"/>
              <a:defRPr b="0" i="0" sz="29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44169" lvl="1" marL="914400" marR="0" rtl="0" algn="l"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🞑"/>
              <a:defRPr b="0" i="0" sz="26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38137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25"/>
              <a:buFont typeface="Noto Sans Symbols"/>
              <a:buChar char="■"/>
              <a:defRPr b="0" i="0" sz="23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32" name="Google Shape;32;p26"/>
          <p:cNvSpPr/>
          <p:nvPr/>
        </p:nvSpPr>
        <p:spPr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3" name="Google Shape;33;p26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4" name="Google Shape;34;p26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21.png"/><Relationship Id="rId5" Type="http://schemas.openxmlformats.org/officeDocument/2006/relationships/image" Target="../media/image7.png"/><Relationship Id="rId6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type="ctrTitle"/>
          </p:nvPr>
        </p:nvSpPr>
        <p:spPr>
          <a:xfrm>
            <a:off x="685800" y="1371601"/>
            <a:ext cx="7848600" cy="1104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58C00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C58C00"/>
                </a:solidFill>
                <a:latin typeface="Arial"/>
                <a:ea typeface="Arial"/>
                <a:cs typeface="Arial"/>
                <a:sym typeface="Arial"/>
              </a:rPr>
              <a:t>SKINALYZER: AI-BASED SKIN CANCER DETECTION SYSTEM</a:t>
            </a:r>
            <a:endParaRPr/>
          </a:p>
        </p:txBody>
      </p:sp>
      <p:sp>
        <p:nvSpPr>
          <p:cNvPr id="123" name="Google Shape;123;p1"/>
          <p:cNvSpPr txBox="1"/>
          <p:nvPr>
            <p:ph idx="1" type="subTitle"/>
          </p:nvPr>
        </p:nvSpPr>
        <p:spPr>
          <a:xfrm>
            <a:off x="1295400" y="3533774"/>
            <a:ext cx="6400800" cy="159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20"/>
              <a:buNone/>
            </a:pPr>
            <a:r>
              <a:rPr lang="en-US" sz="2200">
                <a:solidFill>
                  <a:srgbClr val="FEFEFE"/>
                </a:solidFill>
              </a:rPr>
              <a:t>202011039  Bekir Emrehan Şimşek</a:t>
            </a:r>
            <a:endParaRPr/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SzPts val="1320"/>
              <a:buNone/>
            </a:pPr>
            <a:r>
              <a:rPr lang="en-US" sz="2200">
                <a:solidFill>
                  <a:srgbClr val="FEFEFE"/>
                </a:solidFill>
              </a:rPr>
              <a:t>202011013  Melike Hazal Özcan</a:t>
            </a:r>
            <a:endParaRPr/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SzPts val="1320"/>
              <a:buNone/>
            </a:pPr>
            <a:r>
              <a:rPr lang="en-US" sz="2200">
                <a:solidFill>
                  <a:srgbClr val="FEFEFE"/>
                </a:solidFill>
              </a:rPr>
              <a:t>202011407  Bilgesu Fındık </a:t>
            </a:r>
            <a:endParaRPr/>
          </a:p>
          <a:p>
            <a:pPr indent="0" lvl="0" marL="0" rtl="0" algn="ctr">
              <a:spcBef>
                <a:spcPts val="700"/>
              </a:spcBef>
              <a:spcAft>
                <a:spcPts val="0"/>
              </a:spcAft>
              <a:buSzPts val="1320"/>
              <a:buNone/>
            </a:pPr>
            <a:r>
              <a:rPr lang="en-US" sz="2200">
                <a:solidFill>
                  <a:srgbClr val="FEFEFE"/>
                </a:solidFill>
              </a:rPr>
              <a:t>202011048  Pelin Koz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</p:txBody>
      </p:sp>
      <p:sp>
        <p:nvSpPr>
          <p:cNvPr id="124" name="Google Shape;124;p1"/>
          <p:cNvSpPr txBox="1"/>
          <p:nvPr>
            <p:ph idx="12" type="sldNum"/>
          </p:nvPr>
        </p:nvSpPr>
        <p:spPr>
          <a:xfrm>
            <a:off x="8001000" y="228600"/>
            <a:ext cx="8382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1"/>
          <p:cNvSpPr txBox="1"/>
          <p:nvPr/>
        </p:nvSpPr>
        <p:spPr>
          <a:xfrm>
            <a:off x="2514600" y="6181725"/>
            <a:ext cx="55340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EFEFE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Advisor: DR. Ayşe Nurdan SARAN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wentieth Century"/>
              <a:buNone/>
            </a:pPr>
            <a:br>
              <a:rPr lang="en-US"/>
            </a:br>
            <a:br>
              <a:rPr lang="en-US"/>
            </a:br>
            <a:r>
              <a:rPr lang="en-US"/>
              <a:t>Solution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92" name="Google Shape;192;p10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3" name="Google Shape;193;p10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Build desktop application for skin cancer diagnosis</a:t>
            </a:r>
            <a:endParaRPr sz="2800">
              <a:solidFill>
                <a:srgbClr val="292934"/>
              </a:solidFill>
            </a:endParaRPr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rPr lang="en-US" sz="2800">
                <a:solidFill>
                  <a:srgbClr val="FF0000"/>
                </a:solidFill>
              </a:rPr>
              <a:t>   </a:t>
            </a:r>
            <a:endParaRPr sz="2800">
              <a:solidFill>
                <a:srgbClr val="FF0000"/>
              </a:solidFill>
            </a:endParaRPr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>
              <a:solidFill>
                <a:srgbClr val="FF0000"/>
              </a:solidFill>
            </a:endParaRPr>
          </a:p>
          <a:p>
            <a:pPr indent="0" lvl="0" marL="32004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2400"/>
              <a:buChar char="◻"/>
            </a:pPr>
            <a:r>
              <a:rPr lang="en-US" sz="4000"/>
              <a:t>How are we going to do all this ? </a:t>
            </a:r>
            <a:endParaRPr/>
          </a:p>
        </p:txBody>
      </p:sp>
      <p:pic>
        <p:nvPicPr>
          <p:cNvPr id="194" name="Google Shape;19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975" y="2472350"/>
            <a:ext cx="3169075" cy="191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wentieth Century"/>
              <a:buNone/>
            </a:pPr>
            <a:r>
              <a:rPr lang="en-US" sz="3200"/>
              <a:t>HAM10000 Dataset (Human Against Machine)</a:t>
            </a:r>
            <a:endParaRPr sz="3200"/>
          </a:p>
        </p:txBody>
      </p:sp>
      <p:sp>
        <p:nvSpPr>
          <p:cNvPr id="200" name="Google Shape;200;p11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11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Contains over 10,000 skin lesion images</a:t>
            </a:r>
            <a:endParaRPr sz="2800"/>
          </a:p>
          <a:p>
            <a:pPr indent="-232409" lvl="0" marL="34290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metin, ekran görüntüsü, diyagram, daire içeren bir resim&#10;&#10;Açıklama otomatik olarak oluşturuldu" id="202" name="Google Shape;20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8552" y="2647285"/>
            <a:ext cx="5264976" cy="2896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ISIC 2019 Dataset</a:t>
            </a:r>
            <a:endParaRPr/>
          </a:p>
        </p:txBody>
      </p:sp>
      <p:sp>
        <p:nvSpPr>
          <p:cNvPr id="208" name="Google Shape;208;p12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1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Includes over 25,000 skin lesion images</a:t>
            </a:r>
            <a:endParaRPr sz="28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Larger than HAM10000 dataset</a:t>
            </a:r>
            <a:endParaRPr sz="28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680"/>
              <a:buChar char="◻"/>
            </a:pPr>
            <a:r>
              <a:rPr lang="en-US" sz="2800"/>
              <a:t>Has 8 classes</a:t>
            </a:r>
            <a:endParaRPr sz="2800"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sz="2800"/>
          </a:p>
          <a:p>
            <a:pPr indent="-232409" lvl="0" marL="34290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955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  <p:pic>
        <p:nvPicPr>
          <p:cNvPr descr="metin, ekran görüntüsü, yazı tipi, makbuz içeren bir resim&#10;&#10;Açıklama otomatik olarak oluşturuldu" id="210" name="Google Shape;21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1342" y="3838031"/>
            <a:ext cx="5762625" cy="2188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Technologies We Will Use</a:t>
            </a:r>
            <a:endParaRPr/>
          </a:p>
        </p:txBody>
      </p:sp>
      <p:pic>
        <p:nvPicPr>
          <p:cNvPr descr="metin, yazı tipi, logo, tasarım içeren bir resim&#10;&#10;Açıklama otomatik olarak oluşturuldu" id="216" name="Google Shape;216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3945" y="2810193"/>
            <a:ext cx="1859280" cy="97691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3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logo, tasarım içeren bir resim&#10;&#10;Açıklama otomatik olarak oluşturuldu" id="218" name="Google Shape;21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9600" y="3837269"/>
            <a:ext cx="2544237" cy="1010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yazı tipi, logo, grafik, beyaz içeren bir resim&#10;&#10;Açıklama otomatik olarak oluşturuldu" id="219" name="Google Shape;21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14904" y="1544876"/>
            <a:ext cx="2393580" cy="10078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ire, simge, sembol, metin, tasarım içeren bir resim&#10;&#10;Açıklama otomatik olarak oluşturuldu" id="220" name="Google Shape;220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92682" y="4888869"/>
            <a:ext cx="2617743" cy="1362957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3"/>
          <p:cNvSpPr txBox="1"/>
          <p:nvPr/>
        </p:nvSpPr>
        <p:spPr>
          <a:xfrm>
            <a:off x="587977" y="2283057"/>
            <a:ext cx="3945923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Python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PyTorch 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</a:t>
            </a:r>
            <a:r>
              <a:rPr b="1" lang="en-US" sz="20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Incremental Learning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Flower framework 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for </a:t>
            </a:r>
            <a:r>
              <a:rPr b="1" lang="en-US" sz="2000" u="sng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Federated Learning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Pandas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Numpy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Kafka-ML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MLFlow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PyQt5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MySQL</a:t>
            </a:r>
            <a:endParaRPr sz="20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Architectural Diagram</a:t>
            </a:r>
            <a:endParaRPr/>
          </a:p>
        </p:txBody>
      </p:sp>
      <p:sp>
        <p:nvSpPr>
          <p:cNvPr id="227" name="Google Shape;227;p14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4"/>
          <p:cNvSpPr txBox="1"/>
          <p:nvPr/>
        </p:nvSpPr>
        <p:spPr>
          <a:xfrm>
            <a:off x="4393250" y="2441725"/>
            <a:ext cx="43728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Step 1: Base Model Creation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Step 2: Local Training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Step 3: Model Aggregation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Step 4: Sent Global Model for Testing Phase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Step 5: Testing with User Input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Step 6: Result and Threshold Control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if threshold is full 	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Go to Step 2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else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	Go to Step 5</a:t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29" name="Google Shape;22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725" y="1814775"/>
            <a:ext cx="3890874" cy="477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8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en-US"/>
              <a:t>Results and Conclusions</a:t>
            </a:r>
            <a:endParaRPr/>
          </a:p>
        </p:txBody>
      </p:sp>
      <p:sp>
        <p:nvSpPr>
          <p:cNvPr id="235" name="Google Shape;235;p18"/>
          <p:cNvSpPr txBox="1"/>
          <p:nvPr>
            <p:ph idx="12" type="sldNum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wentieth Century"/>
              <a:buNone/>
            </a:pPr>
            <a:br>
              <a:rPr lang="en-US"/>
            </a:br>
            <a:br>
              <a:rPr lang="en-US"/>
            </a:br>
            <a:r>
              <a:rPr lang="en-US"/>
              <a:t>Results and Conclusions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241" name="Google Shape;241;p19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7</a:t>
            </a:r>
            <a:endParaRPr/>
          </a:p>
        </p:txBody>
      </p:sp>
      <p:sp>
        <p:nvSpPr>
          <p:cNvPr id="242" name="Google Shape;242;p19"/>
          <p:cNvSpPr txBox="1"/>
          <p:nvPr>
            <p:ph idx="1" type="body"/>
          </p:nvPr>
        </p:nvSpPr>
        <p:spPr>
          <a:xfrm>
            <a:off x="488823" y="1590675"/>
            <a:ext cx="8153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ct val="60000"/>
              <a:buNone/>
            </a:pPr>
            <a:r>
              <a:rPr lang="en-US" sz="3200"/>
              <a:t> </a:t>
            </a:r>
            <a:endParaRPr sz="28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b="1" lang="en-US" sz="5600"/>
              <a:t>  Model Development</a:t>
            </a:r>
            <a:endParaRPr sz="5600"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🞑"/>
            </a:pPr>
            <a:r>
              <a:rPr lang="en-US" sz="5600"/>
              <a:t>Combines </a:t>
            </a:r>
            <a:r>
              <a:rPr b="1" lang="en-US" sz="5600"/>
              <a:t>Federated Learning (FL)</a:t>
            </a:r>
            <a:r>
              <a:rPr lang="en-US" sz="5600"/>
              <a:t> and </a:t>
            </a:r>
            <a:r>
              <a:rPr b="1" lang="en-US" sz="5600"/>
              <a:t>Incremental Learning (IL)</a:t>
            </a:r>
            <a:r>
              <a:rPr lang="en-US" sz="5600"/>
              <a:t> for skin  cancer detection.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🞑"/>
            </a:pPr>
            <a:r>
              <a:rPr lang="en-US" sz="5600"/>
              <a:t>Trained on </a:t>
            </a:r>
            <a:r>
              <a:rPr b="1" lang="en-US" sz="5600"/>
              <a:t>ISIC 2019</a:t>
            </a:r>
            <a:r>
              <a:rPr lang="en-US" sz="5600"/>
              <a:t> and </a:t>
            </a:r>
            <a:r>
              <a:rPr b="1" lang="en-US" sz="5600"/>
              <a:t>HAM10000 datasets</a:t>
            </a:r>
            <a:r>
              <a:rPr lang="en-US" sz="5600"/>
              <a:t> to improve lesion recognition.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 sz="5600"/>
              <a:t> 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b="1" lang="en-US" sz="5600"/>
              <a:t> Privacy &amp; Security</a:t>
            </a:r>
            <a:endParaRPr sz="5600"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🞑"/>
            </a:pPr>
            <a:r>
              <a:rPr lang="en-US" sz="5600"/>
              <a:t>Local data processing ensures </a:t>
            </a:r>
            <a:r>
              <a:rPr b="1" lang="en-US" sz="5600"/>
              <a:t>privacy</a:t>
            </a:r>
            <a:r>
              <a:rPr lang="en-US" sz="5600"/>
              <a:t> using </a:t>
            </a:r>
            <a:r>
              <a:rPr b="1" lang="en-US" sz="5600"/>
              <a:t>Kafka-ML</a:t>
            </a:r>
            <a:r>
              <a:rPr lang="en-US" sz="5600"/>
              <a:t>.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🞑"/>
            </a:pPr>
            <a:r>
              <a:rPr lang="en-US" sz="5600"/>
              <a:t>Encrypted communication minimizes risks.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 sz="5600"/>
              <a:t> 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b="1" lang="en-US" sz="5600"/>
              <a:t> Continuous Learning</a:t>
            </a:r>
            <a:endParaRPr sz="5600"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🞑"/>
            </a:pPr>
            <a:r>
              <a:rPr lang="en-US" sz="5600"/>
              <a:t>IL prevents </a:t>
            </a:r>
            <a:r>
              <a:rPr b="1" lang="en-US" sz="5600"/>
              <a:t>catastrophic forgetting</a:t>
            </a:r>
            <a:r>
              <a:rPr lang="en-US" sz="5600"/>
              <a:t> while integrating new data.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🞑"/>
            </a:pPr>
            <a:r>
              <a:rPr lang="en-US" sz="5600"/>
              <a:t>Adaptable and continuously updated for improved performance.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 sz="5600"/>
              <a:t> 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b="1" lang="en-US" sz="5600"/>
              <a:t> High Performance</a:t>
            </a:r>
            <a:endParaRPr sz="5600"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🞑"/>
            </a:pPr>
            <a:r>
              <a:rPr b="1" lang="en-US" sz="5600"/>
              <a:t>90%+ accuracy</a:t>
            </a:r>
            <a:r>
              <a:rPr lang="en-US" sz="5600"/>
              <a:t> and </a:t>
            </a:r>
            <a:r>
              <a:rPr b="1" lang="en-US" sz="5600"/>
              <a:t>efficient</a:t>
            </a:r>
            <a:r>
              <a:rPr lang="en-US" sz="5600"/>
              <a:t> detection system.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🞑"/>
            </a:pPr>
            <a:r>
              <a:rPr lang="en-US" sz="5600"/>
              <a:t>FL reduces central server load, supporting multiple devices.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rPr lang="en-US" sz="5600"/>
              <a:t> </a:t>
            </a:r>
            <a:endParaRPr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59999"/>
              <a:buChar char="◻"/>
            </a:pPr>
            <a:r>
              <a:rPr b="1" lang="en-US" sz="5600"/>
              <a:t>Visual Tips:</a:t>
            </a:r>
            <a:endParaRPr sz="5600"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🞑"/>
            </a:pPr>
            <a:r>
              <a:rPr lang="en-US" sz="5600"/>
              <a:t>Use icons for privacy, accuracy, and adaptability.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🞑"/>
            </a:pPr>
            <a:r>
              <a:rPr lang="en-US" sz="5600"/>
              <a:t>Add a flowchart or graphic showing FL and IL integration.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 sz="2400"/>
          </a:p>
          <a:p>
            <a:pPr indent="-272415" lvl="1" marL="742950" rtl="0" algn="l">
              <a:spcBef>
                <a:spcPts val="550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t/>
            </a:r>
            <a:endParaRPr sz="1200"/>
          </a:p>
          <a:p>
            <a:pPr indent="-272415" lvl="1" marL="742950" rtl="0" algn="l">
              <a:spcBef>
                <a:spcPts val="550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t/>
            </a:r>
            <a:endParaRPr sz="1200"/>
          </a:p>
          <a:p>
            <a:pPr indent="-272415" lvl="1" marL="742950" rtl="0" algn="l">
              <a:spcBef>
                <a:spcPts val="550"/>
              </a:spcBef>
              <a:spcAft>
                <a:spcPts val="0"/>
              </a:spcAft>
              <a:buSzPct val="70000"/>
              <a:buFont typeface="Noto Sans Symbols"/>
              <a:buNone/>
            </a:pPr>
            <a:r>
              <a:t/>
            </a:r>
            <a:endParaRPr sz="1200"/>
          </a:p>
          <a:p>
            <a:pPr indent="-292417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  <a:p>
            <a:pPr indent="-292417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0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248" name="Google Shape;248;p20"/>
          <p:cNvSpPr txBox="1"/>
          <p:nvPr>
            <p:ph idx="12" type="sldNum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/>
          <p:nvPr/>
        </p:nvSpPr>
        <p:spPr>
          <a:xfrm>
            <a:off x="0" y="4705350"/>
            <a:ext cx="3228975" cy="2152650"/>
          </a:xfrm>
          <a:prstGeom prst="rtTriangle">
            <a:avLst/>
          </a:prstGeom>
          <a:solidFill>
            <a:schemeClr val="accent2"/>
          </a:soli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4" name="Google Shape;254;p21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5" name="Google Shape;255;p21"/>
          <p:cNvSpPr txBox="1"/>
          <p:nvPr>
            <p:ph idx="4294967295" type="title"/>
          </p:nvPr>
        </p:nvSpPr>
        <p:spPr>
          <a:xfrm>
            <a:off x="523875" y="381000"/>
            <a:ext cx="7315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wentieth Century"/>
              <a:buNone/>
            </a:pPr>
            <a:r>
              <a:rPr lang="en-US"/>
              <a:t>Demo</a:t>
            </a:r>
            <a:endParaRPr/>
          </a:p>
        </p:txBody>
      </p:sp>
      <p:pic>
        <p:nvPicPr>
          <p:cNvPr descr="C:\Users\user\OneDrive\Masaüstü\Figma\Ekran görüntüsü 2025-01-15 204155.png" id="256" name="Google Shape;2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590675"/>
            <a:ext cx="4560765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1"/>
          <p:cNvSpPr txBox="1"/>
          <p:nvPr/>
        </p:nvSpPr>
        <p:spPr>
          <a:xfrm>
            <a:off x="723900" y="1276350"/>
            <a:ext cx="61817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Login Page </a:t>
            </a:r>
            <a:endParaRPr/>
          </a:p>
        </p:txBody>
      </p:sp>
      <p:pic>
        <p:nvPicPr>
          <p:cNvPr descr="C:\Users\user\OneDrive\Masaüstü\Figma\Ekran görüntüsü 2024-12-23 124711.png" id="258" name="Google Shape;25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9150" y="4086225"/>
            <a:ext cx="3952875" cy="2295051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1"/>
          <p:cNvSpPr txBox="1"/>
          <p:nvPr/>
        </p:nvSpPr>
        <p:spPr>
          <a:xfrm>
            <a:off x="4857750" y="3533775"/>
            <a:ext cx="28670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Register Page</a:t>
            </a:r>
            <a:endParaRPr/>
          </a:p>
        </p:txBody>
      </p:sp>
      <p:sp>
        <p:nvSpPr>
          <p:cNvPr id="260" name="Google Shape;260;p21"/>
          <p:cNvSpPr/>
          <p:nvPr/>
        </p:nvSpPr>
        <p:spPr>
          <a:xfrm rot="10800000">
            <a:off x="5953124" y="0"/>
            <a:ext cx="3190875" cy="2324100"/>
          </a:xfrm>
          <a:prstGeom prst="rtTriangle">
            <a:avLst/>
          </a:prstGeom>
          <a:solidFill>
            <a:schemeClr val="accent1"/>
          </a:solidFill>
          <a:ln cap="flat" cmpd="sng" w="1905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/>
          <p:nvPr/>
        </p:nvSpPr>
        <p:spPr>
          <a:xfrm>
            <a:off x="0" y="5543550"/>
            <a:ext cx="1162050" cy="131445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6" name="Google Shape;266;p22"/>
          <p:cNvSpPr/>
          <p:nvPr/>
        </p:nvSpPr>
        <p:spPr>
          <a:xfrm>
            <a:off x="704850" y="4981575"/>
            <a:ext cx="1152525" cy="12192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7" name="Google Shape;267;p22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user\OneDrive\Masaüstü\Ekran görüntüsü 2025-01-15 195220.png" id="268" name="Google Shape;26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0050" y="152400"/>
            <a:ext cx="3733124" cy="3676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\OneDrive\Masaüstü\Ekran görüntüsü 2025-01-15 195409.png" id="269" name="Google Shape;26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4062" y="152400"/>
            <a:ext cx="3558463" cy="35432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2"/>
          <p:cNvSpPr txBox="1"/>
          <p:nvPr>
            <p:ph idx="4294967295" type="title"/>
          </p:nvPr>
        </p:nvSpPr>
        <p:spPr>
          <a:xfrm>
            <a:off x="619125" y="3207575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Home Page</a:t>
            </a:r>
            <a:endParaRPr/>
          </a:p>
        </p:txBody>
      </p:sp>
      <p:pic>
        <p:nvPicPr>
          <p:cNvPr id="271" name="Google Shape;27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900" y="4403550"/>
            <a:ext cx="3752399" cy="184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503900" y="4596550"/>
            <a:ext cx="4351125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Contents</a:t>
            </a:r>
            <a:endParaRPr/>
          </a:p>
        </p:txBody>
      </p:sp>
      <p:sp>
        <p:nvSpPr>
          <p:cNvPr id="131" name="Google Shape;131;p2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2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40"/>
              <a:buFont typeface="Twentieth Century"/>
              <a:buAutoNum type="arabicPeriod"/>
            </a:pPr>
            <a:r>
              <a:rPr lang="en-US"/>
              <a:t>Problem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740"/>
              <a:buFont typeface="Twentieth Century"/>
              <a:buAutoNum type="arabicPeriod"/>
            </a:pPr>
            <a:r>
              <a:rPr lang="en-US"/>
              <a:t>Analysis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740"/>
              <a:buFont typeface="Twentieth Century"/>
              <a:buAutoNum type="arabicPeriod"/>
            </a:pPr>
            <a:r>
              <a:rPr lang="en-US"/>
              <a:t>Solution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740"/>
              <a:buFont typeface="Twentieth Century"/>
              <a:buAutoNum type="arabicPeriod"/>
            </a:pPr>
            <a:r>
              <a:rPr lang="en-US"/>
              <a:t>Results and Conclusion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740"/>
              <a:buFont typeface="Twentieth Century"/>
              <a:buAutoNum type="arabicPeriod"/>
            </a:pPr>
            <a:r>
              <a:rPr lang="en-US"/>
              <a:t>Demo</a:t>
            </a:r>
            <a:endParaRPr/>
          </a:p>
          <a:p>
            <a:pPr indent="-45720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740"/>
              <a:buFont typeface="Twentieth Century"/>
              <a:buAutoNum type="arabicPeriod"/>
            </a:pPr>
            <a:r>
              <a:rPr lang="en-US"/>
              <a:t>References</a:t>
            </a:r>
            <a:endParaRPr/>
          </a:p>
          <a:p>
            <a:pPr indent="-346710" lvl="0" marL="457200" rtl="0" algn="l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SzPts val="1740"/>
              <a:buFont typeface="Twentieth Century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  <a:p>
            <a:pPr indent="-346710" lvl="0" marL="457200" rtl="0" algn="l">
              <a:spcBef>
                <a:spcPts val="700"/>
              </a:spcBef>
              <a:spcAft>
                <a:spcPts val="0"/>
              </a:spcAft>
              <a:buSzPts val="1740"/>
              <a:buFont typeface="Twentieth Century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3"/>
          <p:cNvSpPr/>
          <p:nvPr/>
        </p:nvSpPr>
        <p:spPr>
          <a:xfrm rot="5400000">
            <a:off x="-876301" y="4086224"/>
            <a:ext cx="3648075" cy="1895476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 cap="flat" cmpd="sng" w="1905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8" name="Google Shape;278;p23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user\OneDrive\Masaüstü\Figma\Ekran görüntüsü 2024-12-23 124835.png" id="279" name="Google Shape;27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7175" y="3632021"/>
            <a:ext cx="4905375" cy="28545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\OneDrive\Masaüstü\Figma\Ekran görüntüsü 2024-12-23 124951.png" id="280" name="Google Shape;28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475" y="504825"/>
            <a:ext cx="4838700" cy="279667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3"/>
          <p:cNvSpPr txBox="1"/>
          <p:nvPr/>
        </p:nvSpPr>
        <p:spPr>
          <a:xfrm>
            <a:off x="390525" y="0"/>
            <a:ext cx="432435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Server 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UI</a:t>
            </a:r>
            <a:endParaRPr/>
          </a:p>
        </p:txBody>
      </p:sp>
      <p:sp>
        <p:nvSpPr>
          <p:cNvPr id="282" name="Google Shape;282;p23"/>
          <p:cNvSpPr txBox="1"/>
          <p:nvPr/>
        </p:nvSpPr>
        <p:spPr>
          <a:xfrm>
            <a:off x="6096000" y="3133725"/>
            <a:ext cx="28956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Client </a:t>
            </a:r>
            <a:r>
              <a:rPr lang="en-US" sz="20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UI</a:t>
            </a:r>
            <a:endParaRPr/>
          </a:p>
        </p:txBody>
      </p:sp>
      <p:sp>
        <p:nvSpPr>
          <p:cNvPr id="283" name="Google Shape;283;p23"/>
          <p:cNvSpPr/>
          <p:nvPr/>
        </p:nvSpPr>
        <p:spPr>
          <a:xfrm rot="-5400000">
            <a:off x="6372225" y="876300"/>
            <a:ext cx="3648075" cy="1895476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C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4"/>
          <p:cNvSpPr/>
          <p:nvPr/>
        </p:nvSpPr>
        <p:spPr>
          <a:xfrm>
            <a:off x="-1" y="3829050"/>
            <a:ext cx="3638551" cy="3028950"/>
          </a:xfrm>
          <a:prstGeom prst="rtTriangle">
            <a:avLst/>
          </a:prstGeom>
          <a:solidFill>
            <a:schemeClr val="accent1"/>
          </a:solidFill>
          <a:ln cap="flat" cmpd="sng" w="1905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9" name="Google Shape;289;p24"/>
          <p:cNvSpPr txBox="1"/>
          <p:nvPr>
            <p:ph idx="12" type="sldNum"/>
          </p:nvPr>
        </p:nvSpPr>
        <p:spPr>
          <a:xfrm>
            <a:off x="0" y="6248400"/>
            <a:ext cx="53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24"/>
          <p:cNvSpPr txBox="1"/>
          <p:nvPr>
            <p:ph idx="4294967295" type="body"/>
          </p:nvPr>
        </p:nvSpPr>
        <p:spPr>
          <a:xfrm>
            <a:off x="2905125" y="3181350"/>
            <a:ext cx="3295650" cy="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0040" lvl="0" marL="320040" rtl="0" algn="ctr">
              <a:spcBef>
                <a:spcPts val="0"/>
              </a:spcBef>
              <a:spcAft>
                <a:spcPts val="0"/>
              </a:spcAft>
              <a:buSzPts val="2640"/>
              <a:buNone/>
            </a:pPr>
            <a:r>
              <a:rPr b="1" lang="en-US" sz="4400">
                <a:solidFill>
                  <a:srgbClr val="3B1D14"/>
                </a:solidFill>
              </a:rPr>
              <a:t>Thank You</a:t>
            </a:r>
            <a:endParaRPr/>
          </a:p>
        </p:txBody>
      </p:sp>
      <p:sp>
        <p:nvSpPr>
          <p:cNvPr id="291" name="Google Shape;291;p24"/>
          <p:cNvSpPr/>
          <p:nvPr/>
        </p:nvSpPr>
        <p:spPr>
          <a:xfrm rot="10800000">
            <a:off x="5305425" y="0"/>
            <a:ext cx="3838575" cy="3067050"/>
          </a:xfrm>
          <a:prstGeom prst="rtTriangle">
            <a:avLst/>
          </a:prstGeom>
          <a:solidFill>
            <a:schemeClr val="accent1"/>
          </a:solidFill>
          <a:ln cap="flat" cmpd="sng" w="19050">
            <a:solidFill>
              <a:srgbClr val="2869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2" name="Google Shape;292;p24"/>
          <p:cNvSpPr/>
          <p:nvPr/>
        </p:nvSpPr>
        <p:spPr>
          <a:xfrm rot="5400000">
            <a:off x="195263" y="-195264"/>
            <a:ext cx="3286125" cy="3676653"/>
          </a:xfrm>
          <a:prstGeom prst="rtTriangle">
            <a:avLst/>
          </a:prstGeom>
          <a:solidFill>
            <a:schemeClr val="accent2"/>
          </a:soli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3" name="Google Shape;293;p24"/>
          <p:cNvSpPr/>
          <p:nvPr/>
        </p:nvSpPr>
        <p:spPr>
          <a:xfrm rot="-5400000">
            <a:off x="5710239" y="3424238"/>
            <a:ext cx="3286125" cy="3581398"/>
          </a:xfrm>
          <a:prstGeom prst="rtTriangle">
            <a:avLst/>
          </a:prstGeom>
          <a:solidFill>
            <a:schemeClr val="accent2"/>
          </a:solidFill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99" name="Google Shape;299;p2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25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lang="en-US" sz="2000"/>
              <a:t>Ayromlou, Sana. Incremental learning and federated learning for heterogeneous medical image analysis. Diss. University of British Columbia, 2023. [1]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/>
          <p:nvPr>
            <p:ph idx="1" type="body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6679" lvl="0" marL="0" rtl="0" algn="l">
              <a:spcBef>
                <a:spcPts val="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/>
              <a:t>What is our aim?</a:t>
            </a:r>
            <a:endParaRPr/>
          </a:p>
          <a:p>
            <a:pPr indent="-106679" lvl="0" marL="0" rtl="0" algn="l">
              <a:spcBef>
                <a:spcPts val="70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/>
              <a:t>Main Problems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138" name="Google Shape;138;p3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en-US"/>
              <a:t>Problem</a:t>
            </a:r>
            <a:endParaRPr/>
          </a:p>
        </p:txBody>
      </p:sp>
      <p:sp>
        <p:nvSpPr>
          <p:cNvPr id="139" name="Google Shape;139;p3"/>
          <p:cNvSpPr txBox="1"/>
          <p:nvPr>
            <p:ph idx="12" type="sldNum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What is our aim?</a:t>
            </a:r>
            <a:endParaRPr/>
          </a:p>
        </p:txBody>
      </p:sp>
      <p:sp>
        <p:nvSpPr>
          <p:cNvPr id="145" name="Google Shape;145;p4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6" name="Google Shape;146;p4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just">
              <a:spcBef>
                <a:spcPts val="0"/>
              </a:spcBef>
              <a:spcAft>
                <a:spcPts val="0"/>
              </a:spcAft>
              <a:buSzPts val="1200"/>
              <a:buChar char="◻"/>
            </a:pPr>
            <a:r>
              <a:rPr b="1" lang="en-US" sz="2000"/>
              <a:t>Effective, Scalable, and Privacy-Focused</a:t>
            </a:r>
            <a:endParaRPr sz="20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b="1" lang="en-US" sz="2000"/>
              <a:t>Simple Navigation, No Medical Jargon</a:t>
            </a:r>
            <a:endParaRPr sz="2000"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Accessible platform for everyone.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No need to understand complex medical terminology.</a:t>
            </a:r>
            <a:endParaRPr sz="2000"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b="1" lang="en-US" sz="2000"/>
              <a:t>Fast and Accurate Insights</a:t>
            </a:r>
            <a:endParaRPr sz="2000"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Obtain early diagnosis results quickly.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High accuracy for informed decision-making</a:t>
            </a:r>
            <a:endParaRPr sz="2000"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200"/>
              <a:buChar char="◻"/>
            </a:pPr>
            <a:r>
              <a:rPr b="1" lang="en-US" sz="2000"/>
              <a:t>Enhancing Healthcare Access</a:t>
            </a:r>
            <a:endParaRPr sz="2000"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Shorten waiting times for hospital appointments.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400"/>
              <a:buChar char="🞑"/>
            </a:pPr>
            <a:r>
              <a:rPr lang="en-US" sz="2000"/>
              <a:t>Empower early detection and timely action.</a:t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ts val="1120"/>
              <a:buNone/>
            </a:pPr>
            <a:r>
              <a:t/>
            </a:r>
            <a:endParaRPr sz="1600"/>
          </a:p>
          <a:p>
            <a:pPr indent="0" lvl="0" marL="0" rtl="0" algn="just">
              <a:spcBef>
                <a:spcPts val="70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sz="1600"/>
          </a:p>
          <a:p>
            <a:pPr indent="-320040" lvl="0" marL="320040" rtl="0" algn="l">
              <a:spcBef>
                <a:spcPts val="200"/>
              </a:spcBef>
              <a:spcAft>
                <a:spcPts val="0"/>
              </a:spcAft>
              <a:buSzPts val="960"/>
              <a:buNone/>
            </a:pPr>
            <a:r>
              <a:rPr lang="en-US" sz="1600"/>
              <a:t>  </a:t>
            </a:r>
            <a:endParaRPr sz="16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960"/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 txBox="1"/>
          <p:nvPr>
            <p:ph type="title"/>
          </p:nvPr>
        </p:nvSpPr>
        <p:spPr>
          <a:xfrm>
            <a:off x="612648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-US"/>
              <a:t>Main Problems</a:t>
            </a:r>
            <a:endParaRPr/>
          </a:p>
        </p:txBody>
      </p:sp>
      <p:sp>
        <p:nvSpPr>
          <p:cNvPr id="152" name="Google Shape;152;p5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612648" y="1600200"/>
            <a:ext cx="8153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1440" lvl="0" marL="0" rtl="0" algn="l">
              <a:spcBef>
                <a:spcPts val="0"/>
              </a:spcBef>
              <a:spcAft>
                <a:spcPts val="0"/>
              </a:spcAft>
              <a:buSzPts val="1440"/>
              <a:buChar char="◻"/>
            </a:pPr>
            <a:r>
              <a:rPr b="1" lang="en-US" sz="2400"/>
              <a:t>  Early Skin Cancer Diagnosis</a:t>
            </a:r>
            <a:endParaRPr b="1" sz="2400"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400"/>
          </a:p>
          <a:p>
            <a:pPr indent="-91440" lvl="0" marL="0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b="1" lang="en-US" sz="2400"/>
              <a:t>  Data Privacy</a:t>
            </a:r>
            <a:br>
              <a:rPr lang="en-US" sz="2400"/>
            </a:br>
            <a:endParaRPr sz="24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b="1" lang="en-US" sz="2400"/>
              <a:t>Continuous Learning </a:t>
            </a:r>
            <a:endParaRPr sz="24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4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440"/>
              <a:buChar char="◻"/>
            </a:pPr>
            <a:r>
              <a:rPr b="1" lang="en-US" sz="2400"/>
              <a:t>Lack of User-Friendly Interface</a:t>
            </a:r>
            <a:endParaRPr sz="24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ts val="1740"/>
              <a:buNone/>
            </a:pPr>
            <a:r>
              <a:t/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514350" y="342900"/>
            <a:ext cx="59340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/>
          <p:nvPr>
            <p:ph idx="1" type="body"/>
          </p:nvPr>
        </p:nvSpPr>
        <p:spPr>
          <a:xfrm>
            <a:off x="1371600" y="2743200"/>
            <a:ext cx="7553325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06679" lvl="0" marL="0" rtl="0" algn="l">
              <a:spcBef>
                <a:spcPts val="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/>
              <a:t>Combined Approach: Incremental Learning and Federated Learning</a:t>
            </a:r>
            <a:endParaRPr/>
          </a:p>
          <a:p>
            <a:pPr indent="-106679" lvl="0" marL="0" rtl="0" algn="l">
              <a:spcBef>
                <a:spcPts val="700"/>
              </a:spcBef>
              <a:spcAft>
                <a:spcPts val="0"/>
              </a:spcAft>
              <a:buSzPts val="1680"/>
              <a:buFont typeface="Arial"/>
              <a:buChar char="•"/>
            </a:pPr>
            <a:r>
              <a:rPr lang="en-US"/>
              <a:t> Contribution: Advancing Skin Cancer Detection with AI</a:t>
            </a:r>
            <a:endParaRPr/>
          </a:p>
        </p:txBody>
      </p:sp>
      <p:sp>
        <p:nvSpPr>
          <p:cNvPr id="160" name="Google Shape;160;p6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en-US"/>
              <a:t>Analysis /Possible Solutions</a:t>
            </a:r>
            <a:endParaRPr/>
          </a:p>
        </p:txBody>
      </p:sp>
      <p:sp>
        <p:nvSpPr>
          <p:cNvPr id="161" name="Google Shape;161;p6"/>
          <p:cNvSpPr txBox="1"/>
          <p:nvPr>
            <p:ph idx="12" type="sldNum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/>
          <p:nvPr>
            <p:ph type="title"/>
          </p:nvPr>
        </p:nvSpPr>
        <p:spPr>
          <a:xfrm>
            <a:off x="142875" y="228600"/>
            <a:ext cx="8858249" cy="866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wentieth Century"/>
              <a:buNone/>
            </a:pPr>
            <a:r>
              <a:rPr lang="en-US" sz="3600">
                <a:latin typeface="Twentieth Century"/>
                <a:ea typeface="Twentieth Century"/>
                <a:cs typeface="Twentieth Century"/>
                <a:sym typeface="Twentieth Century"/>
              </a:rPr>
              <a:t>Combined Approach: Incremental Learning and Federated Learning</a:t>
            </a:r>
            <a:endParaRPr sz="3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7" name="Google Shape;167;p7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8" name="Google Shape;168;p7"/>
          <p:cNvGraphicFramePr/>
          <p:nvPr/>
        </p:nvGraphicFramePr>
        <p:xfrm>
          <a:off x="612775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{8199873C-29E4-49D1-88D6-D3BE55038B35}</a:tableStyleId>
              </a:tblPr>
              <a:tblGrid>
                <a:gridCol w="1630675"/>
                <a:gridCol w="1630675"/>
                <a:gridCol w="1630675"/>
                <a:gridCol w="1630675"/>
                <a:gridCol w="1630675"/>
              </a:tblGrid>
              <a:tr h="518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Name</a:t>
                      </a:r>
                      <a:r>
                        <a:rPr b="0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Image Processing</a:t>
                      </a:r>
                      <a:r>
                        <a:rPr b="0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5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Metrics</a:t>
                      </a:r>
                      <a:r>
                        <a:rPr b="0" i="0" lang="en-US" sz="15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Incremental Model</a:t>
                      </a:r>
                      <a:r>
                        <a:rPr b="0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Federated Learning</a:t>
                      </a:r>
                      <a:r>
                        <a:rPr b="0" i="0" lang="en-US" sz="1400" u="none" cap="none" strike="noStrike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</a:t>
                      </a:r>
                      <a:endParaRPr b="0" i="0"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Incremental learning and Federates Learning for Heterogeneous Medical Image Analysis [1]</a:t>
                      </a:r>
                      <a:endParaRPr b="0" i="0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Traditional Deep Learning and CNN </a:t>
                      </a:r>
                      <a:endParaRPr b="0" i="0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66675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Char char="•"/>
                      </a:pPr>
                      <a:r>
                        <a:rPr b="0" i="0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CCSI accuracy: 79.10%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(BloodMnist Dataset) </a:t>
                      </a:r>
                      <a:endParaRPr b="0" i="0" sz="1050" u="none" cap="none" strike="noStrike"/>
                    </a:p>
                    <a:p>
                      <a:pPr indent="-66675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Char char="•"/>
                      </a:pPr>
                      <a:r>
                        <a:rPr b="0" i="0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FeImpres (Medical init): 94.2%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(a=0.01 epoch=5 BloodMNIST Dataset) </a:t>
                      </a:r>
                      <a:endParaRPr b="0" i="0" sz="1050" u="none" cap="none" strike="noStrike"/>
                    </a:p>
                    <a:p>
                      <a:pPr indent="-66675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50"/>
                        <a:buFont typeface="Arial"/>
                        <a:buChar char="•"/>
                      </a:pPr>
                      <a:r>
                        <a:rPr b="0" i="0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FedImpres w constrained CE loss: 80.6% (a=0.005, epoch=10,Retina Dataset)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  </a:t>
                      </a:r>
                      <a:endParaRPr b="0" i="0" sz="105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Continual Normalization model structure to restore Continual Class-Specific Impression </a:t>
                      </a:r>
                      <a:endParaRPr b="0" i="0" sz="1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FedCurv for Catastrophic Forgetting, Transfer Learning, FedImpress </a:t>
                      </a:r>
                      <a:endParaRPr b="0" i="0" sz="12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69" name="Google Shape;169;p7"/>
          <p:cNvSpPr txBox="1"/>
          <p:nvPr/>
        </p:nvSpPr>
        <p:spPr>
          <a:xfrm>
            <a:off x="1200150" y="4057650"/>
            <a:ext cx="67818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Thesis Overview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Focuses on enhancing the adaptability of deep learning (DL) models in real-world medical imaging settings, characterized by heterogeneous and sensitive data.</a:t>
            </a:r>
            <a:endParaRPr/>
          </a:p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Combines incremental learning and federated learning to address key challenges: continuous learning of new disease classes and preserving patient data privacy across institutions.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Twentieth Century"/>
              <a:buNone/>
            </a:pPr>
            <a:r>
              <a:rPr lang="en-US" sz="3600"/>
              <a:t>Contribution: Advancing Skin Cancer Detection with AI</a:t>
            </a:r>
            <a:endParaRPr sz="3600"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20040" lvl="0" marL="320040" rtl="0" algn="l">
              <a:spcBef>
                <a:spcPts val="0"/>
              </a:spcBef>
              <a:spcAft>
                <a:spcPts val="0"/>
              </a:spcAft>
              <a:buSzPct val="60000"/>
              <a:buChar char="◻"/>
            </a:pPr>
            <a:r>
              <a:rPr lang="en-US" sz="3200"/>
              <a:t> </a:t>
            </a:r>
            <a:r>
              <a:rPr b="1" lang="en-US" sz="3200"/>
              <a:t>Incremental Learning</a:t>
            </a:r>
            <a:endParaRPr sz="2800"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🞑"/>
            </a:pPr>
            <a:r>
              <a:rPr lang="en-US" sz="2800"/>
              <a:t>Adds new knowledge without forgetting old.</a:t>
            </a:r>
            <a:endParaRPr sz="2400"/>
          </a:p>
          <a:p>
            <a:pPr indent="-237363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 sz="28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60000"/>
              <a:buChar char="◻"/>
            </a:pPr>
            <a:r>
              <a:rPr lang="en-US" sz="3200"/>
              <a:t>  </a:t>
            </a:r>
            <a:r>
              <a:rPr b="1" lang="en-US" sz="3200"/>
              <a:t>Federated Learning</a:t>
            </a:r>
            <a:endParaRPr sz="2800"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🞑"/>
            </a:pPr>
            <a:r>
              <a:rPr lang="en-US" sz="2800"/>
              <a:t>Protects patient privacy with decentralized training.</a:t>
            </a:r>
            <a:endParaRPr sz="2400"/>
          </a:p>
          <a:p>
            <a:pPr indent="-237363" lvl="0" marL="32004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 sz="2800"/>
          </a:p>
          <a:p>
            <a:pPr indent="-320040" lvl="0" marL="320040" rtl="0" algn="l">
              <a:spcBef>
                <a:spcPts val="700"/>
              </a:spcBef>
              <a:spcAft>
                <a:spcPts val="0"/>
              </a:spcAft>
              <a:buSzPct val="60000"/>
              <a:buChar char="◻"/>
            </a:pPr>
            <a:r>
              <a:rPr b="1" lang="en-US" sz="3200"/>
              <a:t>  Impact</a:t>
            </a:r>
            <a:endParaRPr sz="2800"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Char char="🞑"/>
            </a:pPr>
            <a:r>
              <a:rPr lang="en-US" sz="2800"/>
              <a:t>Accurate, scalable, and secure skin cancer diagnosis.</a:t>
            </a:r>
            <a:endParaRPr sz="2400"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-274320" lvl="1" marL="640080" rtl="0" algn="l">
              <a:spcBef>
                <a:spcPts val="550"/>
              </a:spcBef>
              <a:spcAft>
                <a:spcPts val="0"/>
              </a:spcAft>
              <a:buSzPct val="70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SzPct val="59999"/>
              <a:buNone/>
            </a:pPr>
            <a:r>
              <a:t/>
            </a:r>
            <a:endParaRPr/>
          </a:p>
        </p:txBody>
      </p:sp>
      <p:sp>
        <p:nvSpPr>
          <p:cNvPr id="176" name="Google Shape;176;p8"/>
          <p:cNvSpPr txBox="1"/>
          <p:nvPr>
            <p:ph idx="12" type="sldNum"/>
          </p:nvPr>
        </p:nvSpPr>
        <p:spPr>
          <a:xfrm>
            <a:off x="0" y="1272222"/>
            <a:ext cx="533400" cy="2444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:\Users\user\OneDrive\Masaüstü\indir (2).png" id="177" name="Google Shape;1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5812" y="4338637"/>
            <a:ext cx="2519363" cy="2519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\OneDrive\Masaüstü\indir (1).png" id="178" name="Google Shape;17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95974" y="3386138"/>
            <a:ext cx="2714625" cy="13573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user\OneDrive\Masaüstü\indir.png" id="179" name="Google Shape;17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0614" y="1743076"/>
            <a:ext cx="1619250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 txBox="1"/>
          <p:nvPr>
            <p:ph idx="1" type="body"/>
          </p:nvPr>
        </p:nvSpPr>
        <p:spPr>
          <a:xfrm>
            <a:off x="1371600" y="2743200"/>
            <a:ext cx="7123113" cy="192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98678" lvl="0" marL="0" rtl="0" algn="l">
              <a:spcBef>
                <a:spcPts val="0"/>
              </a:spcBef>
              <a:spcAft>
                <a:spcPts val="0"/>
              </a:spcAft>
              <a:buSzPct val="59999"/>
              <a:buFont typeface="Arial"/>
              <a:buChar char="•"/>
            </a:pPr>
            <a:r>
              <a:rPr lang="en-US"/>
              <a:t>HAM10000 Dataset (Human Against Machine)</a:t>
            </a:r>
            <a:endParaRPr/>
          </a:p>
          <a:p>
            <a:pPr indent="-98678" lvl="0" marL="0" rtl="0" algn="l">
              <a:spcBef>
                <a:spcPts val="700"/>
              </a:spcBef>
              <a:spcAft>
                <a:spcPts val="0"/>
              </a:spcAft>
              <a:buSzPct val="59999"/>
              <a:buFont typeface="Arial"/>
              <a:buChar char="•"/>
            </a:pPr>
            <a:r>
              <a:rPr lang="en-US"/>
              <a:t>ISIC 2019 Dataset</a:t>
            </a:r>
            <a:endParaRPr/>
          </a:p>
          <a:p>
            <a:pPr indent="-98678" lvl="0" marL="0" rtl="0" algn="l">
              <a:spcBef>
                <a:spcPts val="700"/>
              </a:spcBef>
              <a:spcAft>
                <a:spcPts val="0"/>
              </a:spcAft>
              <a:buSzPct val="59999"/>
              <a:buFont typeface="Arial"/>
              <a:buChar char="•"/>
            </a:pPr>
            <a:r>
              <a:rPr lang="en-US"/>
              <a:t>Architectural Diagram</a:t>
            </a:r>
            <a:endParaRPr/>
          </a:p>
          <a:p>
            <a:pPr indent="-98678" lvl="0" marL="0" rtl="0" algn="l">
              <a:spcBef>
                <a:spcPts val="700"/>
              </a:spcBef>
              <a:spcAft>
                <a:spcPts val="0"/>
              </a:spcAft>
              <a:buSzPct val="59999"/>
              <a:buFont typeface="Arial"/>
              <a:buChar char="•"/>
            </a:pPr>
            <a:r>
              <a:rPr lang="en-US"/>
              <a:t>Technologies We Will Use</a:t>
            </a:r>
            <a:endParaRPr/>
          </a:p>
        </p:txBody>
      </p:sp>
      <p:sp>
        <p:nvSpPr>
          <p:cNvPr id="185" name="Google Shape;185;p9"/>
          <p:cNvSpPr txBox="1"/>
          <p:nvPr>
            <p:ph type="title"/>
          </p:nvPr>
        </p:nvSpPr>
        <p:spPr>
          <a:xfrm>
            <a:off x="1371600" y="1600200"/>
            <a:ext cx="7620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wentieth Century"/>
              <a:buNone/>
            </a:pPr>
            <a:r>
              <a:rPr lang="en-US"/>
              <a:t>Solution</a:t>
            </a:r>
            <a:endParaRPr/>
          </a:p>
        </p:txBody>
      </p:sp>
      <p:sp>
        <p:nvSpPr>
          <p:cNvPr id="186" name="Google Shape;186;p9"/>
          <p:cNvSpPr txBox="1"/>
          <p:nvPr>
            <p:ph idx="12" type="sldNum"/>
          </p:nvPr>
        </p:nvSpPr>
        <p:spPr>
          <a:xfrm>
            <a:off x="0" y="1752600"/>
            <a:ext cx="1295400" cy="7016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talama">
  <a:themeElements>
    <a:clrScheme name="Gündönümü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rtalama">
  <a:themeElements>
    <a:clrScheme name="Gündönümü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2013-04-23T05:32:07Z</dcterms:created>
  <dc:creator>Ugur</dc:creator>
</cp:coreProperties>
</file>