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313" r:id="rId3"/>
    <p:sldId id="257" r:id="rId4"/>
    <p:sldId id="259" r:id="rId5"/>
    <p:sldId id="282" r:id="rId6"/>
    <p:sldId id="258" r:id="rId7"/>
    <p:sldId id="260" r:id="rId8"/>
    <p:sldId id="261" r:id="rId9"/>
    <p:sldId id="283" r:id="rId10"/>
    <p:sldId id="300" r:id="rId11"/>
    <p:sldId id="301" r:id="rId12"/>
    <p:sldId id="302" r:id="rId13"/>
    <p:sldId id="303" r:id="rId14"/>
    <p:sldId id="304" r:id="rId15"/>
    <p:sldId id="307" r:id="rId16"/>
    <p:sldId id="308" r:id="rId17"/>
    <p:sldId id="309" r:id="rId18"/>
    <p:sldId id="310" r:id="rId19"/>
    <p:sldId id="311" r:id="rId20"/>
    <p:sldId id="272" r:id="rId21"/>
    <p:sldId id="31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mert DEMİR" initials="CD" lastIdx="1" clrIdx="0">
    <p:extLst>
      <p:ext uri="{19B8F6BF-5375-455C-9EA6-DF929625EA0E}">
        <p15:presenceInfo xmlns:p15="http://schemas.microsoft.com/office/powerpoint/2012/main" userId="454f354aa289b6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78" d="100"/>
          <a:sy n="78" d="100"/>
        </p:scale>
        <p:origin x="96" y="442"/>
      </p:cViewPr>
      <p:guideLst>
        <p:guide orient="horz" pos="864"/>
        <p:guide pos="4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pPr/>
              <a:t>12/15/2023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pPr/>
              <a:t>12/15/2023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pPr/>
              <a:t>12/15/2023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pPr/>
              <a:t>12/15/2023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pPr/>
              <a:t>12/15/2023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pPr/>
              <a:t>12/15/2023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pPr/>
              <a:t>12/15/2023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pPr/>
              <a:t>12/15/2023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pPr/>
              <a:t>12/15/2023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pPr/>
              <a:t>12/15/2023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pPr/>
              <a:t>12/15/2023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pPr/>
              <a:t>12/15/2023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pPr/>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54906" y="2325467"/>
            <a:ext cx="10032671" cy="1107996"/>
          </a:xfrm>
          <a:prstGeom prst="rect">
            <a:avLst/>
          </a:prstGeom>
          <a:solidFill>
            <a:schemeClr val="bg2">
              <a:lumMod val="25000"/>
            </a:schemeClr>
          </a:solidFill>
        </p:spPr>
        <p:txBody>
          <a:bodyPr wrap="square" rtlCol="0">
            <a:spAutoFit/>
          </a:bodyPr>
          <a:lstStyle/>
          <a:p>
            <a:r>
              <a:rPr lang="en-US" sz="6600" dirty="0">
                <a:solidFill>
                  <a:srgbClr val="FF6600"/>
                </a:solidFill>
              </a:rPr>
              <a:t>Exploratory Data Analysis</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150374" y="3066884"/>
            <a:ext cx="10441858" cy="923330"/>
          </a:xfrm>
          <a:prstGeom prst="rect">
            <a:avLst/>
          </a:prstGeom>
          <a:noFill/>
        </p:spPr>
        <p:txBody>
          <a:bodyPr wrap="square" rtlCol="0">
            <a:spAutoFit/>
          </a:bodyPr>
          <a:lstStyle/>
          <a:p>
            <a:pPr algn="just"/>
            <a:r>
              <a:rPr lang="en-US" b="0" i="0" dirty="0">
                <a:solidFill>
                  <a:schemeClr val="bg1"/>
                </a:solidFill>
                <a:effectLst/>
                <a:latin typeface="Söhne"/>
              </a:rPr>
              <a:t>Upon examining the graph in the previous slide, it's evident that job groups such as services, administration, blue-collar, and technician significantly dominate our audience. Particularly, focusing on the administration, blue-collar, and technician groups is crucial during the campaign process.</a:t>
            </a:r>
            <a:endParaRPr lang="en-US" dirty="0">
              <a:solidFill>
                <a:schemeClr val="bg1"/>
              </a:solidFill>
            </a:endParaRP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	</a:t>
            </a:r>
            <a:r>
              <a:rPr lang="en-US" sz="4400" dirty="0">
                <a:solidFill>
                  <a:srgbClr val="FF6600"/>
                </a:solidFill>
              </a:rPr>
              <a:t> Exploratory Data Analysis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22731"/>
            <a:ext cx="1390082" cy="835272"/>
          </a:xfrm>
          <a:prstGeom prst="rect">
            <a:avLst/>
          </a:prstGeom>
        </p:spPr>
      </p:pic>
    </p:spTree>
    <p:extLst>
      <p:ext uri="{BB962C8B-B14F-4D97-AF65-F5344CB8AC3E}">
        <p14:creationId xmlns:p14="http://schemas.microsoft.com/office/powerpoint/2010/main" val="258988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 y="4990089"/>
            <a:ext cx="11641393" cy="923330"/>
          </a:xfrm>
          <a:prstGeom prst="rect">
            <a:avLst/>
          </a:prstGeom>
          <a:noFill/>
        </p:spPr>
        <p:txBody>
          <a:bodyPr wrap="square" rtlCol="0">
            <a:spAutoFit/>
          </a:bodyPr>
          <a:lstStyle/>
          <a:p>
            <a:pPr algn="just"/>
            <a:r>
              <a:rPr lang="en-US" b="0" i="0" dirty="0">
                <a:solidFill>
                  <a:schemeClr val="bg1"/>
                </a:solidFill>
                <a:effectLst/>
                <a:latin typeface="Söhne"/>
              </a:rPr>
              <a:t>Our campaign audience mostly doesn't have a loan, which is advantageous for campaign sales. Especially for those without a loan, frequent calls should be made. By maintaining regular contact, we can create a positive perception about the campaign and ensure they have a good understanding of it.</a:t>
            </a:r>
            <a:endParaRPr lang="en-US" dirty="0">
              <a:solidFill>
                <a:schemeClr val="bg1"/>
              </a:solidFill>
            </a:endParaRP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	</a:t>
            </a:r>
            <a:r>
              <a:rPr lang="en-US" sz="4400" dirty="0">
                <a:solidFill>
                  <a:srgbClr val="FF6600"/>
                </a:solidFill>
              </a:rPr>
              <a:t> Exploratory Data Analysis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22731"/>
            <a:ext cx="1390082" cy="835272"/>
          </a:xfrm>
          <a:prstGeom prst="rect">
            <a:avLst/>
          </a:prstGeom>
        </p:spPr>
      </p:pic>
      <p:pic>
        <p:nvPicPr>
          <p:cNvPr id="8" name="Resim 7">
            <a:extLst>
              <a:ext uri="{FF2B5EF4-FFF2-40B4-BE49-F238E27FC236}">
                <a16:creationId xmlns:a16="http://schemas.microsoft.com/office/drawing/2014/main" id="{4BA3E832-5204-5288-3ECE-264E5BFA2B9B}"/>
              </a:ext>
            </a:extLst>
          </p:cNvPr>
          <p:cNvPicPr>
            <a:picLocks noChangeAspect="1"/>
          </p:cNvPicPr>
          <p:nvPr/>
        </p:nvPicPr>
        <p:blipFill>
          <a:blip r:embed="rId3"/>
          <a:stretch>
            <a:fillRect/>
          </a:stretch>
        </p:blipFill>
        <p:spPr>
          <a:xfrm>
            <a:off x="0" y="1108609"/>
            <a:ext cx="12064180" cy="3807520"/>
          </a:xfrm>
          <a:prstGeom prst="rect">
            <a:avLst/>
          </a:prstGeom>
        </p:spPr>
      </p:pic>
    </p:spTree>
    <p:extLst>
      <p:ext uri="{BB962C8B-B14F-4D97-AF65-F5344CB8AC3E}">
        <p14:creationId xmlns:p14="http://schemas.microsoft.com/office/powerpoint/2010/main" val="180678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 y="4990089"/>
            <a:ext cx="11641393" cy="1200329"/>
          </a:xfrm>
          <a:prstGeom prst="rect">
            <a:avLst/>
          </a:prstGeom>
          <a:noFill/>
        </p:spPr>
        <p:txBody>
          <a:bodyPr wrap="square" rtlCol="0">
            <a:spAutoFit/>
          </a:bodyPr>
          <a:lstStyle/>
          <a:p>
            <a:pPr algn="just"/>
            <a:r>
              <a:rPr lang="en-US" b="0" i="0" dirty="0">
                <a:solidFill>
                  <a:schemeClr val="bg1"/>
                </a:solidFill>
                <a:effectLst/>
                <a:latin typeface="Söhne"/>
              </a:rPr>
              <a:t>The majority of individuals who previously purchased the campaign did so on Tuesdays. In the new campaign, increasing calls specifically on Tuesdays, for instance, reaching out to the campaign audience without loans, could be effective. Analyzing the age range, individuals around 31 years old show the most prevalent attitude, whether positive or negative, towards the campaign. Considering their age during outreach in the campaign process could be beneficial.</a:t>
            </a:r>
            <a:endParaRPr lang="en-US" dirty="0">
              <a:solidFill>
                <a:schemeClr val="bg1"/>
              </a:solidFill>
            </a:endParaRP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4400" dirty="0" err="1">
                <a:solidFill>
                  <a:srgbClr val="FF6600"/>
                </a:solidFill>
              </a:rPr>
              <a:t>Interesting</a:t>
            </a:r>
            <a:r>
              <a:rPr lang="tr-TR" sz="4400" dirty="0">
                <a:solidFill>
                  <a:srgbClr val="FF6600"/>
                </a:solidFill>
              </a:rPr>
              <a:t> </a:t>
            </a:r>
            <a:r>
              <a:rPr lang="tr-TR" sz="4400" dirty="0" err="1">
                <a:solidFill>
                  <a:srgbClr val="FF6600"/>
                </a:solidFill>
              </a:rPr>
              <a:t>Results</a:t>
            </a:r>
            <a:r>
              <a:rPr lang="tr-TR" sz="4400" dirty="0">
                <a:solidFill>
                  <a:srgbClr val="FF6600"/>
                </a:solidFill>
              </a:rPr>
              <a:t> </a:t>
            </a:r>
            <a:r>
              <a:rPr lang="tr-TR" sz="4400" dirty="0" err="1">
                <a:solidFill>
                  <a:srgbClr val="FF6600"/>
                </a:solidFill>
              </a:rPr>
              <a:t>from</a:t>
            </a:r>
            <a:r>
              <a:rPr lang="tr-TR" sz="4400" dirty="0">
                <a:solidFill>
                  <a:srgbClr val="FF6600"/>
                </a:solidFill>
              </a:rPr>
              <a:t> </a:t>
            </a:r>
            <a:r>
              <a:rPr lang="en-US" sz="4400" dirty="0">
                <a:solidFill>
                  <a:srgbClr val="FF6600"/>
                </a:solidFill>
              </a:rPr>
              <a:t>Exploratory Data Analysis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22731"/>
            <a:ext cx="1390082" cy="835272"/>
          </a:xfrm>
          <a:prstGeom prst="rect">
            <a:avLst/>
          </a:prstGeom>
        </p:spPr>
      </p:pic>
      <p:pic>
        <p:nvPicPr>
          <p:cNvPr id="4" name="Resim 3">
            <a:extLst>
              <a:ext uri="{FF2B5EF4-FFF2-40B4-BE49-F238E27FC236}">
                <a16:creationId xmlns:a16="http://schemas.microsoft.com/office/drawing/2014/main" id="{EDFD9EEC-69A0-342E-E290-732745BFE489}"/>
              </a:ext>
            </a:extLst>
          </p:cNvPr>
          <p:cNvPicPr>
            <a:picLocks noChangeAspect="1"/>
          </p:cNvPicPr>
          <p:nvPr/>
        </p:nvPicPr>
        <p:blipFill>
          <a:blip r:embed="rId3"/>
          <a:stretch>
            <a:fillRect/>
          </a:stretch>
        </p:blipFill>
        <p:spPr>
          <a:xfrm>
            <a:off x="0" y="1383912"/>
            <a:ext cx="5850193" cy="3634458"/>
          </a:xfrm>
          <a:prstGeom prst="rect">
            <a:avLst/>
          </a:prstGeom>
        </p:spPr>
      </p:pic>
      <p:pic>
        <p:nvPicPr>
          <p:cNvPr id="9" name="Resim 8">
            <a:extLst>
              <a:ext uri="{FF2B5EF4-FFF2-40B4-BE49-F238E27FC236}">
                <a16:creationId xmlns:a16="http://schemas.microsoft.com/office/drawing/2014/main" id="{5D9D438F-96DB-1BBF-8935-BAD1F14AEA1A}"/>
              </a:ext>
            </a:extLst>
          </p:cNvPr>
          <p:cNvPicPr>
            <a:picLocks noChangeAspect="1"/>
          </p:cNvPicPr>
          <p:nvPr/>
        </p:nvPicPr>
        <p:blipFill>
          <a:blip r:embed="rId4"/>
          <a:stretch>
            <a:fillRect/>
          </a:stretch>
        </p:blipFill>
        <p:spPr>
          <a:xfrm>
            <a:off x="6096000" y="1380004"/>
            <a:ext cx="6095999" cy="3610085"/>
          </a:xfrm>
          <a:prstGeom prst="rect">
            <a:avLst/>
          </a:prstGeom>
        </p:spPr>
      </p:pic>
    </p:spTree>
    <p:extLst>
      <p:ext uri="{BB962C8B-B14F-4D97-AF65-F5344CB8AC3E}">
        <p14:creationId xmlns:p14="http://schemas.microsoft.com/office/powerpoint/2010/main" val="1366328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26721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4400" dirty="0">
                <a:solidFill>
                  <a:srgbClr val="FF6600"/>
                </a:solidFill>
              </a:rPr>
              <a:t> </a:t>
            </a:r>
            <a:r>
              <a:rPr lang="en-US" sz="4400" dirty="0">
                <a:solidFill>
                  <a:srgbClr val="FF6600"/>
                </a:solidFill>
              </a:rPr>
              <a:t>Exploratory Data Analysis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22731"/>
            <a:ext cx="1390082" cy="835272"/>
          </a:xfrm>
          <a:prstGeom prst="rect">
            <a:avLst/>
          </a:prstGeom>
        </p:spPr>
      </p:pic>
      <p:sp>
        <p:nvSpPr>
          <p:cNvPr id="10" name="Metin kutusu 9">
            <a:extLst>
              <a:ext uri="{FF2B5EF4-FFF2-40B4-BE49-F238E27FC236}">
                <a16:creationId xmlns:a16="http://schemas.microsoft.com/office/drawing/2014/main" id="{0E62B94E-3944-A6BE-A724-2C3A90A26576}"/>
              </a:ext>
            </a:extLst>
          </p:cNvPr>
          <p:cNvSpPr txBox="1"/>
          <p:nvPr/>
        </p:nvSpPr>
        <p:spPr>
          <a:xfrm>
            <a:off x="481781" y="1867561"/>
            <a:ext cx="10903974" cy="4247317"/>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bg1"/>
                </a:solidFill>
              </a:rPr>
              <a:t>Presenting economic parameters through graphs is crucial for understanding the decision-making process during a campaign. </a:t>
            </a:r>
            <a:endParaRPr lang="tr-TR" dirty="0">
              <a:solidFill>
                <a:schemeClr val="bg1"/>
              </a:solidFill>
            </a:endParaRP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en-US" dirty="0">
                <a:solidFill>
                  <a:schemeClr val="bg1"/>
                </a:solidFill>
              </a:rPr>
              <a:t>These graphs illustrate the performance and trends of the economy during a specific period and their potential impact on campaign strategies. </a:t>
            </a:r>
            <a:endParaRPr lang="tr-TR" dirty="0">
              <a:solidFill>
                <a:schemeClr val="bg1"/>
              </a:solidFill>
            </a:endParaRP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en-US" dirty="0">
                <a:solidFill>
                  <a:schemeClr val="bg1"/>
                </a:solidFill>
              </a:rPr>
              <a:t>For instance, indicators such as unemployment rates or consumer price indices may be displayed to showcase their changes over time. </a:t>
            </a:r>
            <a:endParaRPr lang="tr-TR" dirty="0">
              <a:solidFill>
                <a:schemeClr val="bg1"/>
              </a:solidFill>
            </a:endParaRP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en-US" dirty="0">
                <a:solidFill>
                  <a:schemeClr val="bg1"/>
                </a:solidFill>
              </a:rPr>
              <a:t>These data help in determining campaign strategies by understanding factors like the overall state of the economy, consumer confidence, and spending habits.</a:t>
            </a:r>
            <a:endParaRPr lang="tr-TR" dirty="0">
              <a:solidFill>
                <a:schemeClr val="bg1"/>
              </a:solidFill>
            </a:endParaRPr>
          </a:p>
          <a:p>
            <a:pPr marL="285750" indent="-285750" algn="just">
              <a:buFont typeface="Arial" panose="020B0604020202020204" pitchFamily="34" charset="0"/>
              <a:buChar char="•"/>
            </a:pPr>
            <a:endParaRPr lang="tr-TR" dirty="0">
              <a:solidFill>
                <a:schemeClr val="bg1"/>
              </a:solidFill>
            </a:endParaRPr>
          </a:p>
          <a:p>
            <a:pPr marL="285750" indent="-285750" algn="just">
              <a:buFont typeface="Arial" panose="020B0604020202020204" pitchFamily="34" charset="0"/>
              <a:buChar char="•"/>
            </a:pPr>
            <a:r>
              <a:rPr lang="en-US" dirty="0">
                <a:solidFill>
                  <a:schemeClr val="bg1"/>
                </a:solidFill>
              </a:rPr>
              <a:t> These graphs contribute significantly to grasping the economic conditions during a campaign and shaping strategies accordingly.</a:t>
            </a:r>
            <a:br>
              <a:rPr lang="tr-TR" dirty="0"/>
            </a:br>
            <a:endParaRPr lang="tr-TR" dirty="0"/>
          </a:p>
        </p:txBody>
      </p:sp>
    </p:spTree>
    <p:extLst>
      <p:ext uri="{BB962C8B-B14F-4D97-AF65-F5344CB8AC3E}">
        <p14:creationId xmlns:p14="http://schemas.microsoft.com/office/powerpoint/2010/main" val="40155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26721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4400" dirty="0">
                <a:solidFill>
                  <a:srgbClr val="FF6600"/>
                </a:solidFill>
              </a:rPr>
              <a:t> </a:t>
            </a:r>
            <a:r>
              <a:rPr lang="en-US" sz="4400" dirty="0">
                <a:solidFill>
                  <a:srgbClr val="FF6600"/>
                </a:solidFill>
              </a:rPr>
              <a:t>Exploratory Data Analysis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81368"/>
            <a:ext cx="1390082" cy="1312609"/>
          </a:xfrm>
          <a:prstGeom prst="rect">
            <a:avLst/>
          </a:prstGeom>
        </p:spPr>
      </p:pic>
      <p:pic>
        <p:nvPicPr>
          <p:cNvPr id="3" name="Resim 2">
            <a:extLst>
              <a:ext uri="{FF2B5EF4-FFF2-40B4-BE49-F238E27FC236}">
                <a16:creationId xmlns:a16="http://schemas.microsoft.com/office/drawing/2014/main" id="{CB592DB7-D650-E9B9-902F-1B1B9A9953E6}"/>
              </a:ext>
            </a:extLst>
          </p:cNvPr>
          <p:cNvPicPr>
            <a:picLocks noChangeAspect="1"/>
          </p:cNvPicPr>
          <p:nvPr/>
        </p:nvPicPr>
        <p:blipFill>
          <a:blip r:embed="rId3"/>
          <a:stretch>
            <a:fillRect/>
          </a:stretch>
        </p:blipFill>
        <p:spPr>
          <a:xfrm>
            <a:off x="1969629" y="1116697"/>
            <a:ext cx="7990448" cy="5768336"/>
          </a:xfrm>
          <a:prstGeom prst="rect">
            <a:avLst/>
          </a:prstGeom>
        </p:spPr>
      </p:pic>
    </p:spTree>
    <p:extLst>
      <p:ext uri="{BB962C8B-B14F-4D97-AF65-F5344CB8AC3E}">
        <p14:creationId xmlns:p14="http://schemas.microsoft.com/office/powerpoint/2010/main" val="3788658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26721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4400" dirty="0">
                <a:solidFill>
                  <a:srgbClr val="FF6600"/>
                </a:solidFill>
              </a:rPr>
              <a:t> </a:t>
            </a:r>
            <a:r>
              <a:rPr lang="en-US" sz="4400" dirty="0">
                <a:solidFill>
                  <a:srgbClr val="FF6600"/>
                </a:solidFill>
              </a:rPr>
              <a:t>Exploratory Data Analysis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22731"/>
            <a:ext cx="1390082" cy="835272"/>
          </a:xfrm>
          <a:prstGeom prst="rect">
            <a:avLst/>
          </a:prstGeom>
        </p:spPr>
      </p:pic>
      <p:sp>
        <p:nvSpPr>
          <p:cNvPr id="3" name="Metin kutusu 2">
            <a:extLst>
              <a:ext uri="{FF2B5EF4-FFF2-40B4-BE49-F238E27FC236}">
                <a16:creationId xmlns:a16="http://schemas.microsoft.com/office/drawing/2014/main" id="{D4D68D21-B592-EAA9-37D7-F2C37918EE4B}"/>
              </a:ext>
            </a:extLst>
          </p:cNvPr>
          <p:cNvSpPr txBox="1"/>
          <p:nvPr/>
        </p:nvSpPr>
        <p:spPr>
          <a:xfrm>
            <a:off x="314632" y="2560058"/>
            <a:ext cx="11680724" cy="923330"/>
          </a:xfrm>
          <a:prstGeom prst="rect">
            <a:avLst/>
          </a:prstGeom>
          <a:noFill/>
        </p:spPr>
        <p:txBody>
          <a:bodyPr wrap="square">
            <a:spAutoFit/>
          </a:bodyPr>
          <a:lstStyle/>
          <a:p>
            <a:pPr algn="just"/>
            <a:r>
              <a:rPr lang="tr-TR" dirty="0" err="1">
                <a:solidFill>
                  <a:schemeClr val="bg1"/>
                </a:solidFill>
              </a:rPr>
              <a:t>The</a:t>
            </a:r>
            <a:r>
              <a:rPr lang="tr-TR" dirty="0">
                <a:solidFill>
                  <a:schemeClr val="bg1"/>
                </a:solidFill>
              </a:rPr>
              <a:t> CCI </a:t>
            </a:r>
            <a:r>
              <a:rPr lang="tr-TR" dirty="0" err="1">
                <a:solidFill>
                  <a:schemeClr val="bg1"/>
                </a:solidFill>
              </a:rPr>
              <a:t>values</a:t>
            </a:r>
            <a:r>
              <a:rPr lang="tr-TR" dirty="0">
                <a:solidFill>
                  <a:schemeClr val="bg1"/>
                </a:solidFill>
              </a:rPr>
              <a:t> </a:t>
            </a:r>
            <a:r>
              <a:rPr lang="tr-TR" dirty="0" err="1">
                <a:solidFill>
                  <a:schemeClr val="bg1"/>
                </a:solidFill>
              </a:rPr>
              <a:t>are</a:t>
            </a:r>
            <a:r>
              <a:rPr lang="tr-TR" dirty="0">
                <a:solidFill>
                  <a:schemeClr val="bg1"/>
                </a:solidFill>
              </a:rPr>
              <a:t> </a:t>
            </a:r>
            <a:r>
              <a:rPr lang="tr-TR" dirty="0" err="1">
                <a:solidFill>
                  <a:schemeClr val="bg1"/>
                </a:solidFill>
              </a:rPr>
              <a:t>fluctuating</a:t>
            </a:r>
            <a:r>
              <a:rPr lang="tr-TR" dirty="0">
                <a:solidFill>
                  <a:schemeClr val="bg1"/>
                </a:solidFill>
              </a:rPr>
              <a:t> in </a:t>
            </a:r>
            <a:r>
              <a:rPr lang="tr-TR" dirty="0" err="1">
                <a:solidFill>
                  <a:schemeClr val="bg1"/>
                </a:solidFill>
              </a:rPr>
              <a:t>the</a:t>
            </a:r>
            <a:r>
              <a:rPr lang="tr-TR" dirty="0">
                <a:solidFill>
                  <a:schemeClr val="bg1"/>
                </a:solidFill>
              </a:rPr>
              <a:t> </a:t>
            </a:r>
            <a:r>
              <a:rPr lang="tr-TR" dirty="0" err="1">
                <a:solidFill>
                  <a:schemeClr val="bg1"/>
                </a:solidFill>
              </a:rPr>
              <a:t>negative</a:t>
            </a:r>
            <a:r>
              <a:rPr lang="tr-TR" dirty="0">
                <a:solidFill>
                  <a:schemeClr val="bg1"/>
                </a:solidFill>
              </a:rPr>
              <a:t> </a:t>
            </a:r>
            <a:r>
              <a:rPr lang="tr-TR" dirty="0" err="1">
                <a:solidFill>
                  <a:schemeClr val="bg1"/>
                </a:solidFill>
              </a:rPr>
              <a:t>range</a:t>
            </a:r>
            <a:r>
              <a:rPr lang="tr-TR" dirty="0">
                <a:solidFill>
                  <a:schemeClr val="bg1"/>
                </a:solidFill>
              </a:rPr>
              <a:t> </a:t>
            </a:r>
            <a:r>
              <a:rPr lang="tr-TR" dirty="0" err="1">
                <a:solidFill>
                  <a:schemeClr val="bg1"/>
                </a:solidFill>
              </a:rPr>
              <a:t>during</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campaign</a:t>
            </a:r>
            <a:r>
              <a:rPr lang="tr-TR" dirty="0">
                <a:solidFill>
                  <a:schemeClr val="bg1"/>
                </a:solidFill>
              </a:rPr>
              <a:t> </a:t>
            </a:r>
            <a:r>
              <a:rPr lang="tr-TR" dirty="0" err="1">
                <a:solidFill>
                  <a:schemeClr val="bg1"/>
                </a:solidFill>
              </a:rPr>
              <a:t>period</a:t>
            </a:r>
            <a:r>
              <a:rPr lang="tr-TR" dirty="0">
                <a:solidFill>
                  <a:schemeClr val="bg1"/>
                </a:solidFill>
              </a:rPr>
              <a:t>. </a:t>
            </a:r>
            <a:r>
              <a:rPr lang="tr-TR" dirty="0" err="1">
                <a:solidFill>
                  <a:schemeClr val="bg1"/>
                </a:solidFill>
              </a:rPr>
              <a:t>This</a:t>
            </a:r>
            <a:r>
              <a:rPr lang="tr-TR" dirty="0">
                <a:solidFill>
                  <a:schemeClr val="bg1"/>
                </a:solidFill>
              </a:rPr>
              <a:t> </a:t>
            </a:r>
            <a:r>
              <a:rPr lang="tr-TR" dirty="0" err="1">
                <a:solidFill>
                  <a:schemeClr val="bg1"/>
                </a:solidFill>
              </a:rPr>
              <a:t>indicates</a:t>
            </a:r>
            <a:r>
              <a:rPr lang="tr-TR" dirty="0">
                <a:solidFill>
                  <a:schemeClr val="bg1"/>
                </a:solidFill>
              </a:rPr>
              <a:t> </a:t>
            </a:r>
            <a:r>
              <a:rPr lang="tr-TR" dirty="0" err="1">
                <a:solidFill>
                  <a:schemeClr val="bg1"/>
                </a:solidFill>
              </a:rPr>
              <a:t>that</a:t>
            </a:r>
            <a:r>
              <a:rPr lang="tr-TR" dirty="0">
                <a:solidFill>
                  <a:schemeClr val="bg1"/>
                </a:solidFill>
              </a:rPr>
              <a:t> </a:t>
            </a:r>
            <a:r>
              <a:rPr lang="tr-TR" dirty="0" err="1">
                <a:solidFill>
                  <a:schemeClr val="bg1"/>
                </a:solidFill>
              </a:rPr>
              <a:t>prices</a:t>
            </a:r>
            <a:r>
              <a:rPr lang="tr-TR" dirty="0">
                <a:solidFill>
                  <a:schemeClr val="bg1"/>
                </a:solidFill>
              </a:rPr>
              <a:t> of </a:t>
            </a:r>
            <a:r>
              <a:rPr lang="tr-TR" dirty="0" err="1">
                <a:solidFill>
                  <a:schemeClr val="bg1"/>
                </a:solidFill>
              </a:rPr>
              <a:t>specific</a:t>
            </a:r>
            <a:r>
              <a:rPr lang="tr-TR" dirty="0">
                <a:solidFill>
                  <a:schemeClr val="bg1"/>
                </a:solidFill>
              </a:rPr>
              <a:t> </a:t>
            </a:r>
            <a:r>
              <a:rPr lang="tr-TR" dirty="0" err="1">
                <a:solidFill>
                  <a:schemeClr val="bg1"/>
                </a:solidFill>
              </a:rPr>
              <a:t>goods</a:t>
            </a:r>
            <a:r>
              <a:rPr lang="tr-TR" dirty="0">
                <a:solidFill>
                  <a:schemeClr val="bg1"/>
                </a:solidFill>
              </a:rPr>
              <a:t> </a:t>
            </a:r>
            <a:r>
              <a:rPr lang="tr-TR" dirty="0" err="1">
                <a:solidFill>
                  <a:schemeClr val="bg1"/>
                </a:solidFill>
              </a:rPr>
              <a:t>purchased</a:t>
            </a:r>
            <a:r>
              <a:rPr lang="tr-TR" dirty="0">
                <a:solidFill>
                  <a:schemeClr val="bg1"/>
                </a:solidFill>
              </a:rPr>
              <a:t> </a:t>
            </a:r>
            <a:r>
              <a:rPr lang="tr-TR" dirty="0" err="1">
                <a:solidFill>
                  <a:schemeClr val="bg1"/>
                </a:solidFill>
              </a:rPr>
              <a:t>by</a:t>
            </a:r>
            <a:r>
              <a:rPr lang="tr-TR" dirty="0">
                <a:solidFill>
                  <a:schemeClr val="bg1"/>
                </a:solidFill>
              </a:rPr>
              <a:t> </a:t>
            </a:r>
            <a:r>
              <a:rPr lang="tr-TR" dirty="0" err="1">
                <a:solidFill>
                  <a:schemeClr val="bg1"/>
                </a:solidFill>
              </a:rPr>
              <a:t>consumers</a:t>
            </a:r>
            <a:r>
              <a:rPr lang="tr-TR" dirty="0">
                <a:solidFill>
                  <a:schemeClr val="bg1"/>
                </a:solidFill>
              </a:rPr>
              <a:t> </a:t>
            </a:r>
            <a:r>
              <a:rPr lang="tr-TR" dirty="0" err="1">
                <a:solidFill>
                  <a:schemeClr val="bg1"/>
                </a:solidFill>
              </a:rPr>
              <a:t>are</a:t>
            </a:r>
            <a:r>
              <a:rPr lang="tr-TR" dirty="0">
                <a:solidFill>
                  <a:schemeClr val="bg1"/>
                </a:solidFill>
              </a:rPr>
              <a:t> </a:t>
            </a:r>
            <a:r>
              <a:rPr lang="tr-TR" dirty="0" err="1">
                <a:solidFill>
                  <a:schemeClr val="bg1"/>
                </a:solidFill>
              </a:rPr>
              <a:t>generally</a:t>
            </a:r>
            <a:r>
              <a:rPr lang="tr-TR" dirty="0">
                <a:solidFill>
                  <a:schemeClr val="bg1"/>
                </a:solidFill>
              </a:rPr>
              <a:t> </a:t>
            </a:r>
            <a:r>
              <a:rPr lang="tr-TR" dirty="0" err="1">
                <a:solidFill>
                  <a:schemeClr val="bg1"/>
                </a:solidFill>
              </a:rPr>
              <a:t>lower</a:t>
            </a:r>
            <a:r>
              <a:rPr lang="tr-TR" dirty="0">
                <a:solidFill>
                  <a:schemeClr val="bg1"/>
                </a:solidFill>
              </a:rPr>
              <a:t> </a:t>
            </a:r>
            <a:r>
              <a:rPr lang="tr-TR" dirty="0" err="1">
                <a:solidFill>
                  <a:schemeClr val="bg1"/>
                </a:solidFill>
              </a:rPr>
              <a:t>nationwide</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country</a:t>
            </a:r>
            <a:r>
              <a:rPr lang="tr-TR" dirty="0">
                <a:solidFill>
                  <a:schemeClr val="bg1"/>
                </a:solidFill>
              </a:rPr>
              <a:t> is in a </a:t>
            </a:r>
            <a:r>
              <a:rPr lang="tr-TR" dirty="0" err="1">
                <a:solidFill>
                  <a:schemeClr val="bg1"/>
                </a:solidFill>
              </a:rPr>
              <a:t>period</a:t>
            </a:r>
            <a:r>
              <a:rPr lang="tr-TR" dirty="0">
                <a:solidFill>
                  <a:schemeClr val="bg1"/>
                </a:solidFill>
              </a:rPr>
              <a:t> of </a:t>
            </a:r>
            <a:r>
              <a:rPr lang="tr-TR" dirty="0" err="1">
                <a:solidFill>
                  <a:schemeClr val="bg1"/>
                </a:solidFill>
              </a:rPr>
              <a:t>deflation</a:t>
            </a:r>
            <a:r>
              <a:rPr lang="tr-TR" dirty="0">
                <a:solidFill>
                  <a:schemeClr val="bg1"/>
                </a:solidFill>
              </a:rPr>
              <a:t>, </a:t>
            </a:r>
            <a:r>
              <a:rPr lang="tr-TR" dirty="0" err="1">
                <a:solidFill>
                  <a:schemeClr val="bg1"/>
                </a:solidFill>
              </a:rPr>
              <a:t>which</a:t>
            </a:r>
            <a:r>
              <a:rPr lang="tr-TR" dirty="0">
                <a:solidFill>
                  <a:schemeClr val="bg1"/>
                </a:solidFill>
              </a:rPr>
              <a:t> </a:t>
            </a:r>
            <a:r>
              <a:rPr lang="tr-TR" dirty="0" err="1">
                <a:solidFill>
                  <a:schemeClr val="bg1"/>
                </a:solidFill>
              </a:rPr>
              <a:t>could</a:t>
            </a:r>
            <a:r>
              <a:rPr lang="tr-TR" dirty="0">
                <a:solidFill>
                  <a:schemeClr val="bg1"/>
                </a:solidFill>
              </a:rPr>
              <a:t> </a:t>
            </a:r>
            <a:r>
              <a:rPr lang="tr-TR" dirty="0" err="1">
                <a:solidFill>
                  <a:schemeClr val="bg1"/>
                </a:solidFill>
              </a:rPr>
              <a:t>positively</a:t>
            </a:r>
            <a:r>
              <a:rPr lang="tr-TR" dirty="0">
                <a:solidFill>
                  <a:schemeClr val="bg1"/>
                </a:solidFill>
              </a:rPr>
              <a:t> </a:t>
            </a:r>
            <a:r>
              <a:rPr lang="tr-TR" dirty="0" err="1">
                <a:solidFill>
                  <a:schemeClr val="bg1"/>
                </a:solidFill>
              </a:rPr>
              <a:t>impact</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campaign</a:t>
            </a:r>
            <a:r>
              <a:rPr lang="tr-TR" dirty="0">
                <a:solidFill>
                  <a:schemeClr val="bg1"/>
                </a:solidFill>
              </a:rPr>
              <a:t> </a:t>
            </a:r>
            <a:r>
              <a:rPr lang="tr-TR" dirty="0" err="1">
                <a:solidFill>
                  <a:schemeClr val="bg1"/>
                </a:solidFill>
              </a:rPr>
              <a:t>process</a:t>
            </a:r>
            <a:r>
              <a:rPr lang="tr-TR" dirty="0">
                <a:solidFill>
                  <a:schemeClr val="bg1"/>
                </a:solidFill>
              </a:rPr>
              <a:t> as an </a:t>
            </a:r>
            <a:r>
              <a:rPr lang="tr-TR" dirty="0" err="1">
                <a:solidFill>
                  <a:schemeClr val="bg1"/>
                </a:solidFill>
              </a:rPr>
              <a:t>economic</a:t>
            </a:r>
            <a:r>
              <a:rPr lang="tr-TR" dirty="0">
                <a:solidFill>
                  <a:schemeClr val="bg1"/>
                </a:solidFill>
              </a:rPr>
              <a:t> </a:t>
            </a:r>
            <a:r>
              <a:rPr lang="tr-TR" dirty="0" err="1">
                <a:solidFill>
                  <a:schemeClr val="bg1"/>
                </a:solidFill>
              </a:rPr>
              <a:t>parameter</a:t>
            </a:r>
            <a:r>
              <a:rPr lang="tr-TR" dirty="0">
                <a:solidFill>
                  <a:schemeClr val="bg1"/>
                </a:solidFill>
              </a:rPr>
              <a:t>.</a:t>
            </a:r>
          </a:p>
        </p:txBody>
      </p:sp>
    </p:spTree>
    <p:extLst>
      <p:ext uri="{BB962C8B-B14F-4D97-AF65-F5344CB8AC3E}">
        <p14:creationId xmlns:p14="http://schemas.microsoft.com/office/powerpoint/2010/main" val="21402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26721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4400" dirty="0">
                <a:solidFill>
                  <a:srgbClr val="FF6600"/>
                </a:solidFill>
              </a:rPr>
              <a:t> </a:t>
            </a:r>
            <a:r>
              <a:rPr lang="en-US" sz="4400" dirty="0">
                <a:solidFill>
                  <a:srgbClr val="FF6600"/>
                </a:solidFill>
              </a:rPr>
              <a:t>Exploratory Data Analysis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22731"/>
            <a:ext cx="1390082" cy="835272"/>
          </a:xfrm>
          <a:prstGeom prst="rect">
            <a:avLst/>
          </a:prstGeom>
        </p:spPr>
      </p:pic>
      <p:sp>
        <p:nvSpPr>
          <p:cNvPr id="3" name="Metin kutusu 2">
            <a:extLst>
              <a:ext uri="{FF2B5EF4-FFF2-40B4-BE49-F238E27FC236}">
                <a16:creationId xmlns:a16="http://schemas.microsoft.com/office/drawing/2014/main" id="{D4D68D21-B592-EAA9-37D7-F2C37918EE4B}"/>
              </a:ext>
            </a:extLst>
          </p:cNvPr>
          <p:cNvSpPr txBox="1"/>
          <p:nvPr/>
        </p:nvSpPr>
        <p:spPr>
          <a:xfrm>
            <a:off x="314632" y="2560058"/>
            <a:ext cx="11680724" cy="1477328"/>
          </a:xfrm>
          <a:prstGeom prst="rect">
            <a:avLst/>
          </a:prstGeom>
          <a:noFill/>
        </p:spPr>
        <p:txBody>
          <a:bodyPr wrap="square">
            <a:spAutoFit/>
          </a:bodyPr>
          <a:lstStyle/>
          <a:p>
            <a:pPr algn="just"/>
            <a:r>
              <a:rPr lang="en-US" dirty="0">
                <a:solidFill>
                  <a:schemeClr val="bg1"/>
                </a:solidFill>
              </a:rPr>
              <a:t>The Consumer Price Index (CPI) fluctuates between 4.525 and 4.550. These variations suggest minor changes in specific consumer basket prices. If this range remains stable over time, it implies a consistent level of price fluctuation for </a:t>
            </a:r>
            <a:r>
              <a:rPr lang="en-US" dirty="0" err="1">
                <a:solidFill>
                  <a:schemeClr val="bg1"/>
                </a:solidFill>
              </a:rPr>
              <a:t>consumers.Stable</a:t>
            </a:r>
            <a:r>
              <a:rPr lang="en-US" dirty="0">
                <a:solidFill>
                  <a:schemeClr val="bg1"/>
                </a:solidFill>
              </a:rPr>
              <a:t> CPI values might not significantly alter consumer spending habits. However, sudden changes could impact campaign strategies. For instance, a sudden price increase might curb consumer </a:t>
            </a:r>
            <a:r>
              <a:rPr lang="en-US" dirty="0" err="1">
                <a:solidFill>
                  <a:schemeClr val="bg1"/>
                </a:solidFill>
              </a:rPr>
              <a:t>spending.Overall</a:t>
            </a:r>
            <a:r>
              <a:rPr lang="en-US" dirty="0">
                <a:solidFill>
                  <a:schemeClr val="bg1"/>
                </a:solidFill>
              </a:rPr>
              <a:t>, this CPI range reflects relative economic stability for campaign strategies, but long-term trends and stability are essential considerations.</a:t>
            </a:r>
            <a:endParaRPr lang="tr-TR" dirty="0">
              <a:solidFill>
                <a:schemeClr val="bg1"/>
              </a:solidFill>
            </a:endParaRPr>
          </a:p>
        </p:txBody>
      </p:sp>
    </p:spTree>
    <p:extLst>
      <p:ext uri="{BB962C8B-B14F-4D97-AF65-F5344CB8AC3E}">
        <p14:creationId xmlns:p14="http://schemas.microsoft.com/office/powerpoint/2010/main" val="366626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26721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4400" dirty="0">
                <a:solidFill>
                  <a:srgbClr val="FF6600"/>
                </a:solidFill>
              </a:rPr>
              <a:t> </a:t>
            </a:r>
            <a:r>
              <a:rPr lang="en-US" sz="4400" dirty="0">
                <a:solidFill>
                  <a:srgbClr val="FF6600"/>
                </a:solidFill>
              </a:rPr>
              <a:t>Exploratory Data Analysis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22731"/>
            <a:ext cx="1390082" cy="835272"/>
          </a:xfrm>
          <a:prstGeom prst="rect">
            <a:avLst/>
          </a:prstGeom>
        </p:spPr>
      </p:pic>
      <p:sp>
        <p:nvSpPr>
          <p:cNvPr id="3" name="Metin kutusu 2">
            <a:extLst>
              <a:ext uri="{FF2B5EF4-FFF2-40B4-BE49-F238E27FC236}">
                <a16:creationId xmlns:a16="http://schemas.microsoft.com/office/drawing/2014/main" id="{D4D68D21-B592-EAA9-37D7-F2C37918EE4B}"/>
              </a:ext>
            </a:extLst>
          </p:cNvPr>
          <p:cNvSpPr txBox="1"/>
          <p:nvPr/>
        </p:nvSpPr>
        <p:spPr>
          <a:xfrm>
            <a:off x="255638" y="1861554"/>
            <a:ext cx="11680724" cy="3970318"/>
          </a:xfrm>
          <a:prstGeom prst="rect">
            <a:avLst/>
          </a:prstGeom>
          <a:noFill/>
        </p:spPr>
        <p:txBody>
          <a:bodyPr wrap="square">
            <a:spAutoFit/>
          </a:bodyPr>
          <a:lstStyle/>
          <a:p>
            <a:pPr algn="just"/>
            <a:r>
              <a:rPr lang="en-US" dirty="0">
                <a:solidFill>
                  <a:schemeClr val="bg1"/>
                </a:solidFill>
              </a:rPr>
              <a:t>The Employment Variation Rate fluctuates between -3 and 1, showing an increase during the campaign period. This value typically represents changes in the workforce. </a:t>
            </a:r>
            <a:endParaRPr lang="tr-TR" dirty="0">
              <a:solidFill>
                <a:schemeClr val="bg1"/>
              </a:solidFill>
            </a:endParaRPr>
          </a:p>
          <a:p>
            <a:pPr algn="just"/>
            <a:r>
              <a:rPr lang="en-US" dirty="0">
                <a:solidFill>
                  <a:schemeClr val="bg1"/>
                </a:solidFill>
              </a:rPr>
              <a:t>Negative values are often associated with economic downturns or increased unemployment, while positive values indicate workforce expansion or economic growth.</a:t>
            </a:r>
            <a:endParaRPr lang="tr-TR" dirty="0">
              <a:solidFill>
                <a:schemeClr val="bg1"/>
              </a:solidFill>
            </a:endParaRPr>
          </a:p>
          <a:p>
            <a:pPr algn="just"/>
            <a:endParaRPr lang="tr-TR" dirty="0">
              <a:solidFill>
                <a:schemeClr val="bg1"/>
              </a:solidFill>
            </a:endParaRPr>
          </a:p>
          <a:p>
            <a:pPr algn="just"/>
            <a:endParaRPr lang="tr-TR" dirty="0">
              <a:solidFill>
                <a:schemeClr val="bg1"/>
              </a:solidFill>
            </a:endParaRPr>
          </a:p>
          <a:p>
            <a:pPr algn="just"/>
            <a:r>
              <a:rPr lang="en-US" dirty="0">
                <a:solidFill>
                  <a:schemeClr val="bg1"/>
                </a:solidFill>
              </a:rPr>
              <a:t>If the employment variation rate is rising during the campaign, it could be a positive sign. Increased employment usually boosts consumers purchasing power. People finding jobs or earning more income can enhance their spending tendencies, positively impacting campaign sales.</a:t>
            </a:r>
            <a:endParaRPr lang="tr-TR" dirty="0">
              <a:solidFill>
                <a:schemeClr val="bg1"/>
              </a:solidFill>
            </a:endParaRPr>
          </a:p>
          <a:p>
            <a:pPr algn="just"/>
            <a:endParaRPr lang="tr-TR" dirty="0">
              <a:solidFill>
                <a:schemeClr val="bg1"/>
              </a:solidFill>
            </a:endParaRPr>
          </a:p>
          <a:p>
            <a:pPr algn="just"/>
            <a:endParaRPr lang="tr-TR" dirty="0">
              <a:solidFill>
                <a:schemeClr val="bg1"/>
              </a:solidFill>
            </a:endParaRPr>
          </a:p>
          <a:p>
            <a:pPr algn="just"/>
            <a:r>
              <a:rPr lang="en-US" dirty="0">
                <a:solidFill>
                  <a:schemeClr val="bg1"/>
                </a:solidFill>
              </a:rPr>
              <a:t>However, understanding the reason behind the rise in the employment variation rate is crucial. For instance, whether the increased employment is temporary or which sectors experience job growth can significantly impact campaign strategies. These insights can affect potential customers' spending habits and campaign sales.</a:t>
            </a:r>
            <a:endParaRPr lang="tr-TR" dirty="0">
              <a:solidFill>
                <a:schemeClr val="bg1"/>
              </a:solidFill>
            </a:endParaRPr>
          </a:p>
        </p:txBody>
      </p:sp>
    </p:spTree>
    <p:extLst>
      <p:ext uri="{BB962C8B-B14F-4D97-AF65-F5344CB8AC3E}">
        <p14:creationId xmlns:p14="http://schemas.microsoft.com/office/powerpoint/2010/main" val="421410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26721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4400" dirty="0">
                <a:solidFill>
                  <a:srgbClr val="FF6600"/>
                </a:solidFill>
              </a:rPr>
              <a:t> </a:t>
            </a:r>
            <a:r>
              <a:rPr lang="en-US" sz="4400" dirty="0">
                <a:solidFill>
                  <a:srgbClr val="FF6600"/>
                </a:solidFill>
              </a:rPr>
              <a:t>Exploratory Data Analysis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22731"/>
            <a:ext cx="1390082" cy="835272"/>
          </a:xfrm>
          <a:prstGeom prst="rect">
            <a:avLst/>
          </a:prstGeom>
        </p:spPr>
      </p:pic>
      <p:sp>
        <p:nvSpPr>
          <p:cNvPr id="3" name="Metin kutusu 2">
            <a:extLst>
              <a:ext uri="{FF2B5EF4-FFF2-40B4-BE49-F238E27FC236}">
                <a16:creationId xmlns:a16="http://schemas.microsoft.com/office/drawing/2014/main" id="{D4D68D21-B592-EAA9-37D7-F2C37918EE4B}"/>
              </a:ext>
            </a:extLst>
          </p:cNvPr>
          <p:cNvSpPr txBox="1"/>
          <p:nvPr/>
        </p:nvSpPr>
        <p:spPr>
          <a:xfrm>
            <a:off x="255638" y="1861554"/>
            <a:ext cx="11680724" cy="3970318"/>
          </a:xfrm>
          <a:prstGeom prst="rect">
            <a:avLst/>
          </a:prstGeom>
          <a:noFill/>
        </p:spPr>
        <p:txBody>
          <a:bodyPr wrap="square">
            <a:spAutoFit/>
          </a:bodyPr>
          <a:lstStyle/>
          <a:p>
            <a:pPr algn="just"/>
            <a:r>
              <a:rPr lang="en-US" dirty="0">
                <a:solidFill>
                  <a:schemeClr val="bg1"/>
                </a:solidFill>
              </a:rPr>
              <a:t>The Euribor 3-month interest rate started at 1 during our campaign, skipped values of 2 and 3, stayed at 4 for a while, and rapidly surged to 5. Let's interpret this in terms of campaign sales</a:t>
            </a:r>
            <a:r>
              <a:rPr lang="tr-TR" dirty="0">
                <a:solidFill>
                  <a:schemeClr val="bg1"/>
                </a:solidFill>
              </a:rPr>
              <a:t>. </a:t>
            </a:r>
            <a:r>
              <a:rPr lang="en-US" dirty="0">
                <a:solidFill>
                  <a:schemeClr val="bg1"/>
                </a:solidFill>
              </a:rPr>
              <a:t>Interest rates typically influence consumer spending and credit usage. </a:t>
            </a:r>
            <a:endParaRPr lang="tr-TR" dirty="0">
              <a:solidFill>
                <a:schemeClr val="bg1"/>
              </a:solidFill>
            </a:endParaRPr>
          </a:p>
          <a:p>
            <a:pPr algn="just"/>
            <a:endParaRPr lang="tr-TR" dirty="0">
              <a:solidFill>
                <a:schemeClr val="bg1"/>
              </a:solidFill>
            </a:endParaRPr>
          </a:p>
          <a:p>
            <a:pPr algn="just"/>
            <a:r>
              <a:rPr lang="en-US" dirty="0">
                <a:solidFill>
                  <a:schemeClr val="bg1"/>
                </a:solidFill>
              </a:rPr>
              <a:t>When the Euribor 3-month interest rate is low (around 1 or 2), consumer loans tend to be cheaper, encouraging spending. Hence, during the campaign, these lower interest rates might have positively impacted consumer spending, potentially boosting campaign sales.</a:t>
            </a:r>
            <a:endParaRPr lang="tr-TR" dirty="0">
              <a:solidFill>
                <a:schemeClr val="bg1"/>
              </a:solidFill>
            </a:endParaRPr>
          </a:p>
          <a:p>
            <a:pPr algn="just"/>
            <a:endParaRPr lang="tr-TR" dirty="0">
              <a:solidFill>
                <a:schemeClr val="bg1"/>
              </a:solidFill>
            </a:endParaRPr>
          </a:p>
          <a:p>
            <a:pPr algn="just"/>
            <a:r>
              <a:rPr lang="en-US" dirty="0">
                <a:solidFill>
                  <a:schemeClr val="bg1"/>
                </a:solidFill>
              </a:rPr>
              <a:t>However, a sudden and rapid increase in interest rates (such as from 4 to 5) could reduce consumer borrowing. Higher interest rates usually increase borrowing costs, limiting consumer spending. This could have negatively affected consumer spending during the campaign, potentially impacting campaign sales</a:t>
            </a:r>
            <a:endParaRPr lang="tr-TR" dirty="0">
              <a:solidFill>
                <a:schemeClr val="bg1"/>
              </a:solidFill>
            </a:endParaRPr>
          </a:p>
          <a:p>
            <a:pPr algn="just"/>
            <a:endParaRPr lang="tr-TR" dirty="0">
              <a:solidFill>
                <a:schemeClr val="bg1"/>
              </a:solidFill>
            </a:endParaRPr>
          </a:p>
          <a:p>
            <a:pPr algn="just"/>
            <a:r>
              <a:rPr lang="en-US" dirty="0">
                <a:solidFill>
                  <a:schemeClr val="bg1"/>
                </a:solidFill>
              </a:rPr>
              <a:t>.Therefore, while a rapid rise in interest rates might have dampened campaign sales, lower interest rates during the campaign could have boosted consumer spending. Considering these factors is crucial in shaping campaign strategies.</a:t>
            </a:r>
            <a:endParaRPr lang="tr-TR" dirty="0">
              <a:solidFill>
                <a:schemeClr val="bg1"/>
              </a:solidFill>
            </a:endParaRPr>
          </a:p>
        </p:txBody>
      </p:sp>
    </p:spTree>
    <p:extLst>
      <p:ext uri="{BB962C8B-B14F-4D97-AF65-F5344CB8AC3E}">
        <p14:creationId xmlns:p14="http://schemas.microsoft.com/office/powerpoint/2010/main" val="1046623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26721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4400" dirty="0">
                <a:solidFill>
                  <a:srgbClr val="FF6600"/>
                </a:solidFill>
              </a:rPr>
              <a:t> </a:t>
            </a:r>
            <a:r>
              <a:rPr lang="en-US" sz="4400" dirty="0">
                <a:solidFill>
                  <a:srgbClr val="FF6600"/>
                </a:solidFill>
              </a:rPr>
              <a:t>Exploratory Data Analysis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22731"/>
            <a:ext cx="1390082" cy="835272"/>
          </a:xfrm>
          <a:prstGeom prst="rect">
            <a:avLst/>
          </a:prstGeom>
        </p:spPr>
      </p:pic>
      <p:sp>
        <p:nvSpPr>
          <p:cNvPr id="3" name="Metin kutusu 2">
            <a:extLst>
              <a:ext uri="{FF2B5EF4-FFF2-40B4-BE49-F238E27FC236}">
                <a16:creationId xmlns:a16="http://schemas.microsoft.com/office/drawing/2014/main" id="{D4D68D21-B592-EAA9-37D7-F2C37918EE4B}"/>
              </a:ext>
            </a:extLst>
          </p:cNvPr>
          <p:cNvSpPr txBox="1"/>
          <p:nvPr/>
        </p:nvSpPr>
        <p:spPr>
          <a:xfrm>
            <a:off x="255638" y="1861554"/>
            <a:ext cx="11680724" cy="3970318"/>
          </a:xfrm>
          <a:prstGeom prst="rect">
            <a:avLst/>
          </a:prstGeom>
          <a:noFill/>
        </p:spPr>
        <p:txBody>
          <a:bodyPr wrap="square">
            <a:spAutoFit/>
          </a:bodyPr>
          <a:lstStyle/>
          <a:p>
            <a:pPr algn="just"/>
            <a:r>
              <a:rPr lang="en-US" dirty="0">
                <a:solidFill>
                  <a:schemeClr val="bg1"/>
                </a:solidFill>
              </a:rPr>
              <a:t>During our campaign, the number of employed individuals (</a:t>
            </a:r>
            <a:r>
              <a:rPr lang="en-US" dirty="0" err="1">
                <a:solidFill>
                  <a:schemeClr val="bg1"/>
                </a:solidFill>
              </a:rPr>
              <a:t>nr.employed</a:t>
            </a:r>
            <a:r>
              <a:rPr lang="en-US" dirty="0">
                <a:solidFill>
                  <a:schemeClr val="bg1"/>
                </a:solidFill>
              </a:rPr>
              <a:t>) increased from 8.51 to 8.56. This rise typically signifies economic strength and an improvement in the labor market. Such an increase during the campaign period could have positive implications.</a:t>
            </a:r>
            <a:endParaRPr lang="tr-TR" dirty="0">
              <a:solidFill>
                <a:schemeClr val="bg1"/>
              </a:solidFill>
            </a:endParaRPr>
          </a:p>
          <a:p>
            <a:pPr algn="just"/>
            <a:endParaRPr lang="tr-TR" dirty="0">
              <a:solidFill>
                <a:schemeClr val="bg1"/>
              </a:solidFill>
            </a:endParaRPr>
          </a:p>
          <a:p>
            <a:pPr algn="just"/>
            <a:endParaRPr lang="tr-TR" dirty="0">
              <a:solidFill>
                <a:schemeClr val="bg1"/>
              </a:solidFill>
            </a:endParaRPr>
          </a:p>
          <a:p>
            <a:pPr algn="just"/>
            <a:r>
              <a:rPr lang="en-US" dirty="0">
                <a:solidFill>
                  <a:schemeClr val="bg1"/>
                </a:solidFill>
              </a:rPr>
              <a:t>An upsurge in employment often correlates with heightened consumer spending power, which, in turn, can positively impact campaign sales. Increased employment tends to instill consumer confidence, reflecting stability in the job market, potentially leading to increased spending and growth in campaign sales.</a:t>
            </a:r>
            <a:endParaRPr lang="tr-TR" dirty="0">
              <a:solidFill>
                <a:schemeClr val="bg1"/>
              </a:solidFill>
            </a:endParaRPr>
          </a:p>
          <a:p>
            <a:pPr algn="just"/>
            <a:endParaRPr lang="tr-TR" dirty="0">
              <a:solidFill>
                <a:schemeClr val="bg1"/>
              </a:solidFill>
            </a:endParaRPr>
          </a:p>
          <a:p>
            <a:pPr algn="just"/>
            <a:endParaRPr lang="tr-TR" dirty="0">
              <a:solidFill>
                <a:schemeClr val="bg1"/>
              </a:solidFill>
            </a:endParaRPr>
          </a:p>
          <a:p>
            <a:pPr algn="just"/>
            <a:endParaRPr lang="tr-TR" dirty="0">
              <a:solidFill>
                <a:schemeClr val="bg1"/>
              </a:solidFill>
            </a:endParaRPr>
          </a:p>
          <a:p>
            <a:pPr algn="just"/>
            <a:r>
              <a:rPr lang="en-US" dirty="0">
                <a:solidFill>
                  <a:schemeClr val="bg1"/>
                </a:solidFill>
              </a:rPr>
              <a:t>However, the impact of this situation on the campaign might be contingent on various factors. Understanding whether this employment rise is specific to particular sectors or directly relates to the campaign's target audience is pivotal in shaping our campaign strategies.</a:t>
            </a:r>
            <a:endParaRPr lang="tr-TR" dirty="0">
              <a:solidFill>
                <a:schemeClr val="bg1"/>
              </a:solidFill>
            </a:endParaRPr>
          </a:p>
        </p:txBody>
      </p:sp>
    </p:spTree>
    <p:extLst>
      <p:ext uri="{BB962C8B-B14F-4D97-AF65-F5344CB8AC3E}">
        <p14:creationId xmlns:p14="http://schemas.microsoft.com/office/powerpoint/2010/main" val="342675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6077"/>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06477" y="846955"/>
            <a:ext cx="10314039" cy="5442516"/>
          </a:xfrm>
          <a:prstGeom prst="rect">
            <a:avLst/>
          </a:prstGeom>
          <a:solidFill>
            <a:schemeClr val="bg2">
              <a:lumMod val="25000"/>
            </a:schemeClr>
          </a:solidFill>
        </p:spPr>
        <p:txBody>
          <a:bodyPr wrap="square" rtlCol="0">
            <a:spAutoFit/>
          </a:bodyPr>
          <a:lstStyle/>
          <a:p>
            <a:pPr algn="just">
              <a:lnSpc>
                <a:spcPct val="150000"/>
              </a:lnSpc>
              <a:spcAft>
                <a:spcPts val="800"/>
              </a:spcAft>
            </a:pPr>
            <a:r>
              <a:rPr lang="en-US" sz="1800" b="1"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TEAM MEMBER’S DETAILS</a:t>
            </a:r>
            <a:endParaRPr lang="tr-TR" sz="18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Group</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Name</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Banking</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Insights</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Squad</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Group</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Members</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Canmert Demir &amp; Joseph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Pang</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Names</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Canmert Demir-Bank Marketing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Campaign</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Group</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Project</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Email</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canmertdemir2@gmail.com</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Country:</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Turkey</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College</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Company</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Msc</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Bartin</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University-Applied</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Mathematics</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Data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Glacier</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Specialization</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Data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Science</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Name:</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Joseph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Pang</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-Bank Marketing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Campaign</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Group</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Project</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Email</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joseph302156@gmail.com</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Country:</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United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States</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College</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Company</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University</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of California, Berkeley/ Data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Glacier</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Specialization</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Science</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Github</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Repository</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u="sng"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https://github.com/Canmertdemir/DataGlacierWeek11</a:t>
            </a:r>
            <a:endParaRPr lang="en-US" sz="1200" dirty="0">
              <a:solidFill>
                <a:srgbClr val="FF6600"/>
              </a:solidFill>
            </a:endParaRPr>
          </a:p>
        </p:txBody>
      </p:sp>
    </p:spTree>
    <p:extLst>
      <p:ext uri="{BB962C8B-B14F-4D97-AF65-F5344CB8AC3E}">
        <p14:creationId xmlns:p14="http://schemas.microsoft.com/office/powerpoint/2010/main" val="1206750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262541" y="2173844"/>
            <a:ext cx="11466398" cy="3706079"/>
          </a:xfrm>
          <a:prstGeom prst="rect">
            <a:avLst/>
          </a:prstGeom>
          <a:noFill/>
        </p:spPr>
        <p:txBody>
          <a:bodyPr wrap="square" rtlCol="0">
            <a:spAutoFit/>
          </a:bodyPr>
          <a:lstStyle/>
          <a:p>
            <a:pPr>
              <a:lnSpc>
                <a:spcPct val="150000"/>
              </a:lnSpc>
            </a:pPr>
            <a:endParaRPr lang="tr-TR" dirty="0">
              <a:solidFill>
                <a:schemeClr val="bg1"/>
              </a:solidFill>
            </a:endParaRPr>
          </a:p>
          <a:p>
            <a:pPr marL="285750" indent="-285750">
              <a:lnSpc>
                <a:spcPct val="150000"/>
              </a:lnSpc>
              <a:buFont typeface="Arial" panose="020B0604020202020204" pitchFamily="34" charset="0"/>
              <a:buChar char="•"/>
            </a:pPr>
            <a:r>
              <a:rPr lang="en-US" dirty="0">
                <a:solidFill>
                  <a:schemeClr val="bg1"/>
                </a:solidFill>
              </a:rPr>
              <a:t>Regarding the data distribution, logistic regression can yield favorable results and performance. Additionally, leveraging ensemble algorithms could prove advantageous given the dataset's inclusion of both categorical and numerical values. </a:t>
            </a:r>
            <a:endParaRPr lang="tr-TR" dirty="0">
              <a:solidFill>
                <a:schemeClr val="bg1"/>
              </a:solidFill>
            </a:endParaRPr>
          </a:p>
          <a:p>
            <a:pPr marL="285750" indent="-285750">
              <a:lnSpc>
                <a:spcPct val="150000"/>
              </a:lnSpc>
              <a:buFont typeface="Arial" panose="020B0604020202020204" pitchFamily="34" charset="0"/>
              <a:buChar char="•"/>
            </a:pPr>
            <a:endParaRPr lang="tr-TR" dirty="0">
              <a:solidFill>
                <a:schemeClr val="bg1"/>
              </a:solidFill>
            </a:endParaRPr>
          </a:p>
          <a:p>
            <a:pPr marL="285750" indent="-285750">
              <a:lnSpc>
                <a:spcPct val="150000"/>
              </a:lnSpc>
              <a:buFont typeface="Arial" panose="020B0604020202020204" pitchFamily="34" charset="0"/>
              <a:buChar char="•"/>
            </a:pPr>
            <a:endParaRPr lang="tr-TR" dirty="0">
              <a:solidFill>
                <a:schemeClr val="bg1"/>
              </a:solidFill>
            </a:endParaRPr>
          </a:p>
          <a:p>
            <a:pPr marL="285750" indent="-285750">
              <a:lnSpc>
                <a:spcPct val="150000"/>
              </a:lnSpc>
              <a:buFont typeface="Arial" panose="020B0604020202020204" pitchFamily="34" charset="0"/>
              <a:buChar char="•"/>
            </a:pPr>
            <a:r>
              <a:rPr lang="en-US" dirty="0">
                <a:solidFill>
                  <a:schemeClr val="bg1"/>
                </a:solidFill>
              </a:rPr>
              <a:t>Ensembles effectively leverage the strengths of different algorithms suited for either categorical or numerical values, contributing to a more robust analysis of the dataset.</a:t>
            </a:r>
          </a:p>
          <a:p>
            <a:pPr algn="l">
              <a:lnSpc>
                <a:spcPct val="150000"/>
              </a:lnSpc>
            </a:pPr>
            <a:endParaRPr lang="en-US" sz="1400" b="0" i="0" dirty="0">
              <a:solidFill>
                <a:srgbClr val="374151"/>
              </a:solidFill>
              <a:effectLst/>
              <a:latin typeface="Söhne"/>
            </a:endParaRP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tr-TR" sz="4400" dirty="0" err="1">
                <a:solidFill>
                  <a:schemeClr val="accent2"/>
                </a:solidFill>
                <a:latin typeface="+mj-lt"/>
              </a:rPr>
              <a:t>Recommended</a:t>
            </a:r>
            <a:r>
              <a:rPr lang="tr-TR" sz="4400" dirty="0">
                <a:solidFill>
                  <a:schemeClr val="accent2"/>
                </a:solidFill>
                <a:latin typeface="+mj-lt"/>
              </a:rPr>
              <a:t> </a:t>
            </a:r>
            <a:r>
              <a:rPr lang="tr-TR" sz="4400" dirty="0" err="1">
                <a:solidFill>
                  <a:schemeClr val="accent2"/>
                </a:solidFill>
                <a:latin typeface="+mj-lt"/>
              </a:rPr>
              <a:t>Models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22512"/>
            <a:ext cx="1723291" cy="1035491"/>
          </a:xfrm>
          <a:prstGeom prst="rect">
            <a:avLst/>
          </a:prstGeom>
        </p:spPr>
      </p:pic>
    </p:spTree>
    <p:extLst>
      <p:ext uri="{BB962C8B-B14F-4D97-AF65-F5344CB8AC3E}">
        <p14:creationId xmlns:p14="http://schemas.microsoft.com/office/powerpoint/2010/main" val="354447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tr-TR" sz="4400" dirty="0" err="1">
                <a:solidFill>
                  <a:schemeClr val="accent2"/>
                </a:solidFill>
                <a:latin typeface="+mj-lt"/>
              </a:rPr>
              <a:t>Recommended</a:t>
            </a:r>
            <a:r>
              <a:rPr lang="tr-TR" sz="4400" dirty="0">
                <a:solidFill>
                  <a:schemeClr val="accent2"/>
                </a:solidFill>
                <a:latin typeface="+mj-lt"/>
              </a:rPr>
              <a:t> </a:t>
            </a:r>
            <a:r>
              <a:rPr lang="tr-TR" sz="4400" dirty="0" err="1">
                <a:solidFill>
                  <a:schemeClr val="accent2"/>
                </a:solidFill>
                <a:latin typeface="+mj-lt"/>
              </a:rPr>
              <a:t>Models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22512"/>
            <a:ext cx="1723291" cy="1035491"/>
          </a:xfrm>
          <a:prstGeom prst="rect">
            <a:avLst/>
          </a:prstGeom>
        </p:spPr>
      </p:pic>
      <p:sp>
        <p:nvSpPr>
          <p:cNvPr id="3" name="Metin kutusu 2">
            <a:extLst>
              <a:ext uri="{FF2B5EF4-FFF2-40B4-BE49-F238E27FC236}">
                <a16:creationId xmlns:a16="http://schemas.microsoft.com/office/drawing/2014/main" id="{3A006365-76B4-9B50-55FA-914776EB5FF1}"/>
              </a:ext>
            </a:extLst>
          </p:cNvPr>
          <p:cNvSpPr txBox="1"/>
          <p:nvPr/>
        </p:nvSpPr>
        <p:spPr>
          <a:xfrm>
            <a:off x="1044677" y="1602382"/>
            <a:ext cx="9888794" cy="3788858"/>
          </a:xfrm>
          <a:prstGeom prst="rect">
            <a:avLst/>
          </a:prstGeom>
          <a:noFill/>
        </p:spPr>
        <p:txBody>
          <a:bodyPr wrap="square">
            <a:spAutoFit/>
          </a:bodyPr>
          <a:lstStyle/>
          <a:p>
            <a:pPr algn="just">
              <a:lnSpc>
                <a:spcPct val="150000"/>
              </a:lnSpc>
            </a:pPr>
            <a:r>
              <a:rPr lang="tr-TR" dirty="0" err="1">
                <a:solidFill>
                  <a:schemeClr val="bg1"/>
                </a:solidFill>
              </a:rPr>
              <a:t>Recommended</a:t>
            </a:r>
            <a:r>
              <a:rPr lang="tr-TR" dirty="0">
                <a:solidFill>
                  <a:schemeClr val="bg1"/>
                </a:solidFill>
              </a:rPr>
              <a:t> </a:t>
            </a:r>
            <a:r>
              <a:rPr lang="tr-TR" dirty="0" err="1">
                <a:solidFill>
                  <a:schemeClr val="bg1"/>
                </a:solidFill>
              </a:rPr>
              <a:t>Models</a:t>
            </a:r>
            <a:r>
              <a:rPr lang="tr-TR" dirty="0">
                <a:solidFill>
                  <a:schemeClr val="bg1"/>
                </a:solidFill>
              </a:rPr>
              <a:t> </a:t>
            </a:r>
            <a:r>
              <a:rPr lang="tr-TR" dirty="0" err="1">
                <a:solidFill>
                  <a:schemeClr val="bg1"/>
                </a:solidFill>
              </a:rPr>
              <a:t>for</a:t>
            </a:r>
            <a:r>
              <a:rPr lang="tr-TR" dirty="0">
                <a:solidFill>
                  <a:schemeClr val="bg1"/>
                </a:solidFill>
              </a:rPr>
              <a:t> </a:t>
            </a:r>
            <a:r>
              <a:rPr lang="tr-TR" dirty="0" err="1">
                <a:solidFill>
                  <a:schemeClr val="bg1"/>
                </a:solidFill>
              </a:rPr>
              <a:t>Ensemble</a:t>
            </a:r>
            <a:r>
              <a:rPr lang="tr-TR" dirty="0">
                <a:solidFill>
                  <a:schemeClr val="bg1"/>
                </a:solidFill>
              </a:rPr>
              <a:t>:</a:t>
            </a:r>
          </a:p>
          <a:p>
            <a:pPr>
              <a:lnSpc>
                <a:spcPct val="150000"/>
              </a:lnSpc>
            </a:pPr>
            <a:endParaRPr lang="tr-TR" dirty="0">
              <a:solidFill>
                <a:schemeClr val="bg1"/>
              </a:solidFill>
            </a:endParaRPr>
          </a:p>
          <a:p>
            <a:pPr marL="285750" indent="-285750" algn="just">
              <a:lnSpc>
                <a:spcPct val="150000"/>
              </a:lnSpc>
              <a:buFont typeface="Arial" panose="020B0604020202020204" pitchFamily="34" charset="0"/>
              <a:buChar char="•"/>
            </a:pPr>
            <a:r>
              <a:rPr lang="tr-TR" dirty="0" err="1">
                <a:solidFill>
                  <a:schemeClr val="bg1"/>
                </a:solidFill>
              </a:rPr>
              <a:t>Logistic</a:t>
            </a:r>
            <a:r>
              <a:rPr lang="tr-TR" dirty="0">
                <a:solidFill>
                  <a:schemeClr val="bg1"/>
                </a:solidFill>
              </a:rPr>
              <a:t> </a:t>
            </a:r>
            <a:r>
              <a:rPr lang="tr-TR" dirty="0" err="1">
                <a:solidFill>
                  <a:schemeClr val="bg1"/>
                </a:solidFill>
              </a:rPr>
              <a:t>Regression</a:t>
            </a:r>
            <a:endParaRPr lang="tr-TR" dirty="0">
              <a:solidFill>
                <a:schemeClr val="bg1"/>
              </a:solidFill>
            </a:endParaRPr>
          </a:p>
          <a:p>
            <a:pPr marL="285750" indent="-285750" algn="just">
              <a:lnSpc>
                <a:spcPct val="150000"/>
              </a:lnSpc>
              <a:buFont typeface="Arial" panose="020B0604020202020204" pitchFamily="34" charset="0"/>
              <a:buChar char="•"/>
            </a:pPr>
            <a:r>
              <a:rPr lang="tr-TR" dirty="0" err="1">
                <a:solidFill>
                  <a:schemeClr val="bg1"/>
                </a:solidFill>
              </a:rPr>
              <a:t>LightGBM</a:t>
            </a:r>
            <a:r>
              <a:rPr lang="tr-TR" dirty="0">
                <a:solidFill>
                  <a:schemeClr val="bg1"/>
                </a:solidFill>
              </a:rPr>
              <a:t> </a:t>
            </a:r>
          </a:p>
          <a:p>
            <a:pPr marL="285750" indent="-285750" algn="just">
              <a:lnSpc>
                <a:spcPct val="150000"/>
              </a:lnSpc>
              <a:buFont typeface="Arial" panose="020B0604020202020204" pitchFamily="34" charset="0"/>
              <a:buChar char="•"/>
            </a:pPr>
            <a:r>
              <a:rPr lang="tr-TR" dirty="0" err="1">
                <a:solidFill>
                  <a:schemeClr val="bg1"/>
                </a:solidFill>
              </a:rPr>
              <a:t>CatboostClassifier</a:t>
            </a:r>
            <a:endParaRPr lang="tr-TR" dirty="0">
              <a:solidFill>
                <a:schemeClr val="bg1"/>
              </a:solidFill>
            </a:endParaRPr>
          </a:p>
          <a:p>
            <a:pPr marL="285750" indent="-285750">
              <a:lnSpc>
                <a:spcPct val="150000"/>
              </a:lnSpc>
              <a:buFont typeface="Arial" panose="020B0604020202020204" pitchFamily="34" charset="0"/>
              <a:buChar char="•"/>
            </a:pPr>
            <a:endParaRPr lang="tr-TR" dirty="0">
              <a:solidFill>
                <a:schemeClr val="bg1"/>
              </a:solidFill>
            </a:endParaRPr>
          </a:p>
          <a:p>
            <a:pPr algn="just">
              <a:lnSpc>
                <a:spcPct val="150000"/>
              </a:lnSpc>
            </a:pPr>
            <a:r>
              <a:rPr lang="en-US" dirty="0">
                <a:solidFill>
                  <a:schemeClr val="bg1"/>
                </a:solidFill>
              </a:rPr>
              <a:t>The necessary hyperparameter optimizations have been anticipated to be applied to the aforementioned models, expecting a substantial increase in the AUC score. This anticipation suggests an enhancement in monitoring the campaign process and an increase in predictive accuracy.</a:t>
            </a:r>
            <a:endParaRPr lang="tr-TR" dirty="0">
              <a:solidFill>
                <a:schemeClr val="bg1"/>
              </a:solidFill>
            </a:endParaRPr>
          </a:p>
        </p:txBody>
      </p:sp>
    </p:spTree>
    <p:extLst>
      <p:ext uri="{BB962C8B-B14F-4D97-AF65-F5344CB8AC3E}">
        <p14:creationId xmlns:p14="http://schemas.microsoft.com/office/powerpoint/2010/main" val="357636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chemeClr val="bg1"/>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pic>
        <p:nvPicPr>
          <p:cNvPr id="5"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149469"/>
            <a:ext cx="2325467" cy="2325467"/>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368710" y="1645460"/>
            <a:ext cx="10515600" cy="4351338"/>
          </a:xfrm>
        </p:spPr>
        <p:txBody>
          <a:bodyPr>
            <a:normAutofit/>
          </a:bodyPr>
          <a:lstStyle/>
          <a:p>
            <a:pPr marL="0" indent="0">
              <a:buNone/>
            </a:pPr>
            <a:endParaRPr lang="tr-TR" sz="1800" dirty="0">
              <a:solidFill>
                <a:schemeClr val="bg1"/>
              </a:solidFill>
            </a:endParaRPr>
          </a:p>
          <a:p>
            <a:pPr algn="just"/>
            <a:r>
              <a:rPr lang="en-US" sz="1800" dirty="0">
                <a:solidFill>
                  <a:schemeClr val="bg1"/>
                </a:solidFill>
              </a:rPr>
              <a:t>ABC Bank is set to launch a new fixed-term deposit product catering to clients seeking secure and profitable investment options. Leveraging extensive customer data and employing data analytics and machine learning techniques, the bank aims to understand customer behaviors deeply. </a:t>
            </a:r>
            <a:endParaRPr lang="tr-TR" sz="1800" dirty="0">
              <a:solidFill>
                <a:schemeClr val="bg1"/>
              </a:solidFill>
            </a:endParaRPr>
          </a:p>
          <a:p>
            <a:pPr algn="just"/>
            <a:endParaRPr lang="tr-TR" sz="1800" dirty="0">
              <a:solidFill>
                <a:schemeClr val="bg1"/>
              </a:solidFill>
            </a:endParaRPr>
          </a:p>
          <a:p>
            <a:pPr algn="just"/>
            <a:r>
              <a:rPr lang="en-US" sz="1800" dirty="0">
                <a:solidFill>
                  <a:schemeClr val="bg1"/>
                </a:solidFill>
              </a:rPr>
              <a:t>Their strategy involves analyzing past banking interactions to craft personalized marketing strategies aligned with specific customer preferences. This initiative not only seeks to introduce a new product but also aims to enhance customer satisfaction by offering tailored financial solutions. </a:t>
            </a:r>
            <a:endParaRPr lang="tr-TR" sz="1800" dirty="0">
              <a:solidFill>
                <a:schemeClr val="bg1"/>
              </a:solidFill>
            </a:endParaRPr>
          </a:p>
          <a:p>
            <a:pPr algn="just"/>
            <a:endParaRPr lang="tr-TR" sz="1800" dirty="0">
              <a:solidFill>
                <a:schemeClr val="bg1"/>
              </a:solidFill>
            </a:endParaRPr>
          </a:p>
          <a:p>
            <a:pPr algn="just"/>
            <a:r>
              <a:rPr lang="en-US" sz="1800" dirty="0">
                <a:solidFill>
                  <a:schemeClr val="bg1"/>
                </a:solidFill>
              </a:rPr>
              <a:t>ABC Bank's commitment to data-driven decision-making and customer-centricity underscores its tradition of delivering innovative financial products aligned with individual goals and aspirations.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tr-TR" sz="3500" b="1" dirty="0">
                <a:solidFill>
                  <a:schemeClr val="accent2"/>
                </a:solidFill>
                <a:latin typeface="Calibri" panose="020F0502020204030204" pitchFamily="34" charset="0"/>
                <a:cs typeface="Calibri" panose="020F0502020204030204" pitchFamily="34" charset="0"/>
              </a:rPr>
              <a:t>PROBLEM DESCRİPTİON</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sz="4400" dirty="0">
                <a:solidFill>
                  <a:srgbClr val="FF6600"/>
                </a:solidFill>
              </a:rPr>
              <a:t>Exploratory Data Analysis</a:t>
            </a: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7900"/>
            <a:ext cx="1654627" cy="800103"/>
          </a:xfrm>
          <a:prstGeom prst="rect">
            <a:avLst/>
          </a:prstGeom>
        </p:spPr>
      </p:pic>
      <p:pic>
        <p:nvPicPr>
          <p:cNvPr id="3" name="Resim 2">
            <a:extLst>
              <a:ext uri="{FF2B5EF4-FFF2-40B4-BE49-F238E27FC236}">
                <a16:creationId xmlns:a16="http://schemas.microsoft.com/office/drawing/2014/main" id="{B0F50F15-EB97-D042-F022-DE1AB54D04A1}"/>
              </a:ext>
            </a:extLst>
          </p:cNvPr>
          <p:cNvPicPr>
            <a:picLocks noChangeAspect="1"/>
          </p:cNvPicPr>
          <p:nvPr/>
        </p:nvPicPr>
        <p:blipFill>
          <a:blip r:embed="rId3"/>
          <a:stretch>
            <a:fillRect/>
          </a:stretch>
        </p:blipFill>
        <p:spPr>
          <a:xfrm>
            <a:off x="130270" y="1385490"/>
            <a:ext cx="6100916" cy="4651385"/>
          </a:xfrm>
          <a:prstGeom prst="rect">
            <a:avLst/>
          </a:prstGeom>
        </p:spPr>
      </p:pic>
      <p:sp>
        <p:nvSpPr>
          <p:cNvPr id="7" name="Metin kutusu 6">
            <a:extLst>
              <a:ext uri="{FF2B5EF4-FFF2-40B4-BE49-F238E27FC236}">
                <a16:creationId xmlns:a16="http://schemas.microsoft.com/office/drawing/2014/main" id="{7129897A-A2B5-7E06-D4B0-3592C2E15B70}"/>
              </a:ext>
            </a:extLst>
          </p:cNvPr>
          <p:cNvSpPr txBox="1"/>
          <p:nvPr/>
        </p:nvSpPr>
        <p:spPr>
          <a:xfrm>
            <a:off x="6361456" y="2690336"/>
            <a:ext cx="5830544" cy="3416320"/>
          </a:xfrm>
          <a:prstGeom prst="rect">
            <a:avLst/>
          </a:prstGeom>
          <a:noFill/>
        </p:spPr>
        <p:txBody>
          <a:bodyPr wrap="square">
            <a:spAutoFit/>
          </a:bodyPr>
          <a:lstStyle/>
          <a:p>
            <a:pPr algn="just"/>
            <a:r>
              <a:rPr lang="en-US" sz="1800" dirty="0">
                <a:solidFill>
                  <a:schemeClr val="bg1"/>
                </a:solidFill>
              </a:rPr>
              <a:t>When examining the distribution of days concerning communication with customers in the context of the campaign, it is observed that almost an equal number of customers are contacted on a daily basis. </a:t>
            </a:r>
            <a:endParaRPr lang="tr-TR" sz="1800" dirty="0">
              <a:solidFill>
                <a:schemeClr val="bg1"/>
              </a:solidFill>
            </a:endParaRPr>
          </a:p>
          <a:p>
            <a:pPr algn="just"/>
            <a:endParaRPr lang="tr-TR" dirty="0">
              <a:solidFill>
                <a:schemeClr val="bg1"/>
              </a:solidFill>
            </a:endParaRPr>
          </a:p>
          <a:p>
            <a:pPr algn="just"/>
            <a:endParaRPr lang="tr-TR" sz="1800" dirty="0">
              <a:solidFill>
                <a:schemeClr val="bg1"/>
              </a:solidFill>
            </a:endParaRPr>
          </a:p>
          <a:p>
            <a:pPr algn="just"/>
            <a:endParaRPr lang="tr-TR" dirty="0">
              <a:solidFill>
                <a:schemeClr val="bg1"/>
              </a:solidFill>
            </a:endParaRPr>
          </a:p>
          <a:p>
            <a:pPr algn="just"/>
            <a:endParaRPr lang="tr-TR" sz="1800" dirty="0">
              <a:solidFill>
                <a:schemeClr val="bg1"/>
              </a:solidFill>
            </a:endParaRPr>
          </a:p>
          <a:p>
            <a:pPr algn="just"/>
            <a:r>
              <a:rPr lang="en-US" sz="1800" dirty="0">
                <a:solidFill>
                  <a:schemeClr val="bg1"/>
                </a:solidFill>
              </a:rPr>
              <a:t>However, there is a significant decrease in communication on Tuesdays and Fridays. Those responsible for conducting the campaign should be informed to increase the number of calls made on Tuesdays and Fridays to customers.</a:t>
            </a:r>
            <a:endParaRPr lang="tr-TR" dirty="0"/>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sz="4400" dirty="0">
                <a:solidFill>
                  <a:srgbClr val="FF6600"/>
                </a:solidFill>
              </a:rPr>
              <a:t>Exploratory Data Analysis</a:t>
            </a:r>
            <a:endParaRPr lang="en-US" b="1" dirty="0">
              <a:solidFill>
                <a:schemeClr val="accent2"/>
              </a:solidFill>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Resim 2">
            <a:extLst>
              <a:ext uri="{FF2B5EF4-FFF2-40B4-BE49-F238E27FC236}">
                <a16:creationId xmlns:a16="http://schemas.microsoft.com/office/drawing/2014/main" id="{5D5B6D57-AADE-E584-9413-1E24D9F9249E}"/>
              </a:ext>
            </a:extLst>
          </p:cNvPr>
          <p:cNvPicPr>
            <a:picLocks noChangeAspect="1"/>
          </p:cNvPicPr>
          <p:nvPr/>
        </p:nvPicPr>
        <p:blipFill>
          <a:blip r:embed="rId3"/>
          <a:stretch>
            <a:fillRect/>
          </a:stretch>
        </p:blipFill>
        <p:spPr>
          <a:xfrm>
            <a:off x="836" y="1364465"/>
            <a:ext cx="7042746" cy="4014176"/>
          </a:xfrm>
          <a:prstGeom prst="rect">
            <a:avLst/>
          </a:prstGeom>
        </p:spPr>
      </p:pic>
      <p:sp>
        <p:nvSpPr>
          <p:cNvPr id="7" name="Metin kutusu 6">
            <a:extLst>
              <a:ext uri="{FF2B5EF4-FFF2-40B4-BE49-F238E27FC236}">
                <a16:creationId xmlns:a16="http://schemas.microsoft.com/office/drawing/2014/main" id="{35A0B7C5-5FE1-6BE0-5586-5F4F5959D44B}"/>
              </a:ext>
            </a:extLst>
          </p:cNvPr>
          <p:cNvSpPr txBox="1"/>
          <p:nvPr/>
        </p:nvSpPr>
        <p:spPr>
          <a:xfrm>
            <a:off x="7177547" y="1799240"/>
            <a:ext cx="4817808" cy="2585323"/>
          </a:xfrm>
          <a:prstGeom prst="rect">
            <a:avLst/>
          </a:prstGeom>
          <a:noFill/>
        </p:spPr>
        <p:txBody>
          <a:bodyPr wrap="square">
            <a:spAutoFit/>
          </a:bodyPr>
          <a:lstStyle/>
          <a:p>
            <a:pPr algn="just"/>
            <a:r>
              <a:rPr lang="en-US" sz="1800" dirty="0">
                <a:solidFill>
                  <a:schemeClr val="bg1"/>
                </a:solidFill>
              </a:rPr>
              <a:t>We have a segment that has not previously participated in the campaign, and there is also a significant portion whose campaign history remains undetermined.</a:t>
            </a:r>
            <a:endParaRPr lang="tr-TR" sz="1800" dirty="0">
              <a:solidFill>
                <a:schemeClr val="bg1"/>
              </a:solidFill>
            </a:endParaRPr>
          </a:p>
          <a:p>
            <a:pPr algn="just"/>
            <a:endParaRPr lang="tr-TR" dirty="0">
              <a:solidFill>
                <a:schemeClr val="bg1"/>
              </a:solidFill>
            </a:endParaRPr>
          </a:p>
          <a:p>
            <a:pPr algn="just"/>
            <a:r>
              <a:rPr lang="en-US" sz="1800" dirty="0">
                <a:solidFill>
                  <a:schemeClr val="bg1"/>
                </a:solidFill>
              </a:rPr>
              <a:t> Contacting this segment to clarify whether individuals have previously engaged with the campaign can lead to a more comprehensive analysis.</a:t>
            </a:r>
            <a:endParaRPr lang="tr-TR" sz="1800" dirty="0">
              <a:solidFill>
                <a:schemeClr val="bg1"/>
              </a:solidFill>
            </a:endParaRPr>
          </a:p>
        </p:txBody>
      </p:sp>
    </p:spTree>
    <p:extLst>
      <p:ext uri="{BB962C8B-B14F-4D97-AF65-F5344CB8AC3E}">
        <p14:creationId xmlns:p14="http://schemas.microsoft.com/office/powerpoint/2010/main" val="274599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96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dirty="0">
                <a:solidFill>
                  <a:srgbClr val="FF6600"/>
                </a:solidFill>
              </a:rPr>
              <a:t>Exploratory Data Analysis</a:t>
            </a:r>
            <a:endParaRPr lang="en-US" sz="4400" b="1" dirty="0">
              <a:solidFill>
                <a:schemeClr val="bg2">
                  <a:lumMod val="25000"/>
                </a:schemeClr>
              </a:solidFill>
              <a:latin typeface="+mj-lt"/>
            </a:endParaRPr>
          </a:p>
        </p:txBody>
      </p:sp>
      <p:sp>
        <p:nvSpPr>
          <p:cNvPr id="5" name="Metin kutusu 4">
            <a:extLst>
              <a:ext uri="{FF2B5EF4-FFF2-40B4-BE49-F238E27FC236}">
                <a16:creationId xmlns:a16="http://schemas.microsoft.com/office/drawing/2014/main" id="{C931D33A-8F65-A856-23CE-11C1B112D78E}"/>
              </a:ext>
            </a:extLst>
          </p:cNvPr>
          <p:cNvSpPr txBox="1"/>
          <p:nvPr/>
        </p:nvSpPr>
        <p:spPr>
          <a:xfrm>
            <a:off x="1767665" y="4883559"/>
            <a:ext cx="9156192" cy="1477328"/>
          </a:xfrm>
          <a:prstGeom prst="rect">
            <a:avLst/>
          </a:prstGeom>
          <a:noFill/>
        </p:spPr>
        <p:txBody>
          <a:bodyPr wrap="square" rtlCol="0">
            <a:spAutoFit/>
          </a:bodyPr>
          <a:lstStyle/>
          <a:p>
            <a:pPr algn="just"/>
            <a:r>
              <a:rPr lang="en-US" dirty="0">
                <a:solidFill>
                  <a:schemeClr val="bg1"/>
                </a:solidFill>
              </a:rPr>
              <a:t>In a campaign audience evenly split between those with and without loans, different strategies are needed. Offering discounts, privileges to those with loans, and financial incentives for married individuals could emotionally connect them to the campaign, positively impacting participation. Tailoring strategies for each subgroup based on their financial status could make the campaign more appealing and effective.</a:t>
            </a:r>
            <a:endParaRPr lang="tr-TR" dirty="0">
              <a:solidFill>
                <a:schemeClr val="bg1"/>
              </a:solidFill>
            </a:endParaRPr>
          </a:p>
        </p:txBody>
      </p:sp>
      <p:pic>
        <p:nvPicPr>
          <p:cNvPr id="6"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4" name="Resim 3">
            <a:extLst>
              <a:ext uri="{FF2B5EF4-FFF2-40B4-BE49-F238E27FC236}">
                <a16:creationId xmlns:a16="http://schemas.microsoft.com/office/drawing/2014/main" id="{BDF87D94-3F4D-DEEE-7DB4-F0597B4C7038}"/>
              </a:ext>
            </a:extLst>
          </p:cNvPr>
          <p:cNvPicPr>
            <a:picLocks noChangeAspect="1"/>
          </p:cNvPicPr>
          <p:nvPr/>
        </p:nvPicPr>
        <p:blipFill>
          <a:blip r:embed="rId3"/>
          <a:stretch>
            <a:fillRect/>
          </a:stretch>
        </p:blipFill>
        <p:spPr>
          <a:xfrm>
            <a:off x="0" y="1416070"/>
            <a:ext cx="5643716" cy="3442901"/>
          </a:xfrm>
          <a:prstGeom prst="rect">
            <a:avLst/>
          </a:prstGeom>
        </p:spPr>
      </p:pic>
      <p:pic>
        <p:nvPicPr>
          <p:cNvPr id="8" name="Resim 7">
            <a:extLst>
              <a:ext uri="{FF2B5EF4-FFF2-40B4-BE49-F238E27FC236}">
                <a16:creationId xmlns:a16="http://schemas.microsoft.com/office/drawing/2014/main" id="{EBA94663-BA3B-593D-C8B2-5C32EA45AC56}"/>
              </a:ext>
            </a:extLst>
          </p:cNvPr>
          <p:cNvPicPr>
            <a:picLocks noChangeAspect="1"/>
          </p:cNvPicPr>
          <p:nvPr/>
        </p:nvPicPr>
        <p:blipFill>
          <a:blip r:embed="rId4"/>
          <a:stretch>
            <a:fillRect/>
          </a:stretch>
        </p:blipFill>
        <p:spPr>
          <a:xfrm>
            <a:off x="5643716" y="1416070"/>
            <a:ext cx="6548284" cy="3442901"/>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	</a:t>
            </a:r>
            <a:r>
              <a:rPr lang="en-US" sz="4400" dirty="0">
                <a:solidFill>
                  <a:srgbClr val="FF6600"/>
                </a:solidFill>
              </a:rPr>
              <a:t> Exploratory Data Analysis</a:t>
            </a:r>
            <a:endParaRPr lang="en-US" sz="4400" b="1" dirty="0">
              <a:solidFill>
                <a:schemeClr val="accent2"/>
              </a:solidFill>
              <a:latin typeface="+mj-lt"/>
            </a:endParaRPr>
          </a:p>
        </p:txBody>
      </p:sp>
      <p:sp>
        <p:nvSpPr>
          <p:cNvPr id="4" name="Metin kutusu 3">
            <a:extLst>
              <a:ext uri="{FF2B5EF4-FFF2-40B4-BE49-F238E27FC236}">
                <a16:creationId xmlns:a16="http://schemas.microsoft.com/office/drawing/2014/main" id="{1328E22A-279A-E26D-C234-5888A8EE4F6C}"/>
              </a:ext>
            </a:extLst>
          </p:cNvPr>
          <p:cNvSpPr txBox="1"/>
          <p:nvPr/>
        </p:nvSpPr>
        <p:spPr>
          <a:xfrm>
            <a:off x="6715432" y="1518826"/>
            <a:ext cx="5407742" cy="4524315"/>
          </a:xfrm>
          <a:prstGeom prst="rect">
            <a:avLst/>
          </a:prstGeom>
          <a:noFill/>
        </p:spPr>
        <p:txBody>
          <a:bodyPr wrap="square" rtlCol="0">
            <a:spAutoFit/>
          </a:bodyPr>
          <a:lstStyle/>
          <a:p>
            <a:pPr algn="just"/>
            <a:br>
              <a:rPr lang="en-US" b="0" i="0" dirty="0">
                <a:solidFill>
                  <a:srgbClr val="FF6600"/>
                </a:solidFill>
                <a:effectLst/>
                <a:latin typeface="Söhne"/>
              </a:rPr>
            </a:br>
            <a:r>
              <a:rPr lang="en-US" b="0" i="0" dirty="0">
                <a:solidFill>
                  <a:schemeClr val="bg1"/>
                </a:solidFill>
                <a:effectLst/>
                <a:latin typeface="Söhne"/>
              </a:rPr>
              <a:t>Having a high number of individuals who haven't participated in the campaign before is advantageous as it signifies no inherent bias against the campaign. </a:t>
            </a:r>
            <a:endParaRPr lang="tr-TR" b="0" i="0" dirty="0">
              <a:solidFill>
                <a:schemeClr val="bg1"/>
              </a:solidFill>
              <a:effectLst/>
              <a:latin typeface="Söhne"/>
            </a:endParaRPr>
          </a:p>
          <a:p>
            <a:pPr algn="just"/>
            <a:endParaRPr lang="tr-TR" dirty="0">
              <a:solidFill>
                <a:schemeClr val="bg1"/>
              </a:solidFill>
              <a:latin typeface="Söhne"/>
            </a:endParaRPr>
          </a:p>
          <a:p>
            <a:pPr algn="just"/>
            <a:endParaRPr lang="tr-TR" b="0" i="0" dirty="0">
              <a:solidFill>
                <a:schemeClr val="bg1"/>
              </a:solidFill>
              <a:effectLst/>
              <a:latin typeface="Söhne"/>
            </a:endParaRPr>
          </a:p>
          <a:p>
            <a:pPr algn="just"/>
            <a:endParaRPr lang="tr-TR" dirty="0">
              <a:solidFill>
                <a:schemeClr val="bg1"/>
              </a:solidFill>
              <a:latin typeface="Söhne"/>
            </a:endParaRPr>
          </a:p>
          <a:p>
            <a:pPr algn="just"/>
            <a:endParaRPr lang="tr-TR" dirty="0">
              <a:solidFill>
                <a:schemeClr val="bg1"/>
              </a:solidFill>
              <a:latin typeface="Söhne"/>
            </a:endParaRPr>
          </a:p>
          <a:p>
            <a:pPr algn="just"/>
            <a:endParaRPr lang="tr-TR" dirty="0">
              <a:solidFill>
                <a:schemeClr val="bg1"/>
              </a:solidFill>
              <a:latin typeface="Söhne"/>
            </a:endParaRPr>
          </a:p>
          <a:p>
            <a:pPr algn="just"/>
            <a:endParaRPr lang="tr-TR" b="0" i="0" dirty="0">
              <a:solidFill>
                <a:schemeClr val="bg1"/>
              </a:solidFill>
              <a:effectLst/>
              <a:latin typeface="Söhne"/>
            </a:endParaRPr>
          </a:p>
          <a:p>
            <a:pPr algn="just"/>
            <a:r>
              <a:rPr lang="en-US" b="0" i="0" dirty="0">
                <a:solidFill>
                  <a:schemeClr val="bg1"/>
                </a:solidFill>
                <a:effectLst/>
                <a:latin typeface="Söhne"/>
              </a:rPr>
              <a:t>However, there is a significant group that previously experienced unsuccessful campaign sales. Regular calls and visits should be conducted with this audience to break through any negative perceptions they may hold. This approach aims to diminish past negative experiences and re-engage them with the campaign.</a:t>
            </a:r>
            <a:endParaRPr lang="tr-TR" dirty="0"/>
          </a:p>
        </p:txBody>
      </p:sp>
      <p:pic>
        <p:nvPicPr>
          <p:cNvPr id="6"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Resim 2">
            <a:extLst>
              <a:ext uri="{FF2B5EF4-FFF2-40B4-BE49-F238E27FC236}">
                <a16:creationId xmlns:a16="http://schemas.microsoft.com/office/drawing/2014/main" id="{66516085-AA72-771C-A37D-1AD33F1A2F54}"/>
              </a:ext>
            </a:extLst>
          </p:cNvPr>
          <p:cNvPicPr>
            <a:picLocks noChangeAspect="1"/>
          </p:cNvPicPr>
          <p:nvPr/>
        </p:nvPicPr>
        <p:blipFill>
          <a:blip r:embed="rId3"/>
          <a:stretch>
            <a:fillRect/>
          </a:stretch>
        </p:blipFill>
        <p:spPr>
          <a:xfrm>
            <a:off x="0" y="1450000"/>
            <a:ext cx="6715432" cy="4587006"/>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8337755" y="2144191"/>
            <a:ext cx="3854245" cy="3139321"/>
          </a:xfrm>
          <a:prstGeom prst="rect">
            <a:avLst/>
          </a:prstGeom>
          <a:noFill/>
        </p:spPr>
        <p:txBody>
          <a:bodyPr wrap="square" rtlCol="0">
            <a:spAutoFit/>
          </a:bodyPr>
          <a:lstStyle/>
          <a:p>
            <a:pPr algn="just" fontAlgn="base"/>
            <a:r>
              <a:rPr lang="en-US" b="0" i="0" dirty="0">
                <a:solidFill>
                  <a:schemeClr val="bg1"/>
                </a:solidFill>
                <a:effectLst/>
                <a:latin typeface="inherit"/>
              </a:rPr>
              <a:t>The campaign includes individuals with education levels ranging from basic 4 years to university degrees. Segmenting individuals based on their education levels is crucial for tailoring the campaign's explanation, conversation, and approach. However, the groups with high school and university education levels are predominant and should be the primary focus during the campaign.</a:t>
            </a:r>
            <a:endParaRPr lang="tr-TR" b="0" i="0" dirty="0">
              <a:solidFill>
                <a:schemeClr val="bg1"/>
              </a:solidFill>
              <a:effectLst/>
              <a:latin typeface="inherit"/>
            </a:endParaRP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	</a:t>
            </a:r>
            <a:r>
              <a:rPr lang="en-US" sz="4400" dirty="0">
                <a:solidFill>
                  <a:srgbClr val="FF6600"/>
                </a:solidFill>
              </a:rPr>
              <a:t> Exploratory Data Analysis</a:t>
            </a:r>
            <a:endParaRPr lang="en-US" sz="4400" dirty="0">
              <a:solidFill>
                <a:schemeClr val="accent2"/>
              </a:solidFill>
              <a:latin typeface="+mj-lt"/>
            </a:endParaRPr>
          </a:p>
        </p:txBody>
      </p:sp>
      <p:pic>
        <p:nvPicPr>
          <p:cNvPr id="6"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17927"/>
            <a:ext cx="1573160" cy="945280"/>
          </a:xfrm>
          <a:prstGeom prst="rect">
            <a:avLst/>
          </a:prstGeom>
        </p:spPr>
      </p:pic>
      <p:pic>
        <p:nvPicPr>
          <p:cNvPr id="4" name="Resim 3">
            <a:extLst>
              <a:ext uri="{FF2B5EF4-FFF2-40B4-BE49-F238E27FC236}">
                <a16:creationId xmlns:a16="http://schemas.microsoft.com/office/drawing/2014/main" id="{596B5123-2366-E3BB-8473-6B42CBC12D42}"/>
              </a:ext>
            </a:extLst>
          </p:cNvPr>
          <p:cNvPicPr>
            <a:picLocks noChangeAspect="1"/>
          </p:cNvPicPr>
          <p:nvPr/>
        </p:nvPicPr>
        <p:blipFill>
          <a:blip r:embed="rId3"/>
          <a:stretch>
            <a:fillRect/>
          </a:stretch>
        </p:blipFill>
        <p:spPr>
          <a:xfrm>
            <a:off x="0" y="1383912"/>
            <a:ext cx="8337755" cy="5029210"/>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9311148" y="1763149"/>
            <a:ext cx="2045110" cy="3693319"/>
          </a:xfrm>
          <a:prstGeom prst="rect">
            <a:avLst/>
          </a:prstGeom>
          <a:noFill/>
        </p:spPr>
        <p:txBody>
          <a:bodyPr wrap="square" rtlCol="0">
            <a:spAutoFit/>
          </a:bodyPr>
          <a:lstStyle/>
          <a:p>
            <a:endParaRPr lang="en-US" dirty="0"/>
          </a:p>
          <a:p>
            <a:pPr fontAlgn="base"/>
            <a:r>
              <a:rPr lang="tr-TR" b="0" i="0" dirty="0" err="1">
                <a:solidFill>
                  <a:schemeClr val="bg1"/>
                </a:solidFill>
                <a:effectLst/>
                <a:latin typeface="inherit"/>
              </a:rPr>
              <a:t>Left-skewed</a:t>
            </a:r>
            <a:r>
              <a:rPr lang="tr-TR" b="0" i="0" dirty="0">
                <a:solidFill>
                  <a:schemeClr val="bg1"/>
                </a:solidFill>
                <a:effectLst/>
                <a:latin typeface="inherit"/>
              </a:rPr>
              <a:t> </a:t>
            </a:r>
            <a:r>
              <a:rPr lang="tr-TR" b="0" i="0" dirty="0" err="1">
                <a:solidFill>
                  <a:schemeClr val="bg1"/>
                </a:solidFill>
                <a:effectLst/>
                <a:latin typeface="inherit"/>
              </a:rPr>
              <a:t>graph</a:t>
            </a:r>
            <a:r>
              <a:rPr lang="tr-TR" b="0" i="0" dirty="0">
                <a:solidFill>
                  <a:schemeClr val="bg1"/>
                </a:solidFill>
                <a:effectLst/>
                <a:latin typeface="inherit"/>
              </a:rPr>
              <a:t>:</a:t>
            </a:r>
            <a:br>
              <a:rPr lang="tr-TR" b="0" i="0" dirty="0">
                <a:solidFill>
                  <a:schemeClr val="bg1"/>
                </a:solidFill>
                <a:effectLst/>
                <a:latin typeface="inherit"/>
              </a:rPr>
            </a:br>
            <a:r>
              <a:rPr lang="en-US" b="0" i="0" dirty="0">
                <a:solidFill>
                  <a:schemeClr val="bg1"/>
                </a:solidFill>
                <a:effectLst/>
                <a:latin typeface="inherit"/>
              </a:rPr>
              <a:t>"Cost of Trip" is typically characterized by central values that are generally lower, and this type of distribution is characterized by negative skewness.</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	</a:t>
            </a:r>
            <a:r>
              <a:rPr lang="en-US" sz="4400" dirty="0">
                <a:solidFill>
                  <a:srgbClr val="FF6600"/>
                </a:solidFill>
              </a:rPr>
              <a:t> Exploratory Data Analysis</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89913"/>
            <a:ext cx="1654627" cy="994232"/>
          </a:xfrm>
          <a:prstGeom prst="rect">
            <a:avLst/>
          </a:prstGeom>
        </p:spPr>
      </p:pic>
      <p:pic>
        <p:nvPicPr>
          <p:cNvPr id="4" name="Resim 3">
            <a:extLst>
              <a:ext uri="{FF2B5EF4-FFF2-40B4-BE49-F238E27FC236}">
                <a16:creationId xmlns:a16="http://schemas.microsoft.com/office/drawing/2014/main" id="{DC1EEA63-95C5-0EFC-7D90-EE0F01FF3A47}"/>
              </a:ext>
            </a:extLst>
          </p:cNvPr>
          <p:cNvPicPr>
            <a:picLocks noChangeAspect="1"/>
          </p:cNvPicPr>
          <p:nvPr/>
        </p:nvPicPr>
        <p:blipFill>
          <a:blip r:embed="rId3"/>
          <a:stretch>
            <a:fillRect/>
          </a:stretch>
        </p:blipFill>
        <p:spPr>
          <a:xfrm>
            <a:off x="0" y="1197727"/>
            <a:ext cx="12192000" cy="5163744"/>
          </a:xfrm>
          <a:prstGeom prst="rect">
            <a:avLst/>
          </a:prstGeom>
        </p:spPr>
      </p:pic>
    </p:spTree>
    <p:extLst>
      <p:ext uri="{BB962C8B-B14F-4D97-AF65-F5344CB8AC3E}">
        <p14:creationId xmlns:p14="http://schemas.microsoft.com/office/powerpoint/2010/main" val="1002376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2807</TotalTime>
  <Words>1650</Words>
  <Application>Microsoft Office PowerPoint</Application>
  <PresentationFormat>Geniş ekran</PresentationFormat>
  <Paragraphs>112</Paragraphs>
  <Slides>22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22</vt:i4>
      </vt:variant>
    </vt:vector>
  </HeadingPairs>
  <TitlesOfParts>
    <vt:vector size="29" baseType="lpstr">
      <vt:lpstr>Arial</vt:lpstr>
      <vt:lpstr>Calibri</vt:lpstr>
      <vt:lpstr>Calibri Light</vt:lpstr>
      <vt:lpstr>inherit</vt:lpstr>
      <vt:lpstr>Söhne</vt:lpstr>
      <vt:lpstr>Times New Roman</vt:lpstr>
      <vt:lpstr>Office Theme</vt:lpstr>
      <vt:lpstr>PowerPoint Sunusu</vt:lpstr>
      <vt:lpstr>PowerPoint Sunusu</vt:lpstr>
      <vt:lpstr>PROBLEM DESCRİPTİON</vt:lpstr>
      <vt:lpstr>Exploratory Data Analysis</vt:lpstr>
      <vt:lpstr>Exploratory Data Analysis</vt:lpstr>
      <vt:lpstr>Profit Analysis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Canmert DEMİR</cp:lastModifiedBy>
  <cp:revision>179</cp:revision>
  <cp:lastPrinted>2019-08-24T08:13:50Z</cp:lastPrinted>
  <dcterms:created xsi:type="dcterms:W3CDTF">2019-08-19T15:39:24Z</dcterms:created>
  <dcterms:modified xsi:type="dcterms:W3CDTF">2023-12-15T01:25:55Z</dcterms:modified>
</cp:coreProperties>
</file>