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313" r:id="rId3"/>
    <p:sldId id="257" r:id="rId4"/>
    <p:sldId id="259" r:id="rId5"/>
    <p:sldId id="314" r:id="rId6"/>
    <p:sldId id="258" r:id="rId7"/>
    <p:sldId id="315" r:id="rId8"/>
    <p:sldId id="260" r:id="rId9"/>
    <p:sldId id="316" r:id="rId10"/>
    <p:sldId id="300" r:id="rId11"/>
    <p:sldId id="317"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mert DEMİR" initials="CD" lastIdx="1" clrIdx="0">
    <p:extLst>
      <p:ext uri="{19B8F6BF-5375-455C-9EA6-DF929625EA0E}">
        <p15:presenceInfo xmlns:p15="http://schemas.microsoft.com/office/powerpoint/2012/main" userId="454f354aa289b6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5" d="100"/>
          <a:sy n="65" d="100"/>
        </p:scale>
        <p:origin x="72" y="92"/>
      </p:cViewPr>
      <p:guideLst>
        <p:guide orient="horz" pos="864"/>
        <p:guide pos="4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pPr/>
              <a:t>12/30/2023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pPr/>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pPr/>
              <a:t>12/30/2023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pPr/>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54906" y="2325467"/>
            <a:ext cx="10032671" cy="1107996"/>
          </a:xfrm>
          <a:prstGeom prst="rect">
            <a:avLst/>
          </a:prstGeom>
          <a:solidFill>
            <a:schemeClr val="bg2">
              <a:lumMod val="25000"/>
            </a:schemeClr>
          </a:solidFill>
        </p:spPr>
        <p:txBody>
          <a:bodyPr wrap="square" rtlCol="0">
            <a:spAutoFit/>
          </a:bodyPr>
          <a:lstStyle/>
          <a:p>
            <a:r>
              <a:rPr lang="en-US" sz="6600" dirty="0">
                <a:solidFill>
                  <a:srgbClr val="FF6600"/>
                </a:solidFill>
              </a:rPr>
              <a:t>Exploratory Data Analysis</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091381" y="1611710"/>
            <a:ext cx="10441858" cy="4524315"/>
          </a:xfrm>
          <a:prstGeom prst="rect">
            <a:avLst/>
          </a:prstGeom>
          <a:noFill/>
        </p:spPr>
        <p:txBody>
          <a:bodyPr wrap="square" rtlCol="0">
            <a:spAutoFit/>
          </a:bodyPr>
          <a:lstStyle/>
          <a:p>
            <a:pPr algn="just"/>
            <a:r>
              <a:rPr lang="en-US" b="1" dirty="0">
                <a:solidFill>
                  <a:schemeClr val="bg1"/>
                </a:solidFill>
              </a:rPr>
              <a:t>1. Customized Campaign Strategies:</a:t>
            </a:r>
            <a:endParaRPr lang="en-US" dirty="0">
              <a:solidFill>
                <a:schemeClr val="bg1"/>
              </a:solidFill>
            </a:endParaRPr>
          </a:p>
          <a:p>
            <a:pPr algn="just">
              <a:buFont typeface="Arial" panose="020B0604020202020204" pitchFamily="34" charset="0"/>
              <a:buChar char="•"/>
            </a:pPr>
            <a:r>
              <a:rPr lang="en-US" b="1" dirty="0">
                <a:solidFill>
                  <a:schemeClr val="bg1"/>
                </a:solidFill>
              </a:rPr>
              <a:t>Administration, Blue-collar, and Technician Focus:</a:t>
            </a:r>
            <a:endParaRPr lang="en-US" dirty="0">
              <a:solidFill>
                <a:schemeClr val="bg1"/>
              </a:solidFill>
            </a:endParaRPr>
          </a:p>
          <a:p>
            <a:pPr marL="742950" lvl="1" indent="-285750" algn="just">
              <a:buFont typeface="Arial" panose="020B0604020202020204" pitchFamily="34" charset="0"/>
              <a:buChar char="•"/>
            </a:pPr>
            <a:r>
              <a:rPr lang="en-US" dirty="0">
                <a:solidFill>
                  <a:schemeClr val="bg1"/>
                </a:solidFill>
              </a:rPr>
              <a:t>Tailor campaign strategies and messaging specifically catering to the needs, preferences, and challenges faced by individuals in these job groups.</a:t>
            </a:r>
            <a:endParaRPr lang="tr-TR" dirty="0">
              <a:solidFill>
                <a:schemeClr val="bg1"/>
              </a:solidFill>
            </a:endParaRPr>
          </a:p>
          <a:p>
            <a:pPr lvl="1" algn="just"/>
            <a:endParaRPr lang="en-US" dirty="0">
              <a:solidFill>
                <a:schemeClr val="bg1"/>
              </a:solidFill>
            </a:endParaRPr>
          </a:p>
          <a:p>
            <a:pPr algn="just"/>
            <a:r>
              <a:rPr lang="en-US" b="1" dirty="0">
                <a:solidFill>
                  <a:schemeClr val="bg1"/>
                </a:solidFill>
              </a:rPr>
              <a:t>2. Personalized Communication Channels:</a:t>
            </a:r>
            <a:endParaRPr lang="en-US" dirty="0">
              <a:solidFill>
                <a:schemeClr val="bg1"/>
              </a:solidFill>
            </a:endParaRPr>
          </a:p>
          <a:p>
            <a:pPr algn="just">
              <a:buFont typeface="Arial" panose="020B0604020202020204" pitchFamily="34" charset="0"/>
              <a:buChar char="•"/>
            </a:pPr>
            <a:r>
              <a:rPr lang="en-US" dirty="0">
                <a:solidFill>
                  <a:schemeClr val="bg1"/>
                </a:solidFill>
              </a:rPr>
              <a:t>Identify preferred communication channels for each job group (e.g., emails, phone calls, on-site visits) and deploy targeted communications through these channels.</a:t>
            </a:r>
            <a:endParaRPr lang="tr-TR" dirty="0">
              <a:solidFill>
                <a:schemeClr val="bg1"/>
              </a:solidFill>
            </a:endParaRPr>
          </a:p>
          <a:p>
            <a:pPr algn="just"/>
            <a:endParaRPr lang="en-US" dirty="0">
              <a:solidFill>
                <a:schemeClr val="bg1"/>
              </a:solidFill>
            </a:endParaRPr>
          </a:p>
          <a:p>
            <a:pPr algn="just"/>
            <a:r>
              <a:rPr lang="en-US" b="1" dirty="0">
                <a:solidFill>
                  <a:schemeClr val="bg1"/>
                </a:solidFill>
              </a:rPr>
              <a:t>3. Industry-Relevant Offers and Benefits:</a:t>
            </a:r>
            <a:endParaRPr lang="en-US" dirty="0">
              <a:solidFill>
                <a:schemeClr val="bg1"/>
              </a:solidFill>
            </a:endParaRPr>
          </a:p>
          <a:p>
            <a:pPr algn="just">
              <a:buFont typeface="Arial" panose="020B0604020202020204" pitchFamily="34" charset="0"/>
              <a:buChar char="•"/>
            </a:pPr>
            <a:r>
              <a:rPr lang="en-US" dirty="0">
                <a:solidFill>
                  <a:schemeClr val="bg1"/>
                </a:solidFill>
              </a:rPr>
              <a:t>Craft offers or benefits relevant to the industries associated with these job groups. Highlight how the campaign offerings align with their professional needs or aspirations.</a:t>
            </a:r>
            <a:endParaRPr lang="tr-TR" dirty="0">
              <a:solidFill>
                <a:schemeClr val="bg1"/>
              </a:solidFill>
            </a:endParaRPr>
          </a:p>
          <a:p>
            <a:pPr algn="just"/>
            <a:endParaRPr lang="en-US" dirty="0">
              <a:solidFill>
                <a:schemeClr val="bg1"/>
              </a:solidFill>
            </a:endParaRPr>
          </a:p>
          <a:p>
            <a:pPr algn="just"/>
            <a:r>
              <a:rPr lang="en-US" b="1" dirty="0">
                <a:solidFill>
                  <a:schemeClr val="bg1"/>
                </a:solidFill>
              </a:rPr>
              <a:t>4. Job-Centric Engagement Initiatives:</a:t>
            </a:r>
            <a:endParaRPr lang="en-US" dirty="0">
              <a:solidFill>
                <a:schemeClr val="bg1"/>
              </a:solidFill>
            </a:endParaRPr>
          </a:p>
          <a:p>
            <a:pPr algn="just">
              <a:buFont typeface="Arial" panose="020B0604020202020204" pitchFamily="34" charset="0"/>
              <a:buChar char="•"/>
            </a:pPr>
            <a:r>
              <a:rPr lang="en-US" dirty="0">
                <a:solidFill>
                  <a:schemeClr val="bg1"/>
                </a:solidFill>
              </a:rPr>
              <a:t>Develop job-centric engagement initiatives, such as workshops, webinars, or informational sessions tailored to the skillsets and interests of these job roles.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dirty="0" err="1">
                <a:solidFill>
                  <a:srgbClr val="FF6600"/>
                </a:solidFill>
              </a:rPr>
              <a:t>Recommendation</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spTree>
    <p:extLst>
      <p:ext uri="{BB962C8B-B14F-4D97-AF65-F5344CB8AC3E}">
        <p14:creationId xmlns:p14="http://schemas.microsoft.com/office/powerpoint/2010/main" val="258988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248696" y="2110719"/>
            <a:ext cx="10441858" cy="3416320"/>
          </a:xfrm>
          <a:prstGeom prst="rect">
            <a:avLst/>
          </a:prstGeom>
          <a:noFill/>
        </p:spPr>
        <p:txBody>
          <a:bodyPr wrap="square" rtlCol="0">
            <a:spAutoFit/>
          </a:bodyPr>
          <a:lstStyle/>
          <a:p>
            <a:r>
              <a:rPr lang="en-US" b="1" dirty="0">
                <a:solidFill>
                  <a:schemeClr val="bg1"/>
                </a:solidFill>
              </a:rPr>
              <a:t>5. Partner Collaborations and Testimonials:</a:t>
            </a:r>
            <a:endParaRPr lang="en-US" dirty="0">
              <a:solidFill>
                <a:schemeClr val="bg1"/>
              </a:solidFill>
            </a:endParaRPr>
          </a:p>
          <a:p>
            <a:pPr>
              <a:buFont typeface="Arial" panose="020B0604020202020204" pitchFamily="34" charset="0"/>
              <a:buChar char="•"/>
            </a:pPr>
            <a:r>
              <a:rPr lang="en-US" dirty="0">
                <a:solidFill>
                  <a:schemeClr val="bg1"/>
                </a:solidFill>
              </a:rPr>
              <a:t>Collaborate with industry partners or feature testimonials from professionals within these job groups to create relatable and authentic campaign content.</a:t>
            </a:r>
          </a:p>
          <a:p>
            <a:pPr algn="just"/>
            <a:r>
              <a:rPr lang="en-US" b="1" dirty="0">
                <a:solidFill>
                  <a:schemeClr val="bg1"/>
                </a:solidFill>
              </a:rPr>
              <a:t>6. Data-Driven Insights Utilization:</a:t>
            </a:r>
            <a:endParaRPr lang="en-US" dirty="0">
              <a:solidFill>
                <a:schemeClr val="bg1"/>
              </a:solidFill>
            </a:endParaRPr>
          </a:p>
          <a:p>
            <a:pPr>
              <a:buFont typeface="Arial" panose="020B0604020202020204" pitchFamily="34" charset="0"/>
              <a:buChar char="•"/>
            </a:pPr>
            <a:r>
              <a:rPr lang="en-US" dirty="0">
                <a:solidFill>
                  <a:schemeClr val="bg1"/>
                </a:solidFill>
              </a:rPr>
              <a:t>Leverage data analytics to gain deeper insights into the specific pain points or motivations of each job group. Utilize these insights to fine-tune campaign strategies.</a:t>
            </a:r>
          </a:p>
          <a:p>
            <a:r>
              <a:rPr lang="en-US" b="1" dirty="0">
                <a:solidFill>
                  <a:schemeClr val="bg1"/>
                </a:solidFill>
              </a:rPr>
              <a:t>7. Engage with Professional Networks:</a:t>
            </a:r>
            <a:endParaRPr lang="en-US" dirty="0">
              <a:solidFill>
                <a:schemeClr val="bg1"/>
              </a:solidFill>
            </a:endParaRPr>
          </a:p>
          <a:p>
            <a:pPr>
              <a:buFont typeface="Arial" panose="020B0604020202020204" pitchFamily="34" charset="0"/>
              <a:buChar char="•"/>
            </a:pPr>
            <a:r>
              <a:rPr lang="en-US" dirty="0">
                <a:solidFill>
                  <a:schemeClr val="bg1"/>
                </a:solidFill>
              </a:rPr>
              <a:t>Tap into professional networks or associations relevant to these job groups. Engage in community events or forums to establish credibility and rapport.</a:t>
            </a:r>
          </a:p>
          <a:p>
            <a:r>
              <a:rPr lang="en-US" b="1" dirty="0">
                <a:solidFill>
                  <a:schemeClr val="bg1"/>
                </a:solidFill>
              </a:rPr>
              <a:t>8. Monitoring and Optimization:</a:t>
            </a:r>
            <a:endParaRPr lang="en-US" dirty="0">
              <a:solidFill>
                <a:schemeClr val="bg1"/>
              </a:solidFill>
            </a:endParaRPr>
          </a:p>
          <a:p>
            <a:pPr>
              <a:buFont typeface="Arial" panose="020B0604020202020204" pitchFamily="34" charset="0"/>
              <a:buChar char="•"/>
            </a:pPr>
            <a:r>
              <a:rPr lang="en-US" dirty="0">
                <a:solidFill>
                  <a:schemeClr val="bg1"/>
                </a:solidFill>
              </a:rPr>
              <a:t>Continuously monitor engagement metrics and feedback from these job-focused campaigns. Optimize strategies based on real-time insights for better resonance.</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tr-TR" sz="4400" dirty="0" err="1">
                <a:solidFill>
                  <a:srgbClr val="FF6600"/>
                </a:solidFill>
              </a:rPr>
              <a:t>Recommendation</a:t>
            </a:r>
            <a:endParaRPr lang="en-US" sz="4400" dirty="0">
              <a:solidFill>
                <a:schemeClr val="accent2"/>
              </a:solidFill>
              <a:latin typeface="+mj-lt"/>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22731"/>
            <a:ext cx="1390082" cy="835272"/>
          </a:xfrm>
          <a:prstGeom prst="rect">
            <a:avLst/>
          </a:prstGeom>
        </p:spPr>
      </p:pic>
    </p:spTree>
    <p:extLst>
      <p:ext uri="{BB962C8B-B14F-4D97-AF65-F5344CB8AC3E}">
        <p14:creationId xmlns:p14="http://schemas.microsoft.com/office/powerpoint/2010/main" val="11543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chemeClr val="bg1"/>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pic>
        <p:nvPicPr>
          <p:cNvPr id="5"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149469"/>
            <a:ext cx="2325467" cy="2325467"/>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6077"/>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06477" y="846955"/>
            <a:ext cx="10314039" cy="5442516"/>
          </a:xfrm>
          <a:prstGeom prst="rect">
            <a:avLst/>
          </a:prstGeom>
          <a:solidFill>
            <a:schemeClr val="bg2">
              <a:lumMod val="25000"/>
            </a:schemeClr>
          </a:solidFill>
        </p:spPr>
        <p:txBody>
          <a:bodyPr wrap="square" rtlCol="0">
            <a:spAutoFit/>
          </a:bodyPr>
          <a:lstStyle/>
          <a:p>
            <a:pPr algn="just">
              <a:lnSpc>
                <a:spcPct val="150000"/>
              </a:lnSpc>
              <a:spcAft>
                <a:spcPts val="800"/>
              </a:spcAft>
            </a:pPr>
            <a:r>
              <a:rPr lang="en-US" sz="18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TEAM MEMBER’S DETAILS</a:t>
            </a:r>
            <a:endParaRPr lang="tr-TR" sz="18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Group</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Name</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Banking</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Insights</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Squad</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Group</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Members</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Canmert Demir &amp; Joseph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Pang</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Names</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Canmert Demir-Bank Marketing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Campaign</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Group</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Project</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Email</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canmertdemir2@gmail.com</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Country:</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Turkey</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College</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Company</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Msc</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Bartin</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University-Applied</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Mathematics</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Data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Glacier</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Specialization</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Data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Science</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Name:</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Joseph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Pang</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-Bank Marketing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Campaign</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Group</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Project</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Email</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joseph302156@gmail.com</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Country:</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United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States</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College</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Company</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University</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of California, Berkeley/ Data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Glacier</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Specialization</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a:t>
            </a:r>
            <a:r>
              <a:rPr lang="tr-TR" sz="1800" kern="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Science</a:t>
            </a:r>
            <a:endParaRPr lang="tr-T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Github</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tr-TR" sz="1800" b="1" kern="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Repository</a:t>
            </a:r>
            <a:r>
              <a:rPr lang="tr-TR" sz="1800" b="1" kern="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t>
            </a:r>
            <a:r>
              <a:rPr lang="tr-TR" sz="18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u="sng" kern="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https://github.com/Canmertdemir/DataGlacierWeek11</a:t>
            </a:r>
            <a:endParaRPr lang="en-US" sz="1200" dirty="0">
              <a:solidFill>
                <a:srgbClr val="FF6600"/>
              </a:solidFill>
            </a:endParaRPr>
          </a:p>
        </p:txBody>
      </p:sp>
    </p:spTree>
    <p:extLst>
      <p:ext uri="{BB962C8B-B14F-4D97-AF65-F5344CB8AC3E}">
        <p14:creationId xmlns:p14="http://schemas.microsoft.com/office/powerpoint/2010/main" val="120675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27313" y="1678430"/>
            <a:ext cx="10515600" cy="4351338"/>
          </a:xfrm>
        </p:spPr>
        <p:txBody>
          <a:bodyPr>
            <a:normAutofit/>
          </a:bodyPr>
          <a:lstStyle/>
          <a:p>
            <a:pPr marL="0" indent="0" algn="just">
              <a:buNone/>
            </a:pPr>
            <a:endParaRPr lang="tr-TR" sz="1800" dirty="0">
              <a:solidFill>
                <a:schemeClr val="bg1"/>
              </a:solidFill>
            </a:endParaRPr>
          </a:p>
          <a:p>
            <a:pPr algn="just"/>
            <a:r>
              <a:rPr lang="en-US" sz="1800" dirty="0">
                <a:solidFill>
                  <a:schemeClr val="bg1"/>
                </a:solidFill>
              </a:rPr>
              <a:t>ABC Bank is set to launch a new fixed-term deposit product catering to clients seeking secure and profitable investment options. Leveraging extensive customer data and employing data analytics and machine learning techniques, the bank aims to understand customer behaviors deeply. </a:t>
            </a:r>
            <a:endParaRPr lang="tr-TR" sz="1800" dirty="0">
              <a:solidFill>
                <a:schemeClr val="bg1"/>
              </a:solidFill>
            </a:endParaRPr>
          </a:p>
          <a:p>
            <a:pPr algn="just"/>
            <a:endParaRPr lang="tr-TR" sz="1800" dirty="0">
              <a:solidFill>
                <a:schemeClr val="bg1"/>
              </a:solidFill>
            </a:endParaRPr>
          </a:p>
          <a:p>
            <a:pPr algn="just"/>
            <a:r>
              <a:rPr lang="en-US" sz="1800" dirty="0">
                <a:solidFill>
                  <a:schemeClr val="bg1"/>
                </a:solidFill>
              </a:rPr>
              <a:t>Their strategy involves analyzing past banking interactions to craft personalized marketing strategies aligned with specific customer preferences. This initiative not only seeks to introduce a new product but also aims to enhance customer satisfaction by offering tailored financial solutions. </a:t>
            </a:r>
            <a:endParaRPr lang="tr-TR" sz="1800" dirty="0">
              <a:solidFill>
                <a:schemeClr val="bg1"/>
              </a:solidFill>
            </a:endParaRPr>
          </a:p>
          <a:p>
            <a:pPr algn="just"/>
            <a:endParaRPr lang="tr-TR" sz="1800" dirty="0">
              <a:solidFill>
                <a:schemeClr val="bg1"/>
              </a:solidFill>
            </a:endParaRPr>
          </a:p>
          <a:p>
            <a:pPr algn="just"/>
            <a:r>
              <a:rPr lang="en-US" sz="1800" dirty="0">
                <a:solidFill>
                  <a:schemeClr val="bg1"/>
                </a:solidFill>
              </a:rPr>
              <a:t>ABC Bank's commitment to data-driven decision-making and customer-centricity underscores its tradition of delivering innovative financial products aligned with individual goals and aspirations.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tr-TR" sz="3500" b="1" dirty="0">
                <a:solidFill>
                  <a:schemeClr val="accent2"/>
                </a:solidFill>
                <a:latin typeface="Calibri" panose="020F0502020204030204" pitchFamily="34" charset="0"/>
                <a:cs typeface="Calibri" panose="020F0502020204030204" pitchFamily="34" charset="0"/>
              </a:rPr>
              <a:t>PROBLEM DESCRİPTİON</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tr-TR" sz="4400" dirty="0" err="1">
                <a:solidFill>
                  <a:srgbClr val="FF6600"/>
                </a:solidFill>
              </a:rPr>
              <a:t>Recommendation</a:t>
            </a:r>
            <a:endParaRPr lang="en-US" sz="4400" dirty="0">
              <a:solidFill>
                <a:srgbClr val="FF6600"/>
              </a:solidFill>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7900"/>
            <a:ext cx="1654627" cy="800103"/>
          </a:xfrm>
          <a:prstGeom prst="rect">
            <a:avLst/>
          </a:prstGeom>
        </p:spPr>
      </p:pic>
      <p:sp>
        <p:nvSpPr>
          <p:cNvPr id="7" name="Metin kutusu 6">
            <a:extLst>
              <a:ext uri="{FF2B5EF4-FFF2-40B4-BE49-F238E27FC236}">
                <a16:creationId xmlns:a16="http://schemas.microsoft.com/office/drawing/2014/main" id="{7129897A-A2B5-7E06-D4B0-3592C2E15B70}"/>
              </a:ext>
            </a:extLst>
          </p:cNvPr>
          <p:cNvSpPr txBox="1"/>
          <p:nvPr/>
        </p:nvSpPr>
        <p:spPr>
          <a:xfrm>
            <a:off x="1111045" y="1474990"/>
            <a:ext cx="9969910" cy="4770537"/>
          </a:xfrm>
          <a:prstGeom prst="rect">
            <a:avLst/>
          </a:prstGeom>
          <a:noFill/>
        </p:spPr>
        <p:txBody>
          <a:bodyPr wrap="square">
            <a:spAutoFit/>
          </a:bodyPr>
          <a:lstStyle/>
          <a:p>
            <a:r>
              <a:rPr lang="en-US" sz="1600" b="1" dirty="0">
                <a:solidFill>
                  <a:schemeClr val="bg1"/>
                </a:solidFill>
              </a:rPr>
              <a:t>1. Targeted Campaign Strategies:</a:t>
            </a:r>
            <a:endParaRPr lang="en-US" sz="1600" dirty="0">
              <a:solidFill>
                <a:schemeClr val="bg1"/>
              </a:solidFill>
            </a:endParaRPr>
          </a:p>
          <a:p>
            <a:pPr>
              <a:buFont typeface="Arial" panose="020B0604020202020204" pitchFamily="34" charset="0"/>
              <a:buChar char="•"/>
            </a:pPr>
            <a:r>
              <a:rPr lang="en-US" sz="1600" dirty="0">
                <a:solidFill>
                  <a:schemeClr val="bg1"/>
                </a:solidFill>
              </a:rPr>
              <a:t>Propose tailored campaigns or promotions specifically designed for Tuesdays and Fridays to stimulate customer interest and participation. Data analytics can guide in understanding customer preferences for these days.</a:t>
            </a:r>
            <a:endParaRPr lang="tr-TR" sz="1600" dirty="0">
              <a:solidFill>
                <a:schemeClr val="bg1"/>
              </a:solidFill>
            </a:endParaRPr>
          </a:p>
          <a:p>
            <a:endParaRPr lang="en-US" sz="1600" dirty="0">
              <a:solidFill>
                <a:schemeClr val="bg1"/>
              </a:solidFill>
            </a:endParaRPr>
          </a:p>
          <a:p>
            <a:r>
              <a:rPr lang="en-US" sz="1600" b="1" dirty="0">
                <a:solidFill>
                  <a:schemeClr val="bg1"/>
                </a:solidFill>
              </a:rPr>
              <a:t>2. Resource Allocation and Staffing:</a:t>
            </a:r>
            <a:endParaRPr lang="en-US" sz="1600" dirty="0">
              <a:solidFill>
                <a:schemeClr val="bg1"/>
              </a:solidFill>
            </a:endParaRPr>
          </a:p>
          <a:p>
            <a:pPr>
              <a:buFont typeface="Arial" panose="020B0604020202020204" pitchFamily="34" charset="0"/>
              <a:buChar char="•"/>
            </a:pPr>
            <a:r>
              <a:rPr lang="en-US" sz="1600" dirty="0">
                <a:solidFill>
                  <a:schemeClr val="bg1"/>
                </a:solidFill>
              </a:rPr>
              <a:t>Recommend an increase in staffing on Tuesdays and Fridays to accommodate potentially higher call volumes. Utilize predictive analytics to forecast expected call traffic for effective resource planning.</a:t>
            </a:r>
            <a:endParaRPr lang="tr-TR" sz="1600" dirty="0">
              <a:solidFill>
                <a:schemeClr val="bg1"/>
              </a:solidFill>
            </a:endParaRPr>
          </a:p>
          <a:p>
            <a:pPr>
              <a:buFont typeface="Arial" panose="020B0604020202020204" pitchFamily="34" charset="0"/>
              <a:buChar char="•"/>
            </a:pPr>
            <a:endParaRPr lang="en-US" sz="1600" dirty="0">
              <a:solidFill>
                <a:schemeClr val="bg1"/>
              </a:solidFill>
            </a:endParaRPr>
          </a:p>
          <a:p>
            <a:r>
              <a:rPr lang="en-US" sz="1600" b="1" dirty="0">
                <a:solidFill>
                  <a:schemeClr val="bg1"/>
                </a:solidFill>
              </a:rPr>
              <a:t>3. Incentivize Performance:</a:t>
            </a:r>
            <a:endParaRPr lang="en-US" sz="1600" dirty="0">
              <a:solidFill>
                <a:schemeClr val="bg1"/>
              </a:solidFill>
            </a:endParaRPr>
          </a:p>
          <a:p>
            <a:pPr algn="just">
              <a:buFont typeface="Arial" panose="020B0604020202020204" pitchFamily="34" charset="0"/>
              <a:buChar char="•"/>
            </a:pPr>
            <a:r>
              <a:rPr lang="en-US" sz="1600" dirty="0">
                <a:solidFill>
                  <a:schemeClr val="bg1"/>
                </a:solidFill>
              </a:rPr>
              <a:t>Suggest implementing performance-based incentives to motivate teams on these specific days, encouraging proactive engagement and higher call efficiency.</a:t>
            </a:r>
            <a:endParaRPr lang="tr-TR" sz="1600" dirty="0">
              <a:solidFill>
                <a:schemeClr val="bg1"/>
              </a:solidFill>
            </a:endParaRPr>
          </a:p>
          <a:p>
            <a:pPr algn="just"/>
            <a:endParaRPr lang="en-US" sz="1600" dirty="0">
              <a:solidFill>
                <a:schemeClr val="bg1"/>
              </a:solidFill>
            </a:endParaRPr>
          </a:p>
          <a:p>
            <a:r>
              <a:rPr lang="en-US" sz="1600" b="1" dirty="0">
                <a:solidFill>
                  <a:schemeClr val="bg1"/>
                </a:solidFill>
              </a:rPr>
              <a:t>4. Customer Preference Analysis:</a:t>
            </a:r>
            <a:endParaRPr lang="en-US" sz="1600" dirty="0">
              <a:solidFill>
                <a:schemeClr val="bg1"/>
              </a:solidFill>
            </a:endParaRPr>
          </a:p>
          <a:p>
            <a:pPr>
              <a:buFont typeface="Arial" panose="020B0604020202020204" pitchFamily="34" charset="0"/>
              <a:buChar char="•"/>
            </a:pPr>
            <a:r>
              <a:rPr lang="en-US" sz="1600" dirty="0">
                <a:solidFill>
                  <a:schemeClr val="bg1"/>
                </a:solidFill>
              </a:rPr>
              <a:t>Conduct deeper analysis to discern underlying reasons for decreased communication on these days. This could involve customer surveys or advanced analytics to uncover behavioral patterns.</a:t>
            </a:r>
            <a:endParaRPr lang="tr-TR" sz="1600" dirty="0">
              <a:solidFill>
                <a:schemeClr val="bg1"/>
              </a:solidFill>
            </a:endParaRPr>
          </a:p>
          <a:p>
            <a:pPr>
              <a:buFont typeface="Arial" panose="020B0604020202020204" pitchFamily="34" charset="0"/>
              <a:buChar char="•"/>
            </a:pPr>
            <a:endParaRPr lang="en-US" sz="1600" dirty="0">
              <a:solidFill>
                <a:schemeClr val="bg1"/>
              </a:solidFill>
            </a:endParaRPr>
          </a:p>
          <a:p>
            <a:r>
              <a:rPr lang="en-US" sz="1600" b="1" dirty="0">
                <a:solidFill>
                  <a:schemeClr val="bg1"/>
                </a:solidFill>
              </a:rPr>
              <a:t>5. Diversify Communication Channels:</a:t>
            </a:r>
            <a:endParaRPr lang="en-US" sz="1600" dirty="0">
              <a:solidFill>
                <a:schemeClr val="bg1"/>
              </a:solidFill>
            </a:endParaRPr>
          </a:p>
          <a:p>
            <a:pPr>
              <a:buFont typeface="Arial" panose="020B0604020202020204" pitchFamily="34" charset="0"/>
              <a:buChar char="•"/>
            </a:pPr>
            <a:r>
              <a:rPr lang="en-US" sz="1600" dirty="0">
                <a:solidFill>
                  <a:schemeClr val="bg1"/>
                </a:solidFill>
              </a:rPr>
              <a:t>Advocate for a multi-channel approach, including email, SMS, or social media interactions, in addition to calls, catering to varying customer preferences on different days.</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tr-TR" sz="4400" dirty="0" err="1">
                <a:solidFill>
                  <a:srgbClr val="FF6600"/>
                </a:solidFill>
              </a:rPr>
              <a:t>Recommendation</a:t>
            </a:r>
            <a:endParaRPr lang="en-US" sz="4400" dirty="0">
              <a:solidFill>
                <a:srgbClr val="FF6600"/>
              </a:solidFill>
            </a:endParaRPr>
          </a:p>
        </p:txBody>
      </p:sp>
      <p:pic>
        <p:nvPicPr>
          <p:cNvPr id="5"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7900"/>
            <a:ext cx="1654627" cy="800103"/>
          </a:xfrm>
          <a:prstGeom prst="rect">
            <a:avLst/>
          </a:prstGeom>
        </p:spPr>
      </p:pic>
      <p:sp>
        <p:nvSpPr>
          <p:cNvPr id="7" name="Metin kutusu 6">
            <a:extLst>
              <a:ext uri="{FF2B5EF4-FFF2-40B4-BE49-F238E27FC236}">
                <a16:creationId xmlns:a16="http://schemas.microsoft.com/office/drawing/2014/main" id="{7129897A-A2B5-7E06-D4B0-3592C2E15B70}"/>
              </a:ext>
            </a:extLst>
          </p:cNvPr>
          <p:cNvSpPr txBox="1"/>
          <p:nvPr/>
        </p:nvSpPr>
        <p:spPr>
          <a:xfrm>
            <a:off x="1288026" y="2136338"/>
            <a:ext cx="9969910" cy="2585323"/>
          </a:xfrm>
          <a:prstGeom prst="rect">
            <a:avLst/>
          </a:prstGeom>
          <a:noFill/>
        </p:spPr>
        <p:txBody>
          <a:bodyPr wrap="square">
            <a:spAutoFit/>
          </a:bodyPr>
          <a:lstStyle/>
          <a:p>
            <a:r>
              <a:rPr lang="en-US" b="1" dirty="0">
                <a:solidFill>
                  <a:schemeClr val="bg1"/>
                </a:solidFill>
              </a:rPr>
              <a:t>6. Testing and Monitoring Strategies:</a:t>
            </a:r>
            <a:endParaRPr lang="en-US" dirty="0">
              <a:solidFill>
                <a:schemeClr val="bg1"/>
              </a:solidFill>
            </a:endParaRPr>
          </a:p>
          <a:p>
            <a:pPr algn="just">
              <a:buFont typeface="Arial" panose="020B0604020202020204" pitchFamily="34" charset="0"/>
              <a:buChar char="•"/>
            </a:pPr>
            <a:r>
              <a:rPr lang="en-US" dirty="0">
                <a:solidFill>
                  <a:schemeClr val="bg1"/>
                </a:solidFill>
              </a:rPr>
              <a:t>Propose an iterative approach, conducting controlled experiments to test and monitor the impact of the implemented strategies before full-scale deployment.</a:t>
            </a:r>
          </a:p>
          <a:p>
            <a:r>
              <a:rPr lang="en-US" b="1" dirty="0">
                <a:solidFill>
                  <a:schemeClr val="bg1"/>
                </a:solidFill>
              </a:rPr>
              <a:t>7. Strategic Follow-ups:</a:t>
            </a:r>
            <a:endParaRPr lang="en-US" dirty="0">
              <a:solidFill>
                <a:schemeClr val="bg1"/>
              </a:solidFill>
            </a:endParaRPr>
          </a:p>
          <a:p>
            <a:pPr>
              <a:buFont typeface="Arial" panose="020B0604020202020204" pitchFamily="34" charset="0"/>
              <a:buChar char="•"/>
            </a:pPr>
            <a:r>
              <a:rPr lang="en-US" dirty="0">
                <a:solidFill>
                  <a:schemeClr val="bg1"/>
                </a:solidFill>
              </a:rPr>
              <a:t>Recommend using Tuesdays and Fridays for targeted follow-ups to re-engage with interested customers, leveraging past interactions to enhance conversion rates.</a:t>
            </a:r>
          </a:p>
          <a:p>
            <a:r>
              <a:rPr lang="en-US" b="1" dirty="0">
                <a:solidFill>
                  <a:schemeClr val="bg1"/>
                </a:solidFill>
              </a:rPr>
              <a:t>8. Optimize Call Timing:</a:t>
            </a:r>
            <a:endParaRPr lang="en-US" dirty="0">
              <a:solidFill>
                <a:schemeClr val="bg1"/>
              </a:solidFill>
            </a:endParaRPr>
          </a:p>
          <a:p>
            <a:pPr>
              <a:buFont typeface="Arial" panose="020B0604020202020204" pitchFamily="34" charset="0"/>
              <a:buChar char="•"/>
            </a:pPr>
            <a:r>
              <a:rPr lang="en-US" dirty="0">
                <a:solidFill>
                  <a:schemeClr val="bg1"/>
                </a:solidFill>
              </a:rPr>
              <a:t>Suggest analyzing the optimal timing for calls on Tuesdays and Fridays, aligning with periods when customers are more receptive and available.</a:t>
            </a:r>
          </a:p>
        </p:txBody>
      </p:sp>
    </p:spTree>
    <p:extLst>
      <p:ext uri="{BB962C8B-B14F-4D97-AF65-F5344CB8AC3E}">
        <p14:creationId xmlns:p14="http://schemas.microsoft.com/office/powerpoint/2010/main" val="398591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96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dirty="0" err="1">
                <a:solidFill>
                  <a:srgbClr val="FF6600"/>
                </a:solidFill>
              </a:rPr>
              <a:t>Recommendation</a:t>
            </a:r>
            <a:endParaRPr lang="en-US" sz="4400" b="1" dirty="0">
              <a:solidFill>
                <a:schemeClr val="bg2">
                  <a:lumMod val="25000"/>
                </a:schemeClr>
              </a:solidFill>
              <a:latin typeface="+mj-lt"/>
            </a:endParaRPr>
          </a:p>
        </p:txBody>
      </p:sp>
      <p:sp>
        <p:nvSpPr>
          <p:cNvPr id="5" name="Metin kutusu 4">
            <a:extLst>
              <a:ext uri="{FF2B5EF4-FFF2-40B4-BE49-F238E27FC236}">
                <a16:creationId xmlns:a16="http://schemas.microsoft.com/office/drawing/2014/main" id="{C931D33A-8F65-A856-23CE-11C1B112D78E}"/>
              </a:ext>
            </a:extLst>
          </p:cNvPr>
          <p:cNvSpPr txBox="1"/>
          <p:nvPr/>
        </p:nvSpPr>
        <p:spPr>
          <a:xfrm>
            <a:off x="1738167" y="1537518"/>
            <a:ext cx="9156192" cy="5078313"/>
          </a:xfrm>
          <a:prstGeom prst="rect">
            <a:avLst/>
          </a:prstGeom>
          <a:noFill/>
        </p:spPr>
        <p:txBody>
          <a:bodyPr wrap="square" rtlCol="0">
            <a:spAutoFit/>
          </a:bodyPr>
          <a:lstStyle/>
          <a:p>
            <a:r>
              <a:rPr lang="en-US" b="1" dirty="0">
                <a:solidFill>
                  <a:schemeClr val="bg1"/>
                </a:solidFill>
              </a:rPr>
              <a:t>1. Segment-Based Strategy Approach:</a:t>
            </a:r>
            <a:endParaRPr lang="en-US" dirty="0">
              <a:solidFill>
                <a:schemeClr val="bg1"/>
              </a:solidFill>
            </a:endParaRPr>
          </a:p>
          <a:p>
            <a:pPr algn="just">
              <a:buFont typeface="Arial" panose="020B0604020202020204" pitchFamily="34" charset="0"/>
              <a:buChar char="•"/>
            </a:pPr>
            <a:r>
              <a:rPr lang="en-US" b="1" dirty="0">
                <a:solidFill>
                  <a:schemeClr val="bg1"/>
                </a:solidFill>
              </a:rPr>
              <a:t>Loan-Holding Segment:</a:t>
            </a:r>
            <a:endParaRPr lang="en-US" dirty="0">
              <a:solidFill>
                <a:schemeClr val="bg1"/>
              </a:solidFill>
            </a:endParaRPr>
          </a:p>
          <a:p>
            <a:pPr marL="742950" lvl="1" indent="-285750" algn="just">
              <a:buFont typeface="Arial" panose="020B0604020202020204" pitchFamily="34" charset="0"/>
              <a:buChar char="•"/>
            </a:pPr>
            <a:r>
              <a:rPr lang="en-US" dirty="0">
                <a:solidFill>
                  <a:schemeClr val="bg1"/>
                </a:solidFill>
              </a:rPr>
              <a:t>Propose personalized offerings such as exclusive discounts or rewards tailored for individuals with loans. Leverage data analytics to identify loan types, amounts, and personalize offers accordingly.</a:t>
            </a:r>
          </a:p>
          <a:p>
            <a:pPr marL="742950" lvl="1" indent="-285750" algn="just">
              <a:buFont typeface="Arial" panose="020B0604020202020204" pitchFamily="34" charset="0"/>
              <a:buChar char="•"/>
            </a:pPr>
            <a:r>
              <a:rPr lang="en-US" dirty="0">
                <a:solidFill>
                  <a:schemeClr val="bg1"/>
                </a:solidFill>
              </a:rPr>
              <a:t>Consider financial wellness programs or incentives aligned with loan management to foster a sense of financial security.</a:t>
            </a:r>
          </a:p>
          <a:p>
            <a:pPr algn="just">
              <a:buFont typeface="Arial" panose="020B0604020202020204" pitchFamily="34" charset="0"/>
              <a:buChar char="•"/>
            </a:pPr>
            <a:r>
              <a:rPr lang="en-US" b="1" dirty="0">
                <a:solidFill>
                  <a:schemeClr val="bg1"/>
                </a:solidFill>
              </a:rPr>
              <a:t>Non-Loan Holding Segment:</a:t>
            </a:r>
            <a:endParaRPr lang="en-US" dirty="0">
              <a:solidFill>
                <a:schemeClr val="bg1"/>
              </a:solidFill>
            </a:endParaRPr>
          </a:p>
          <a:p>
            <a:pPr marL="742950" lvl="1" indent="-285750" algn="just">
              <a:buFont typeface="Arial" panose="020B0604020202020204" pitchFamily="34" charset="0"/>
              <a:buChar char="•"/>
            </a:pPr>
            <a:r>
              <a:rPr lang="en-US" dirty="0">
                <a:solidFill>
                  <a:schemeClr val="bg1"/>
                </a:solidFill>
              </a:rPr>
              <a:t>Devise strategies highlighting benefits beyond financial incentives, focusing on unique privileges or experiences. Utilize data insights to understand lifestyle preferences and offer non-monetary perks.</a:t>
            </a:r>
          </a:p>
          <a:p>
            <a:pPr algn="just"/>
            <a:r>
              <a:rPr lang="en-US" b="1" dirty="0">
                <a:solidFill>
                  <a:schemeClr val="bg1"/>
                </a:solidFill>
              </a:rPr>
              <a:t>2. Emotional Connection and Personalization:</a:t>
            </a:r>
            <a:endParaRPr lang="en-US" dirty="0">
              <a:solidFill>
                <a:schemeClr val="bg1"/>
              </a:solidFill>
            </a:endParaRPr>
          </a:p>
          <a:p>
            <a:pPr algn="just">
              <a:buFont typeface="Arial" panose="020B0604020202020204" pitchFamily="34" charset="0"/>
              <a:buChar char="•"/>
            </a:pPr>
            <a:r>
              <a:rPr lang="en-US" dirty="0">
                <a:solidFill>
                  <a:schemeClr val="bg1"/>
                </a:solidFill>
              </a:rPr>
              <a:t>Explore emotional triggers such as family connections for married individuals. Offer incentives or privileges that resonate with family-centric values, fostering a deeper emotional connection to the campaign.</a:t>
            </a:r>
          </a:p>
          <a:p>
            <a:pPr algn="just"/>
            <a:r>
              <a:rPr lang="en-US" b="1" dirty="0">
                <a:solidFill>
                  <a:schemeClr val="bg1"/>
                </a:solidFill>
              </a:rPr>
              <a:t>3. Data-Driven Personalization:</a:t>
            </a:r>
            <a:endParaRPr lang="en-US" dirty="0">
              <a:solidFill>
                <a:schemeClr val="bg1"/>
              </a:solidFill>
            </a:endParaRPr>
          </a:p>
          <a:p>
            <a:pPr algn="just">
              <a:buFont typeface="Arial" panose="020B0604020202020204" pitchFamily="34" charset="0"/>
              <a:buChar char="•"/>
            </a:pPr>
            <a:r>
              <a:rPr lang="en-US" dirty="0">
                <a:solidFill>
                  <a:schemeClr val="bg1"/>
                </a:solidFill>
              </a:rPr>
              <a:t>Utilize predictive analytics to segment and personalize communication, aligning messaging and offers to each subgroup's financial status, preferences, and life stages.</a:t>
            </a:r>
          </a:p>
        </p:txBody>
      </p:sp>
      <p:pic>
        <p:nvPicPr>
          <p:cNvPr id="6"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96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dirty="0" err="1">
                <a:solidFill>
                  <a:srgbClr val="FF6600"/>
                </a:solidFill>
              </a:rPr>
              <a:t>Recommendation</a:t>
            </a:r>
            <a:endParaRPr lang="en-US" sz="4400" b="1" dirty="0">
              <a:solidFill>
                <a:schemeClr val="bg2">
                  <a:lumMod val="25000"/>
                </a:schemeClr>
              </a:solidFill>
              <a:latin typeface="+mj-lt"/>
            </a:endParaRPr>
          </a:p>
        </p:txBody>
      </p:sp>
      <p:sp>
        <p:nvSpPr>
          <p:cNvPr id="5" name="Metin kutusu 4">
            <a:extLst>
              <a:ext uri="{FF2B5EF4-FFF2-40B4-BE49-F238E27FC236}">
                <a16:creationId xmlns:a16="http://schemas.microsoft.com/office/drawing/2014/main" id="{C931D33A-8F65-A856-23CE-11C1B112D78E}"/>
              </a:ext>
            </a:extLst>
          </p:cNvPr>
          <p:cNvSpPr txBox="1"/>
          <p:nvPr/>
        </p:nvSpPr>
        <p:spPr>
          <a:xfrm>
            <a:off x="1767665" y="2136338"/>
            <a:ext cx="9156192" cy="2585323"/>
          </a:xfrm>
          <a:prstGeom prst="rect">
            <a:avLst/>
          </a:prstGeom>
          <a:noFill/>
        </p:spPr>
        <p:txBody>
          <a:bodyPr wrap="square" rtlCol="0">
            <a:spAutoFit/>
          </a:bodyPr>
          <a:lstStyle/>
          <a:p>
            <a:pPr algn="just"/>
            <a:r>
              <a:rPr lang="en-US" b="1" dirty="0">
                <a:solidFill>
                  <a:schemeClr val="bg1"/>
                </a:solidFill>
              </a:rPr>
              <a:t>4. Testing and Iteration:</a:t>
            </a:r>
            <a:endParaRPr lang="en-US" dirty="0">
              <a:solidFill>
                <a:schemeClr val="bg1"/>
              </a:solidFill>
            </a:endParaRPr>
          </a:p>
          <a:p>
            <a:pPr algn="just">
              <a:buFont typeface="Arial" panose="020B0604020202020204" pitchFamily="34" charset="0"/>
              <a:buChar char="•"/>
            </a:pPr>
            <a:r>
              <a:rPr lang="en-US" dirty="0">
                <a:solidFill>
                  <a:schemeClr val="bg1"/>
                </a:solidFill>
              </a:rPr>
              <a:t>Conduct A/B testing or pilot programs to assess the effectiveness of tailored strategies for both subgroups. Monitor engagement metrics to refine and optimize campaign approaches.</a:t>
            </a:r>
          </a:p>
          <a:p>
            <a:pPr algn="just"/>
            <a:r>
              <a:rPr lang="en-US" b="1" dirty="0">
                <a:solidFill>
                  <a:schemeClr val="bg1"/>
                </a:solidFill>
              </a:rPr>
              <a:t>5. Campaign Impact Evaluation:</a:t>
            </a:r>
            <a:endParaRPr lang="en-US" dirty="0">
              <a:solidFill>
                <a:schemeClr val="bg1"/>
              </a:solidFill>
            </a:endParaRPr>
          </a:p>
          <a:p>
            <a:pPr algn="just">
              <a:buFont typeface="Arial" panose="020B0604020202020204" pitchFamily="34" charset="0"/>
              <a:buChar char="•"/>
            </a:pPr>
            <a:r>
              <a:rPr lang="en-US" dirty="0">
                <a:solidFill>
                  <a:schemeClr val="bg1"/>
                </a:solidFill>
              </a:rPr>
              <a:t>Measure campaign success through metrics specific to each subgroup, such as response rates, conversion rates, and emotional engagement indicators.</a:t>
            </a:r>
          </a:p>
          <a:p>
            <a:pPr algn="just"/>
            <a:r>
              <a:rPr lang="en-US" b="1" dirty="0">
                <a:solidFill>
                  <a:schemeClr val="bg1"/>
                </a:solidFill>
              </a:rPr>
              <a:t>6. Continuous Adaptation:</a:t>
            </a:r>
            <a:endParaRPr lang="en-US" dirty="0">
              <a:solidFill>
                <a:schemeClr val="bg1"/>
              </a:solidFill>
            </a:endParaRPr>
          </a:p>
          <a:p>
            <a:pPr algn="just">
              <a:buFont typeface="Arial" panose="020B0604020202020204" pitchFamily="34" charset="0"/>
              <a:buChar char="•"/>
            </a:pPr>
            <a:r>
              <a:rPr lang="en-US" dirty="0">
                <a:solidFill>
                  <a:schemeClr val="bg1"/>
                </a:solidFill>
              </a:rPr>
              <a:t>Adopt an agile approach to campaign management, continuously adapting strategies based on real-time data insights and feedback loops.</a:t>
            </a:r>
          </a:p>
        </p:txBody>
      </p:sp>
      <p:pic>
        <p:nvPicPr>
          <p:cNvPr id="6"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5933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en-US" sz="4400" dirty="0">
                <a:solidFill>
                  <a:srgbClr val="FF6600"/>
                </a:solidFill>
              </a:rPr>
              <a:t> </a:t>
            </a:r>
            <a:r>
              <a:rPr lang="tr-TR" sz="4400" dirty="0" err="1">
                <a:solidFill>
                  <a:srgbClr val="FF6600"/>
                </a:solidFill>
              </a:rPr>
              <a:t>Recommendation</a:t>
            </a:r>
            <a:endParaRPr lang="en-US" sz="4400" b="1" dirty="0">
              <a:solidFill>
                <a:schemeClr val="accent2"/>
              </a:solidFill>
              <a:latin typeface="+mj-lt"/>
            </a:endParaRPr>
          </a:p>
        </p:txBody>
      </p:sp>
      <p:sp>
        <p:nvSpPr>
          <p:cNvPr id="4" name="Metin kutusu 3">
            <a:extLst>
              <a:ext uri="{FF2B5EF4-FFF2-40B4-BE49-F238E27FC236}">
                <a16:creationId xmlns:a16="http://schemas.microsoft.com/office/drawing/2014/main" id="{1328E22A-279A-E26D-C234-5888A8EE4F6C}"/>
              </a:ext>
            </a:extLst>
          </p:cNvPr>
          <p:cNvSpPr txBox="1"/>
          <p:nvPr/>
        </p:nvSpPr>
        <p:spPr>
          <a:xfrm>
            <a:off x="1150375" y="1559573"/>
            <a:ext cx="9635613" cy="4524315"/>
          </a:xfrm>
          <a:prstGeom prst="rect">
            <a:avLst/>
          </a:prstGeom>
          <a:noFill/>
        </p:spPr>
        <p:txBody>
          <a:bodyPr wrap="square" rtlCol="0">
            <a:spAutoFit/>
          </a:bodyPr>
          <a:lstStyle/>
          <a:p>
            <a:pPr algn="just"/>
            <a:br>
              <a:rPr lang="en-US" b="0" i="0" dirty="0">
                <a:solidFill>
                  <a:srgbClr val="FF6600"/>
                </a:solidFill>
                <a:effectLst/>
                <a:latin typeface="Söhne"/>
              </a:rPr>
            </a:br>
            <a:r>
              <a:rPr lang="en-US" b="1" dirty="0">
                <a:solidFill>
                  <a:schemeClr val="bg1"/>
                </a:solidFill>
              </a:rPr>
              <a:t>1. Targeted Communication Strategy:</a:t>
            </a:r>
            <a:endParaRPr lang="en-US" dirty="0">
              <a:solidFill>
                <a:schemeClr val="bg1"/>
              </a:solidFill>
            </a:endParaRPr>
          </a:p>
          <a:p>
            <a:pPr algn="just">
              <a:buFont typeface="Arial" panose="020B0604020202020204" pitchFamily="34" charset="0"/>
              <a:buChar char="•"/>
            </a:pPr>
            <a:r>
              <a:rPr lang="en-US" dirty="0">
                <a:solidFill>
                  <a:schemeClr val="bg1"/>
                </a:solidFill>
              </a:rPr>
              <a:t>Initiate proactive outreach through regular calls, personalized emails, or visits tailored to this specific audience segment. Emphasize attentive and personalized communication to show genuine care.</a:t>
            </a:r>
          </a:p>
          <a:p>
            <a:pPr algn="just"/>
            <a:r>
              <a:rPr lang="en-US" b="1" dirty="0">
                <a:solidFill>
                  <a:schemeClr val="bg1"/>
                </a:solidFill>
              </a:rPr>
              <a:t>2. Acknowledge and Address Concerns:</a:t>
            </a:r>
            <a:endParaRPr lang="en-US" dirty="0">
              <a:solidFill>
                <a:schemeClr val="bg1"/>
              </a:solidFill>
            </a:endParaRPr>
          </a:p>
          <a:p>
            <a:pPr algn="just">
              <a:buFont typeface="Arial" panose="020B0604020202020204" pitchFamily="34" charset="0"/>
              <a:buChar char="•"/>
            </a:pPr>
            <a:r>
              <a:rPr lang="en-US" dirty="0">
                <a:solidFill>
                  <a:schemeClr val="bg1"/>
                </a:solidFill>
              </a:rPr>
              <a:t>Acknowledge past negative experiences and concerns they might have encountered during the campaign. Empathize with their issues and demonstrate a proactive stance towards resolving any dissatisfaction.</a:t>
            </a:r>
          </a:p>
          <a:p>
            <a:pPr algn="just"/>
            <a:r>
              <a:rPr lang="en-US" b="1" dirty="0">
                <a:solidFill>
                  <a:schemeClr val="bg1"/>
                </a:solidFill>
              </a:rPr>
              <a:t>3. Offer Solutions and Benefits:</a:t>
            </a:r>
            <a:endParaRPr lang="en-US" dirty="0">
              <a:solidFill>
                <a:schemeClr val="bg1"/>
              </a:solidFill>
            </a:endParaRPr>
          </a:p>
          <a:p>
            <a:pPr algn="just">
              <a:buFont typeface="Arial" panose="020B0604020202020204" pitchFamily="34" charset="0"/>
              <a:buChar char="•"/>
            </a:pPr>
            <a:r>
              <a:rPr lang="en-US" dirty="0">
                <a:solidFill>
                  <a:schemeClr val="bg1"/>
                </a:solidFill>
              </a:rPr>
              <a:t>Provide tailored solutions or incentives addressing the issues faced previously. Offer exclusive benefits, discounts, or personalized offers to rekindle interest and demonstrate a commitment to their satisfaction.</a:t>
            </a:r>
          </a:p>
          <a:p>
            <a:pPr algn="just"/>
            <a:r>
              <a:rPr lang="en-US" b="1" dirty="0">
                <a:solidFill>
                  <a:schemeClr val="bg1"/>
                </a:solidFill>
              </a:rPr>
              <a:t>4. Rebuilding Trust and Confidence:</a:t>
            </a:r>
            <a:endParaRPr lang="en-US" dirty="0">
              <a:solidFill>
                <a:schemeClr val="bg1"/>
              </a:solidFill>
            </a:endParaRPr>
          </a:p>
          <a:p>
            <a:pPr algn="just">
              <a:buFont typeface="Arial" panose="020B0604020202020204" pitchFamily="34" charset="0"/>
              <a:buChar char="•"/>
            </a:pPr>
            <a:r>
              <a:rPr lang="en-US" dirty="0">
                <a:solidFill>
                  <a:schemeClr val="bg1"/>
                </a:solidFill>
              </a:rPr>
              <a:t>Focus on rebuilding trust through transparency, honesty, and consistent follow-ups. Highlight improvements made based on feedback received from previous interactions.</a:t>
            </a:r>
          </a:p>
          <a:p>
            <a:pPr algn="just"/>
            <a:endParaRPr lang="tr-TR" dirty="0">
              <a:solidFill>
                <a:schemeClr val="bg1"/>
              </a:solidFill>
              <a:latin typeface="Söhne"/>
            </a:endParaRPr>
          </a:p>
        </p:txBody>
      </p:sp>
      <p:pic>
        <p:nvPicPr>
          <p:cNvPr id="6"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a:solidFill>
                  <a:schemeClr val="accent2"/>
                </a:solidFill>
                <a:latin typeface="+mj-lt"/>
              </a:rPr>
              <a:t>	</a:t>
            </a:r>
            <a:r>
              <a:rPr lang="tr-TR" sz="4400" dirty="0" err="1">
                <a:solidFill>
                  <a:srgbClr val="FF6600"/>
                </a:solidFill>
              </a:rPr>
              <a:t>Recommendation</a:t>
            </a:r>
            <a:endParaRPr lang="en-US" sz="4400" b="1" dirty="0">
              <a:solidFill>
                <a:schemeClr val="accent2"/>
              </a:solidFill>
              <a:latin typeface="+mj-lt"/>
            </a:endParaRPr>
          </a:p>
        </p:txBody>
      </p:sp>
      <p:sp>
        <p:nvSpPr>
          <p:cNvPr id="4" name="Metin kutusu 3">
            <a:extLst>
              <a:ext uri="{FF2B5EF4-FFF2-40B4-BE49-F238E27FC236}">
                <a16:creationId xmlns:a16="http://schemas.microsoft.com/office/drawing/2014/main" id="{1328E22A-279A-E26D-C234-5888A8EE4F6C}"/>
              </a:ext>
            </a:extLst>
          </p:cNvPr>
          <p:cNvSpPr txBox="1"/>
          <p:nvPr/>
        </p:nvSpPr>
        <p:spPr>
          <a:xfrm>
            <a:off x="1486075" y="1490264"/>
            <a:ext cx="9635613" cy="5078313"/>
          </a:xfrm>
          <a:prstGeom prst="rect">
            <a:avLst/>
          </a:prstGeom>
          <a:noFill/>
        </p:spPr>
        <p:txBody>
          <a:bodyPr wrap="square" rtlCol="0">
            <a:spAutoFit/>
          </a:bodyPr>
          <a:lstStyle/>
          <a:p>
            <a:pPr algn="just"/>
            <a:br>
              <a:rPr lang="en-US" b="0" i="0" dirty="0">
                <a:solidFill>
                  <a:schemeClr val="bg1"/>
                </a:solidFill>
                <a:effectLst/>
                <a:latin typeface="Söhne"/>
              </a:rPr>
            </a:br>
            <a:r>
              <a:rPr lang="en-US" b="1" dirty="0">
                <a:solidFill>
                  <a:schemeClr val="bg1"/>
                </a:solidFill>
              </a:rPr>
              <a:t>5. Feedback and Continuous Improvement:</a:t>
            </a:r>
            <a:endParaRPr lang="en-US" dirty="0">
              <a:solidFill>
                <a:schemeClr val="bg1"/>
              </a:solidFill>
            </a:endParaRPr>
          </a:p>
          <a:p>
            <a:pPr algn="just">
              <a:buFont typeface="Arial" panose="020B0604020202020204" pitchFamily="34" charset="0"/>
              <a:buChar char="•"/>
            </a:pPr>
            <a:r>
              <a:rPr lang="en-US" dirty="0">
                <a:solidFill>
                  <a:schemeClr val="bg1"/>
                </a:solidFill>
              </a:rPr>
              <a:t>Encourage open feedback channels and actively listen to their concerns. Utilize this feedback loop to adapt and improve campaign strategies, ensuring their voices are heard and valued.</a:t>
            </a:r>
          </a:p>
          <a:p>
            <a:pPr algn="just"/>
            <a:r>
              <a:rPr lang="en-US" b="1" dirty="0">
                <a:solidFill>
                  <a:schemeClr val="bg1"/>
                </a:solidFill>
              </a:rPr>
              <a:t>6. Relationship Cultivation:</a:t>
            </a:r>
            <a:endParaRPr lang="en-US" dirty="0">
              <a:solidFill>
                <a:schemeClr val="bg1"/>
              </a:solidFill>
            </a:endParaRPr>
          </a:p>
          <a:p>
            <a:pPr algn="just">
              <a:buFont typeface="Arial" panose="020B0604020202020204" pitchFamily="34" charset="0"/>
              <a:buChar char="•"/>
            </a:pPr>
            <a:r>
              <a:rPr lang="en-US" dirty="0">
                <a:solidFill>
                  <a:schemeClr val="bg1"/>
                </a:solidFill>
              </a:rPr>
              <a:t>Cultivate a long-term relationship beyond immediate sales goals. Emphasize the value of their continued engagement and demonstrate a commitment to their needs and preferences.</a:t>
            </a:r>
          </a:p>
          <a:p>
            <a:pPr algn="just"/>
            <a:r>
              <a:rPr lang="en-US" b="1" dirty="0">
                <a:solidFill>
                  <a:schemeClr val="bg1"/>
                </a:solidFill>
              </a:rPr>
              <a:t>7. Monitoring and Evaluation:</a:t>
            </a:r>
            <a:endParaRPr lang="en-US" dirty="0">
              <a:solidFill>
                <a:schemeClr val="bg1"/>
              </a:solidFill>
            </a:endParaRPr>
          </a:p>
          <a:p>
            <a:pPr algn="just">
              <a:buFont typeface="Arial" panose="020B0604020202020204" pitchFamily="34" charset="0"/>
              <a:buChar char="•"/>
            </a:pPr>
            <a:r>
              <a:rPr lang="en-US" dirty="0">
                <a:solidFill>
                  <a:schemeClr val="bg1"/>
                </a:solidFill>
              </a:rPr>
              <a:t>Track engagement metrics and responses from this re-engagement strategy. Monitor changes in sentiment, response rates, and conversion metrics to assess the effectiveness of the approach.</a:t>
            </a:r>
          </a:p>
          <a:p>
            <a:pPr algn="just"/>
            <a:r>
              <a:rPr lang="en-US" b="1" dirty="0">
                <a:solidFill>
                  <a:schemeClr val="bg1"/>
                </a:solidFill>
              </a:rPr>
              <a:t>8. Personalized Follow-up Plan:</a:t>
            </a:r>
            <a:endParaRPr lang="en-US" dirty="0">
              <a:solidFill>
                <a:schemeClr val="bg1"/>
              </a:solidFill>
            </a:endParaRPr>
          </a:p>
          <a:p>
            <a:pPr algn="just">
              <a:buFont typeface="Arial" panose="020B0604020202020204" pitchFamily="34" charset="0"/>
              <a:buChar char="•"/>
            </a:pPr>
            <a:r>
              <a:rPr lang="en-US" dirty="0">
                <a:solidFill>
                  <a:schemeClr val="bg1"/>
                </a:solidFill>
              </a:rPr>
              <a:t>Develop a structured follow-up plan ensuring regular touchpoints and continued support, aiming for gradual progress in re-engaging and converting this audience.</a:t>
            </a:r>
          </a:p>
          <a:p>
            <a:pPr algn="just"/>
            <a:endParaRPr lang="tr-TR" dirty="0">
              <a:solidFill>
                <a:schemeClr val="bg1"/>
              </a:solidFill>
              <a:latin typeface="Söhne"/>
            </a:endParaRPr>
          </a:p>
          <a:p>
            <a:pPr algn="just"/>
            <a:endParaRPr lang="tr-TR" b="0" i="0" dirty="0">
              <a:solidFill>
                <a:schemeClr val="bg1"/>
              </a:solidFill>
              <a:effectLst/>
              <a:latin typeface="Söhne"/>
            </a:endParaRPr>
          </a:p>
          <a:p>
            <a:pPr algn="just"/>
            <a:endParaRPr lang="tr-TR" dirty="0">
              <a:solidFill>
                <a:schemeClr val="bg1"/>
              </a:solidFill>
              <a:latin typeface="Söhne"/>
            </a:endParaRPr>
          </a:p>
          <a:p>
            <a:pPr algn="just"/>
            <a:endParaRPr lang="tr-TR" dirty="0">
              <a:solidFill>
                <a:schemeClr val="bg1"/>
              </a:solidFill>
              <a:latin typeface="Söhne"/>
            </a:endParaRPr>
          </a:p>
          <a:p>
            <a:pPr algn="just"/>
            <a:endParaRPr lang="tr-TR" dirty="0">
              <a:solidFill>
                <a:schemeClr val="bg1"/>
              </a:solidFill>
              <a:latin typeface="Söhne"/>
            </a:endParaRPr>
          </a:p>
        </p:txBody>
      </p:sp>
      <p:pic>
        <p:nvPicPr>
          <p:cNvPr id="6"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70152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2820</TotalTime>
  <Words>1260</Words>
  <Application>Microsoft Office PowerPoint</Application>
  <PresentationFormat>Geniş ekran</PresentationFormat>
  <Paragraphs>108</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Calibri Light</vt:lpstr>
      <vt:lpstr>Söhne</vt:lpstr>
      <vt:lpstr>Times New Roman</vt:lpstr>
      <vt:lpstr>Office Theme</vt:lpstr>
      <vt:lpstr>PowerPoint Sunusu</vt:lpstr>
      <vt:lpstr>PowerPoint Sunusu</vt:lpstr>
      <vt:lpstr>PROBLEM DESCRİPTİON</vt:lpstr>
      <vt:lpstr>Recommendation</vt:lpstr>
      <vt:lpstr>Recommendation</vt:lpstr>
      <vt:lpstr>Profit Analysis</vt:lpstr>
      <vt:lpstr>Profit Analysis</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Canmert DEMİR</cp:lastModifiedBy>
  <cp:revision>180</cp:revision>
  <cp:lastPrinted>2019-08-24T08:13:50Z</cp:lastPrinted>
  <dcterms:created xsi:type="dcterms:W3CDTF">2019-08-19T15:39:24Z</dcterms:created>
  <dcterms:modified xsi:type="dcterms:W3CDTF">2023-12-30T09:23:13Z</dcterms:modified>
</cp:coreProperties>
</file>