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7E5FB-9A2E-4D99-832D-BCA3C37D551B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F9AF-8296-4FCC-97DC-6FFEC628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5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753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0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fa.boyukdikmen@estudiantat.up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32FC-27DC-40FD-0375-5C6C2C92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25" y="624110"/>
            <a:ext cx="9780587" cy="245597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Algorithmic Methods for Mathematical Models COURSE PROJECT</a:t>
            </a:r>
            <a:br>
              <a:rPr lang="en-US" sz="3200" dirty="0"/>
            </a:br>
            <a:br>
              <a:rPr lang="en-US" sz="3200" dirty="0"/>
            </a:br>
            <a:r>
              <a:rPr lang="es-ES" sz="3200" dirty="0" err="1"/>
              <a:t>Facultat</a:t>
            </a:r>
            <a:r>
              <a:rPr lang="es-ES" sz="3200" dirty="0"/>
              <a:t> </a:t>
            </a:r>
            <a:r>
              <a:rPr lang="es-ES" sz="3200" dirty="0" err="1"/>
              <a:t>d'Informàtica</a:t>
            </a:r>
            <a:r>
              <a:rPr lang="es-ES" sz="3200" dirty="0"/>
              <a:t> de Barcelona</a:t>
            </a:r>
            <a:br>
              <a:rPr lang="en-US" sz="2800" dirty="0"/>
            </a:br>
            <a:r>
              <a:rPr lang="en-US" sz="2800" dirty="0"/>
              <a:t> Master in Innovation and Research in Informatics</a:t>
            </a:r>
            <a:br>
              <a:rPr lang="en-US" sz="1600" dirty="0"/>
            </a:b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C0AA9F-2543-639C-5A99-52DB24B097C0}"/>
              </a:ext>
            </a:extLst>
          </p:cNvPr>
          <p:cNvSpPr txBox="1">
            <a:spLocks/>
          </p:cNvSpPr>
          <p:nvPr/>
        </p:nvSpPr>
        <p:spPr>
          <a:xfrm>
            <a:off x="2380665" y="3324906"/>
            <a:ext cx="8915400" cy="22856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Can </a:t>
            </a:r>
            <a:r>
              <a:rPr lang="en-US" dirty="0" err="1"/>
              <a:t>Beydogan</a:t>
            </a:r>
            <a:r>
              <a:rPr lang="en-US" dirty="0"/>
              <a:t> - can.beydogan@estudiantat.upc.edu</a:t>
            </a:r>
          </a:p>
          <a:p>
            <a:r>
              <a:rPr lang="en-US" dirty="0"/>
              <a:t>Sefa </a:t>
            </a:r>
            <a:r>
              <a:rPr lang="en-US"/>
              <a:t>Böyükdikmen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sefa.boyukdikmen@estudiantat.upc.edu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Fall 24</a:t>
            </a:r>
          </a:p>
          <a:p>
            <a:r>
              <a:rPr lang="en-US" dirty="0"/>
              <a:t>Barcelona, December 10, 2024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8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4976-5279-80BA-820D-9144DFCB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4FA4-817C-E838-8DF5-FE16494F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3579"/>
            <a:ext cx="8915400" cy="5277853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Inputs, Outputs</a:t>
            </a:r>
          </a:p>
          <a:p>
            <a:r>
              <a:rPr lang="en-US" dirty="0"/>
              <a:t>Integer Linear Programming Model</a:t>
            </a:r>
          </a:p>
          <a:p>
            <a:pPr lvl="1"/>
            <a:r>
              <a:rPr lang="en-US" dirty="0"/>
              <a:t>Decision Variable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Constraints</a:t>
            </a:r>
          </a:p>
          <a:p>
            <a:r>
              <a:rPr lang="en-US" dirty="0"/>
              <a:t>Heuristic Algorithms</a:t>
            </a:r>
          </a:p>
          <a:p>
            <a:pPr lvl="1"/>
            <a:r>
              <a:rPr lang="en-US" dirty="0"/>
              <a:t>Greedy Constructive Algorithm</a:t>
            </a:r>
          </a:p>
          <a:p>
            <a:pPr lvl="1"/>
            <a:r>
              <a:rPr lang="en-US" dirty="0"/>
              <a:t>Greedy Constructive and Local Search Procedure</a:t>
            </a:r>
          </a:p>
          <a:p>
            <a:pPr lvl="1"/>
            <a:r>
              <a:rPr lang="en-US" dirty="0"/>
              <a:t>GRASP</a:t>
            </a:r>
          </a:p>
          <a:p>
            <a:r>
              <a:rPr lang="en-US" dirty="0"/>
              <a:t>Tuning the </a:t>
            </a:r>
            <a:r>
              <a:rPr lang="el-GR" dirty="0"/>
              <a:t>α </a:t>
            </a:r>
            <a:r>
              <a:rPr lang="en-US" dirty="0"/>
              <a:t>parameter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94638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06A8-DFEF-C352-1D63-17D54EB3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 Inputs &amp; Outputs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E651-7489-0C2E-1842-AB4394D2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6530"/>
            <a:ext cx="8915400" cy="2302328"/>
          </a:xfrm>
        </p:spPr>
        <p:txBody>
          <a:bodyPr>
            <a:normAutofit/>
          </a:bodyPr>
          <a:lstStyle/>
          <a:p>
            <a:r>
              <a:rPr lang="en-US" sz="1600" dirty="0"/>
              <a:t>Inputs</a:t>
            </a:r>
          </a:p>
          <a:p>
            <a:pPr lvl="1"/>
            <a:r>
              <a:rPr lang="en-US" sz="1200" dirty="0"/>
              <a:t>D is the number of departments in the faculty.</a:t>
            </a:r>
          </a:p>
          <a:p>
            <a:pPr lvl="1"/>
            <a:r>
              <a:rPr lang="en-US" sz="1200" dirty="0"/>
              <a:t>n[1..D] is the array of size D, department p has exactly a number n[p] of participants in the commission.</a:t>
            </a:r>
          </a:p>
          <a:p>
            <a:pPr lvl="1"/>
            <a:r>
              <a:rPr lang="en-US" sz="1400" dirty="0"/>
              <a:t>N is the total number of faculty members.</a:t>
            </a:r>
          </a:p>
          <a:p>
            <a:pPr lvl="1"/>
            <a:r>
              <a:rPr lang="en-US" sz="1400" dirty="0"/>
              <a:t>d[1..N] the department of </a:t>
            </a:r>
            <a:r>
              <a:rPr lang="en-US" sz="1400" dirty="0" err="1"/>
              <a:t>i</a:t>
            </a:r>
            <a:r>
              <a:rPr lang="en-US" sz="1400" dirty="0"/>
              <a:t> will be denoted by d[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</a:p>
          <a:p>
            <a:pPr lvl="1"/>
            <a:r>
              <a:rPr lang="en-US" sz="1400" dirty="0"/>
              <a:t>m[1..N][1..N] is a N x N matrix where each element m[</a:t>
            </a:r>
            <a:r>
              <a:rPr lang="en-US" sz="1400" dirty="0" err="1"/>
              <a:t>i</a:t>
            </a:r>
            <a:r>
              <a:rPr lang="en-US" sz="1400" dirty="0"/>
              <a:t>][j] is the compatibility between members </a:t>
            </a:r>
            <a:r>
              <a:rPr lang="en-US" sz="1400" dirty="0" err="1"/>
              <a:t>i</a:t>
            </a:r>
            <a:r>
              <a:rPr lang="en-US" sz="1400" dirty="0"/>
              <a:t> and j. The diagonal of the compatibility matrix consists of 1’s.</a:t>
            </a:r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083F15-B297-DCD2-1FD9-AA3A853F3AC3}"/>
              </a:ext>
            </a:extLst>
          </p:cNvPr>
          <p:cNvSpPr txBox="1">
            <a:spLocks/>
          </p:cNvSpPr>
          <p:nvPr/>
        </p:nvSpPr>
        <p:spPr>
          <a:xfrm>
            <a:off x="2589212" y="3918858"/>
            <a:ext cx="8915400" cy="230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Outputs</a:t>
            </a:r>
          </a:p>
          <a:p>
            <a:pPr lvl="1"/>
            <a:r>
              <a:rPr lang="en-US" sz="1400" dirty="0"/>
              <a:t>The solution (if one exists) with optimal objective value.</a:t>
            </a:r>
            <a:endParaRPr lang="en-US" sz="1200" dirty="0"/>
          </a:p>
          <a:p>
            <a:pPr lvl="1"/>
            <a:r>
              <a:rPr lang="en-US" sz="1400" dirty="0"/>
              <a:t>The selection of faculty members, represented by the array x[1..N],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6A095-0500-6897-9052-EF810224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88" y="5070022"/>
            <a:ext cx="481079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4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C9DB-3AB9-4C6C-C519-15713BE7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Integer Linear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4AB6-6DA5-AC45-4759-718E9A3E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7928"/>
            <a:ext cx="8915400" cy="5290458"/>
          </a:xfrm>
        </p:spPr>
        <p:txBody>
          <a:bodyPr/>
          <a:lstStyle/>
          <a:p>
            <a:r>
              <a:rPr lang="en-US" dirty="0"/>
              <a:t>Objective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Department Participation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Zero Compatibility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Conflict Mediation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9AA4A-3431-AD19-05AC-F93C56DF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02" y="1817914"/>
            <a:ext cx="3724795" cy="70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E3D44-8AE5-42FD-F06C-FFF6EA0C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921" y="2970766"/>
            <a:ext cx="3238952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036094-97F6-D905-A6DE-AE23A7CA9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36" y="4124308"/>
            <a:ext cx="4258269" cy="476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7EBF4-9E63-7ACB-AB6D-0AF8DA76F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836" y="5171022"/>
            <a:ext cx="470600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367C-3AAC-BB08-54A5-216C7AAB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Heuristic algorithms </a:t>
            </a:r>
            <a:br>
              <a:rPr lang="en-US" sz="3200" dirty="0"/>
            </a:br>
            <a:r>
              <a:rPr lang="en-US" sz="3200" dirty="0"/>
              <a:t> Greedy Constructive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29CDEB-4A8F-FF09-1848-C7038746B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727" y="2133600"/>
            <a:ext cx="5764371" cy="3778250"/>
          </a:xfrm>
        </p:spPr>
      </p:pic>
    </p:spTree>
    <p:extLst>
      <p:ext uri="{BB962C8B-B14F-4D97-AF65-F5344CB8AC3E}">
        <p14:creationId xmlns:p14="http://schemas.microsoft.com/office/powerpoint/2010/main" val="165451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DA0C-F53D-DB5E-2465-13E955C3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/>
              <a:t>Heuristic algorithms </a:t>
            </a:r>
            <a:br>
              <a:rPr lang="en-US" sz="2400" dirty="0"/>
            </a:br>
            <a:r>
              <a:rPr lang="en-US" sz="2400" dirty="0"/>
              <a:t> Greedy Constructive and Local Search 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50890-7CE0-5D6E-7F4D-4C76C1856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581" y="2133600"/>
            <a:ext cx="4428664" cy="3778250"/>
          </a:xfrm>
        </p:spPr>
      </p:pic>
    </p:spTree>
    <p:extLst>
      <p:ext uri="{BB962C8B-B14F-4D97-AF65-F5344CB8AC3E}">
        <p14:creationId xmlns:p14="http://schemas.microsoft.com/office/powerpoint/2010/main" val="282268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4EA2-71A6-4B34-0975-2FB94A6A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691" y="56245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Heuristic algorithms</a:t>
            </a:r>
            <a:br>
              <a:rPr lang="en-US" sz="3600" dirty="0"/>
            </a:br>
            <a:r>
              <a:rPr lang="en-US" sz="3600" dirty="0"/>
              <a:t> GRASP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06DE52-9B42-B28E-951D-E4DA10EB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9229A-B6FC-FEC1-8FA2-84A6F592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904999"/>
            <a:ext cx="5427661" cy="4686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B47092-E87D-CE04-B13A-7194B551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0" y="2010281"/>
            <a:ext cx="5401685" cy="37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62F3-E52F-97A4-3A9C-95443C6D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66" y="614653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Tuning the </a:t>
            </a:r>
            <a:r>
              <a:rPr lang="el-GR" dirty="0"/>
              <a:t>α</a:t>
            </a:r>
            <a:r>
              <a:rPr lang="en-US" dirty="0" err="1"/>
              <a:t>lpha</a:t>
            </a:r>
            <a:r>
              <a:rPr lang="el-GR" dirty="0"/>
              <a:t> </a:t>
            </a:r>
            <a:r>
              <a:rPr lang="en-US" dirty="0"/>
              <a:t>parameter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28CCC-A8DA-49E2-E907-4DF98F086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520" y="1592241"/>
            <a:ext cx="7121578" cy="4741640"/>
          </a:xfrm>
        </p:spPr>
      </p:pic>
    </p:spTree>
    <p:extLst>
      <p:ext uri="{BB962C8B-B14F-4D97-AF65-F5344CB8AC3E}">
        <p14:creationId xmlns:p14="http://schemas.microsoft.com/office/powerpoint/2010/main" val="216734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3FDB-4DF4-B6CD-A3A1-69E4EE6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35696-3D46-DCD3-7913-EA7F9E9E8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46" y="1746930"/>
            <a:ext cx="9957167" cy="4120486"/>
          </a:xfrm>
        </p:spPr>
      </p:pic>
    </p:spTree>
    <p:extLst>
      <p:ext uri="{BB962C8B-B14F-4D97-AF65-F5344CB8AC3E}">
        <p14:creationId xmlns:p14="http://schemas.microsoft.com/office/powerpoint/2010/main" val="38559463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446</TotalTime>
  <Words>275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Wingdings 3</vt:lpstr>
      <vt:lpstr>Wisp</vt:lpstr>
      <vt:lpstr>Algorithmic Methods for Mathematical Models COURSE PROJECT  Facultat d'Informàtica de Barcelona  Master in Innovation and Research in Informatics </vt:lpstr>
      <vt:lpstr>Contents</vt:lpstr>
      <vt:lpstr>Problem Statement : Inputs &amp; Outputs </vt:lpstr>
      <vt:lpstr>Integer Linear Programming Model</vt:lpstr>
      <vt:lpstr>Heuristic algorithms   Greedy Constructive Algorithm</vt:lpstr>
      <vt:lpstr>Heuristic algorithms   Greedy Constructive and Local Search Procedure</vt:lpstr>
      <vt:lpstr>Heuristic algorithms  GRASP</vt:lpstr>
      <vt:lpstr>Tuning the αlpha parameter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 Beydoğan</dc:creator>
  <cp:lastModifiedBy>Can Beydoğan</cp:lastModifiedBy>
  <cp:revision>17</cp:revision>
  <dcterms:created xsi:type="dcterms:W3CDTF">2024-12-10T11:31:01Z</dcterms:created>
  <dcterms:modified xsi:type="dcterms:W3CDTF">2024-12-10T19:50:46Z</dcterms:modified>
</cp:coreProperties>
</file>