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67"/>
    <a:srgbClr val="FFFFFF"/>
    <a:srgbClr val="C14432"/>
    <a:srgbClr val="2B596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A3DF-09D7-4A95-B0BF-67BB466C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8D98-9D80-493C-8B8C-EC5824DF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2E20-450C-4638-9329-494CD036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75F8-C54B-4202-A702-22F9F0B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650D-73F0-42A1-B192-70719CCD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B9B7-BA61-4174-8FAE-768ACF4D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EFA9-628B-4DA0-823B-83B3DA5D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800-3733-4AE3-96C6-024FA39B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63D9-ACEE-423F-9ED9-9AED34C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3D5B-C701-48FA-88CB-14C80399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624F4-B383-4452-9DE2-EB70D8F6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DA00-0C7D-4A39-8516-B5657D4A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F062-8AEB-4A45-86A2-6CAD463A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E8CF-6784-440D-985F-16F2D773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074C-35EE-4EDB-A658-AD29E768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B65-4CF8-4D55-9A6B-DEB62F90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079F-F706-423E-A9FF-16E3C369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1816-FDEA-472D-A6A5-CA7C089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C2DC-F50A-4342-8288-840C0B2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8018-8E6D-420F-ACF9-40EA7F1E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5848-A98B-49A5-958B-2381D39C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E827-CFB8-45EE-9685-A1064E76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6026-B03B-4E9E-8E8C-7DCB586B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7A1-04E6-42A8-96DC-E2F647DB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46A3-DEC0-4D84-A3A8-7F187F8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44AF-D4A1-465C-A324-CFDCCC6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2C0A-5BB9-4731-9B94-1EA67816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3C52-7769-45B0-8115-FE1536E6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88A8-4D06-460B-9243-DD5C3A5D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69564-DEE6-4A9F-832B-7A9FAEF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7557-507D-4A12-862C-4736E8ED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74D-54E7-4645-9FD5-7400BCDF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D9077-9F67-44AE-9E8B-B37C469A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C7BB-0A39-45EB-B58E-E61A1C15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4C2F8-4090-46F9-A265-04A0B99FB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D570-5553-4A86-B219-F9A3CB1F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67F44-73EE-4446-939D-9A9EDFD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44F15-665E-435D-88F3-B7027786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00AC1-8201-418B-916B-0045CA4A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5CB8-4F4C-4C35-BA3B-B171836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7000D-E237-4D1A-9BC3-CCD4674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3AE2-6BB0-43E1-90CC-C1504BD6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989C-16D1-472B-AE1B-486E4F04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8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8269-F74B-4D75-A022-17E96FC4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45FF9-6195-4F62-9036-636FA035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11A6-113A-4F5B-AB1F-DD2E93E3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FF50-CDD2-45EA-A6F9-4757FB9E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3305-B8EB-4EF3-877B-AECFCEEA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2F4B-84D0-4251-BD08-5D86D525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7B3A-996A-436D-B914-EA29DC0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91970-C084-4AA3-8A96-BC5F817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200A-C896-4E00-AAAE-527A241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0664-4CA5-95BE-6561099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ACAF8-CDA5-4BA4-B7EE-086DD7D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6C16-DCB7-4164-B267-F3C87603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6E32-D282-4862-90AC-FB7FC3E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566E-BDAC-4D78-B6B0-93210A1E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8841-B917-481B-8323-96E216F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46D05-E1F0-4824-BA3A-B6B9B029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1AF7-9218-40FC-A07F-52FD9D05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F660-41E8-4671-8F7B-C2CC5FC1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B3A2-0A69-4187-B874-47F797502FC9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5142-2FD1-411F-BECB-A76A53718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CBFC-4603-4467-A816-415EC178E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anddatasummit.org/techcastda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Emp/name=Nigel%20Jacobs&amp;salary=1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hil.cannata@oracle.com" TargetMode="External"/><Relationship Id="rId5" Type="http://schemas.openxmlformats.org/officeDocument/2006/relationships/hyperlink" Target="https://github.com/AnalyticsandDataOracleUserCommunity/Analytics/RDF-OLTP" TargetMode="External"/><Relationship Id="rId4" Type="http://schemas.openxmlformats.org/officeDocument/2006/relationships/hyperlink" Target="https://github.com/CannataUT/MS-RDBM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archite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Dr. Philip Cannata and Nigel Jacobs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( </a:t>
            </a:r>
            <a:r>
              <a:rPr lang="en-US" sz="2000" dirty="0">
                <a:hlinkClick r:id="rId3"/>
              </a:rPr>
              <a:t>https://analyticsanddatasummit.org/techcastdays</a:t>
            </a:r>
            <a:r>
              <a:rPr lang="en-US" sz="2000" dirty="0"/>
              <a:t> 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Let’s Put the Application Complexity in the Database!</a:t>
            </a:r>
          </a:p>
          <a:p>
            <a:pPr marL="0" indent="0" algn="ctr">
              <a:buNone/>
            </a:pPr>
            <a:r>
              <a:rPr lang="en-US" sz="2000" dirty="0"/>
              <a:t>(Business Rules, Data Partitioning, Application Provisioning)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3EE68-FE9E-544C-A7FD-C3FBB919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264" y="5036127"/>
            <a:ext cx="190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RDF-OLTP, You do the Following to Build the Database: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I.e., You don’t Actually Build the Database because RDF is </a:t>
            </a:r>
            <a:r>
              <a:rPr lang="en-US" dirty="0" err="1"/>
              <a:t>Schemaless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If something changes, you just change the View. No change is needed in the database.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B4977F-DC7C-8541-9E89-0B8ED2C64238}"/>
              </a:ext>
            </a:extLst>
          </p:cNvPr>
          <p:cNvGrpSpPr/>
          <p:nvPr/>
        </p:nvGrpSpPr>
        <p:grpSpPr>
          <a:xfrm>
            <a:off x="3320452" y="3069976"/>
            <a:ext cx="5551095" cy="1803776"/>
            <a:chOff x="3099129" y="3069976"/>
            <a:chExt cx="5551095" cy="18037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332CE3-41D8-E841-BA68-4FC2E518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541" r="8910" b="42369"/>
            <a:stretch/>
          </p:blipFill>
          <p:spPr>
            <a:xfrm>
              <a:off x="3099129" y="4197096"/>
              <a:ext cx="5459655" cy="67665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ED457A-31A1-C94A-A543-AFB151851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9129" y="3069976"/>
              <a:ext cx="5551095" cy="116865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2F6153-FE35-7C49-8BE6-5D6FADD27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466" y="6118646"/>
            <a:ext cx="356194" cy="3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Instead, You Build Relational Views on the Conceptual Model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/>
              <a:t>Then Build INSERT, UPDATE, and DELETE Triggers on These Views</a:t>
            </a:r>
          </a:p>
          <a:p>
            <a:pPr marL="0" indent="0" algn="ctr">
              <a:buNone/>
            </a:pPr>
            <a:r>
              <a:rPr lang="en-US" sz="2000" dirty="0"/>
              <a:t>(In Principle, the Views and Triggers could be generated based on a simple declarative set of specifications based on the Conceptual Model, i.e., this is a Low Code Model of Development)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RDF Database is Created When You Insert Data Into 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E5E62-0691-7441-8AA7-A05C4D1FF2BD}"/>
              </a:ext>
            </a:extLst>
          </p:cNvPr>
          <p:cNvPicPr/>
          <p:nvPr/>
        </p:nvPicPr>
        <p:blipFill rotWithShape="1">
          <a:blip r:embed="rId3"/>
          <a:srcRect t="53500"/>
          <a:stretch/>
        </p:blipFill>
        <p:spPr bwMode="auto">
          <a:xfrm>
            <a:off x="3124200" y="5323012"/>
            <a:ext cx="5943600" cy="13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Build Application in the Database as a Set of Rules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an Example Application:</a:t>
            </a:r>
          </a:p>
          <a:p>
            <a:pPr marL="0" indent="0" algn="ctr">
              <a:buNone/>
            </a:pPr>
            <a:r>
              <a:rPr lang="en-US"/>
              <a:t>“If all of the employees in a department have taken a training course, the department is eligible for an award”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2D6E6-AC97-244A-B08C-3D74F6B2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89" y="3523856"/>
            <a:ext cx="9041022" cy="289312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298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Here’s the Application Code in the Database as a Rule: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ADB1A-587A-9D4A-B845-A10709D8D7D0}"/>
              </a:ext>
            </a:extLst>
          </p:cNvPr>
          <p:cNvSpPr/>
          <p:nvPr/>
        </p:nvSpPr>
        <p:spPr>
          <a:xfrm>
            <a:off x="219456" y="2688388"/>
            <a:ext cx="119725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saas:award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# Get the dept for each emp.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MINUS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Remove depts that have at lease one emp who is not trained.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 SELECT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{  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OPTIONAL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saas:training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?training. }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FILTER(?training = "")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# Construct the value to be inserted into the dept’s award attribute.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(CONCAT("Department ",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 is eligible for an award") AS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937EF36-A8CE-EC47-A7A4-D9D5738906B0}"/>
              </a:ext>
            </a:extLst>
          </p:cNvPr>
          <p:cNvSpPr/>
          <p:nvPr/>
        </p:nvSpPr>
        <p:spPr>
          <a:xfrm>
            <a:off x="5429756" y="3131618"/>
            <a:ext cx="234669" cy="833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732451F-DA93-5D45-9AC9-F0D0DAC7AF2B}"/>
              </a:ext>
            </a:extLst>
          </p:cNvPr>
          <p:cNvSpPr/>
          <p:nvPr/>
        </p:nvSpPr>
        <p:spPr>
          <a:xfrm>
            <a:off x="6205727" y="2935709"/>
            <a:ext cx="2088609" cy="649064"/>
          </a:xfrm>
          <a:prstGeom prst="wedgeRoundRectCallout">
            <a:avLst>
              <a:gd name="adj1" fmla="val -73902"/>
              <a:gd name="adj2" fmla="val 431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a list of all departments that have employees.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407B8BF-1EC7-8D48-8738-57761CFBBC50}"/>
              </a:ext>
            </a:extLst>
          </p:cNvPr>
          <p:cNvSpPr/>
          <p:nvPr/>
        </p:nvSpPr>
        <p:spPr>
          <a:xfrm>
            <a:off x="9473562" y="3876218"/>
            <a:ext cx="2591664" cy="909371"/>
          </a:xfrm>
          <a:prstGeom prst="wedgeRoundRectCallout">
            <a:avLst>
              <a:gd name="adj1" fmla="val -85142"/>
              <a:gd name="adj2" fmla="val 751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Take a </a:t>
            </a:r>
            <a:r>
              <a:rPr lang="en-US" sz="1400" dirty="0" err="1">
                <a:solidFill>
                  <a:schemeClr val="tx1"/>
                </a:solidFill>
              </a:rPr>
              <a:t>Deparment</a:t>
            </a:r>
            <a:r>
              <a:rPr lang="en-US" sz="1400" dirty="0">
                <a:solidFill>
                  <a:schemeClr val="tx1"/>
                </a:solidFill>
              </a:rPr>
              <a:t> out of the List if an employee has not taken the training.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0D3F789-86A4-0F4C-AB6B-9DE696423915}"/>
              </a:ext>
            </a:extLst>
          </p:cNvPr>
          <p:cNvSpPr/>
          <p:nvPr/>
        </p:nvSpPr>
        <p:spPr>
          <a:xfrm>
            <a:off x="9278297" y="5397313"/>
            <a:ext cx="2591664" cy="909371"/>
          </a:xfrm>
          <a:prstGeom prst="wedgeRoundRectCallout">
            <a:avLst>
              <a:gd name="adj1" fmla="val -70178"/>
              <a:gd name="adj2" fmla="val 56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the desired insert value.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0575A0-0820-7C43-95F0-81170AD3F697}"/>
              </a:ext>
            </a:extLst>
          </p:cNvPr>
          <p:cNvSpPr/>
          <p:nvPr/>
        </p:nvSpPr>
        <p:spPr>
          <a:xfrm>
            <a:off x="8294336" y="3965097"/>
            <a:ext cx="267037" cy="2095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Oracle’s Implementation of RDF Has Some Unique Features That Allows These Rules Based Applications to be Built on an Enterprise Level</a:t>
            </a:r>
          </a:p>
          <a:p>
            <a:pPr marL="0" indent="0" algn="ctr">
              <a:buNone/>
            </a:pPr>
            <a:endParaRPr lang="en-US" dirty="0"/>
          </a:p>
          <a:p>
            <a:pPr lvl="2"/>
            <a:r>
              <a:rPr lang="en-US" dirty="0"/>
              <a:t>Tight integration of SQL and RDF/SPARQL</a:t>
            </a:r>
          </a:p>
          <a:p>
            <a:pPr lvl="2"/>
            <a:r>
              <a:rPr lang="en-US" dirty="0"/>
              <a:t>Integrates seamlessly with ORDS (Oracle REST Data Service)</a:t>
            </a:r>
          </a:p>
          <a:p>
            <a:pPr lvl="2"/>
            <a:r>
              <a:rPr lang="en-US" dirty="0"/>
              <a:t>Built in Data Partitioning</a:t>
            </a:r>
          </a:p>
          <a:p>
            <a:pPr lvl="2"/>
            <a:r>
              <a:rPr lang="en-US" dirty="0"/>
              <a:t>PDBs</a:t>
            </a:r>
          </a:p>
          <a:p>
            <a:pPr lvl="2"/>
            <a:r>
              <a:rPr lang="en-US" dirty="0"/>
              <a:t>All OCI Services are available to the application, e.g.,</a:t>
            </a:r>
          </a:p>
          <a:p>
            <a:pPr marL="914400" lvl="2" indent="0">
              <a:buNone/>
            </a:pPr>
            <a:r>
              <a:rPr lang="en-US" dirty="0"/>
              <a:t>    telemetry, events, health services .  . .</a:t>
            </a:r>
          </a:p>
          <a:p>
            <a:pPr lvl="2"/>
            <a:r>
              <a:rPr lang="en-US" dirty="0"/>
              <a:t>No “Provisioning” is needed other than compiling views in the PDB</a:t>
            </a:r>
          </a:p>
          <a:p>
            <a:pPr lvl="2"/>
            <a:r>
              <a:rPr lang="en-US" dirty="0"/>
              <a:t>Very little DBA Assistance is needed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2DEBD773-D106-924F-B22F-431DC418895B}"/>
              </a:ext>
            </a:extLst>
          </p:cNvPr>
          <p:cNvSpPr/>
          <p:nvPr/>
        </p:nvSpPr>
        <p:spPr>
          <a:xfrm>
            <a:off x="7611971" y="2980717"/>
            <a:ext cx="4215951" cy="2453910"/>
          </a:xfrm>
          <a:prstGeom prst="cloudCallout">
            <a:avLst>
              <a:gd name="adj1" fmla="val -71699"/>
              <a:gd name="adj2" fmla="val 9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There is a Current OCI SaaS Customer That is Using All of This to Deploy a Very Successful Mutlitenant, Production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0200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the Same Application as a Microservice:</a:t>
            </a:r>
          </a:p>
        </p:txBody>
      </p:sp>
    </p:spTree>
    <p:extLst>
      <p:ext uri="{BB962C8B-B14F-4D97-AF65-F5344CB8AC3E}">
        <p14:creationId xmlns:p14="http://schemas.microsoft.com/office/powerpoint/2010/main" val="42775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‘Traditional’ Microservice Approach to EmpDept (MS-RDBMS)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Complex mix of mature and emerging technologies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Helidon - microservice framework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ADF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JDBC/SQL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Oracle 12c RDBMS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8658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Architectural Layers within the Microservice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389120" y="310896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 API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89120" y="388620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389120" y="544068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RDBMS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89120" y="466344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9494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REST API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 / JSON  ↔ Java APIs / POJO Domain Objects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 all employees as a list of JSON maps: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http://localhost:8080/Emp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 single employee given the employee name, as a JSON map: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http://localhost:8080/Emp/name=Nigel%20Jacobs”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an employee: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“PUT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http://localhost:8080/Emp/name=Nigel%20Jacobs&amp;salary=123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...”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Routing, error handling, serialization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341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5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sz="4500" dirty="0"/>
              <a:t>Links to the git repositories referenced in this presentation are in the Slack channel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00" dirty="0">
                <a:hlinkClick r:id="rId3"/>
              </a:rPr>
              <a:t>https://github.com/CannataUT/RDF-OLTP</a:t>
            </a:r>
            <a:endParaRPr lang="en-US" sz="2900" dirty="0"/>
          </a:p>
          <a:p>
            <a:pPr marL="0" indent="0" algn="ctr">
              <a:buNone/>
            </a:pPr>
            <a:r>
              <a:rPr lang="en-US" sz="2900" dirty="0">
                <a:hlinkClick r:id="rId4"/>
              </a:rPr>
              <a:t>https://github.com/CannataUT/MS-RDBMS</a:t>
            </a:r>
            <a:endParaRPr lang="en-US" sz="29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00" dirty="0">
                <a:hlinkClick r:id="rId5"/>
              </a:rPr>
              <a:t>https://github.com/AnalyticsandDataOracleUserCommunity/Analytics/RDF-OLTP</a:t>
            </a:r>
            <a:endParaRPr lang="en-US" sz="2900" dirty="0"/>
          </a:p>
          <a:p>
            <a:pPr marL="0" indent="0" algn="ctr">
              <a:buNone/>
            </a:pPr>
            <a:r>
              <a:rPr lang="en-US" sz="2900" dirty="0">
                <a:hlinkClick r:id="rId5"/>
              </a:rPr>
              <a:t>https://</a:t>
            </a:r>
            <a:r>
              <a:rPr lang="en-US" sz="2900" dirty="0" err="1">
                <a:hlinkClick r:id="rId5"/>
              </a:rPr>
              <a:t>github.com</a:t>
            </a:r>
            <a:r>
              <a:rPr lang="en-US" sz="2900" dirty="0">
                <a:hlinkClick r:id="rId5"/>
              </a:rPr>
              <a:t>/</a:t>
            </a:r>
            <a:r>
              <a:rPr lang="en-US" sz="2900" dirty="0" err="1">
                <a:hlinkClick r:id="rId5"/>
              </a:rPr>
              <a:t>AnalyticsandDataOracleUserCommunity</a:t>
            </a:r>
            <a:r>
              <a:rPr lang="en-US" sz="2900" dirty="0">
                <a:hlinkClick r:id="rId5"/>
              </a:rPr>
              <a:t>/Analytics/RDF-OLTP/MS-RDBMS</a:t>
            </a:r>
            <a:endParaRPr lang="en-US" sz="29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Question can be addressed to: </a:t>
            </a:r>
            <a:r>
              <a:rPr lang="en-US" sz="3200" dirty="0">
                <a:hlinkClick r:id="rId6"/>
              </a:rPr>
              <a:t>phil.cannata@oracle.com</a:t>
            </a:r>
            <a:r>
              <a:rPr lang="en-US" sz="3200" dirty="0"/>
              <a:t> and </a:t>
            </a:r>
            <a:r>
              <a:rPr lang="en-US" sz="3200" dirty="0" err="1"/>
              <a:t>nigel.jacobs@oracle.com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23F64-78BA-DB4D-8BC2-2A08509DD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08" y="4539835"/>
            <a:ext cx="1515967" cy="1648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E1227C-306E-3946-BAF7-E1BC693F4DB1}"/>
              </a:ext>
            </a:extLst>
          </p:cNvPr>
          <p:cNvSpPr/>
          <p:nvPr/>
        </p:nvSpPr>
        <p:spPr>
          <a:xfrm>
            <a:off x="8665534" y="2801679"/>
            <a:ext cx="1318437" cy="717698"/>
          </a:xfrm>
          <a:prstGeom prst="wedgeRoundRectCallout">
            <a:avLst>
              <a:gd name="adj1" fmla="val -87768"/>
              <a:gd name="adj2" fmla="val 41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Repository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3C58C51-DB54-6742-8CC1-1DB700A01CCC}"/>
              </a:ext>
            </a:extLst>
          </p:cNvPr>
          <p:cNvSpPr/>
          <p:nvPr/>
        </p:nvSpPr>
        <p:spPr>
          <a:xfrm>
            <a:off x="10428767" y="3478795"/>
            <a:ext cx="1318437" cy="717698"/>
          </a:xfrm>
          <a:prstGeom prst="wedgeRoundRectCallout">
            <a:avLst>
              <a:gd name="adj1" fmla="val -92607"/>
              <a:gd name="adj2" fmla="val 1069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Repository</a:t>
            </a:r>
          </a:p>
        </p:txBody>
      </p:sp>
    </p:spTree>
    <p:extLst>
      <p:ext uri="{BB962C8B-B14F-4D97-AF65-F5344CB8AC3E}">
        <p14:creationId xmlns:p14="http://schemas.microsoft.com/office/powerpoint/2010/main" val="348082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35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High level actions on business types (repositories)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Business semantics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Java / POJOs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Pass-through:  majority of logic pulled down into ORM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54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14400" y="21063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Employee find(Integer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employeeNumber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    // find an employee by emp no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Collection&lt;Employee&gt;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loadAllEmployees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  // load all employees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DepartmentRepository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void save(Department department)          // save department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37307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63280" y="2226928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ADF entities and mapping:  EOs, AMs, Vos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Built  extended from DB schema via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Jdev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UI at design time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Generated Java stubs, XML files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POJO ↔ JDBC/SQL serialization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Caching to reduce DB hits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88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182320" y="2958120"/>
            <a:ext cx="132336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18680" y="5329800"/>
            <a:ext cx="132372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864640" y="414396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EmptDept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864640" y="526572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5864640" y="292608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2959080" y="4240080"/>
            <a:ext cx="1066680" cy="576720"/>
          </a:xfrm>
          <a:prstGeom prst="rect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4099200" y="2990520"/>
            <a:ext cx="956160" cy="64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4035840" y="5398920"/>
            <a:ext cx="1062720" cy="72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4026120" y="4528440"/>
            <a:ext cx="18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>
            <a:off x="3492600" y="4817160"/>
            <a:ext cx="643320" cy="92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3"/>
          <p:cNvSpPr/>
          <p:nvPr/>
        </p:nvSpPr>
        <p:spPr>
          <a:xfrm flipV="1">
            <a:off x="3474240" y="3310200"/>
            <a:ext cx="624960" cy="9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6857520" y="4528440"/>
            <a:ext cx="136116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5"/>
          <p:cNvSpPr/>
          <p:nvPr/>
        </p:nvSpPr>
        <p:spPr>
          <a:xfrm flipV="1">
            <a:off x="6857520" y="3278160"/>
            <a:ext cx="1324800" cy="3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6"/>
          <p:cNvSpPr/>
          <p:nvPr/>
        </p:nvSpPr>
        <p:spPr>
          <a:xfrm flipV="1">
            <a:off x="6857520" y="5649120"/>
            <a:ext cx="1361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7"/>
          <p:cNvSpPr/>
          <p:nvPr/>
        </p:nvSpPr>
        <p:spPr>
          <a:xfrm flipV="1">
            <a:off x="6857520" y="3277440"/>
            <a:ext cx="1324800" cy="125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8"/>
          <p:cNvSpPr/>
          <p:nvPr/>
        </p:nvSpPr>
        <p:spPr>
          <a:xfrm flipV="1">
            <a:off x="4026120" y="3310560"/>
            <a:ext cx="1838520" cy="12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4026120" y="4528440"/>
            <a:ext cx="183852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6885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3280" y="18777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EmpDeptAMImpl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OAApplicationModuleImpl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Find a specific employee, by employee number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public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findEmployee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 = new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if employee has a dept, load it's data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loadDepartmentsIntoCache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mapper.finalize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  // apply business logic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  ...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 algn="ctr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49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5_0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5_1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63280" y="19182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private void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getEmpDeptVO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vo.getDefaultRowSet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apply 'EMP_NO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' filter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EmpDeptVORowImpl.VC_SpecifyEmpVC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rs.ensureVariableManager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setVariableValue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EmpDeptVORowImpl.VAR_Empno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vo.appendViewCriteria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execute query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String q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AppsLogger.write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(this, "Query: " + q,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AppsLogger.FINE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vo.executeQuery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read row data from query into mapper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mapper.readRowDataIntoCache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0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5_2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5_3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63280" y="1902036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Pull just employee data through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@param row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pullEmpDataThroughCache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row,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pull employee from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if not in cache, map and put into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(emp ==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map to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(row);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put in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emp);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5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5_4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5_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3280" y="1845392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Map to employee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employee = new Employee();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row.getMgr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employee.setSalary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row.getSal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!= null &amp;&amp;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1);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cache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-&gt; employee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employee.getEmployeeNo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employee;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5_6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5_7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3580" y="1707827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0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public void finalize()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materialize the object links:  iterate over employees, and for each employee,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set the department link to the cached department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mapEmpNoToEmployee.keySet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mapDeptNoToDepartment.get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emp.setDepartment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(dept);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For given employee and her department, calculate the department award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  based on the employees training and the departments existing award value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(Employee emp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mapEmpNoToEmployee.values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emp.getDepartment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training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emp.hasTraining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dept has award until at least one employee without training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award =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null) ||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dept.setAward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(award &amp;&amp; training);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9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Relational DBMS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 12c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SQL: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EMP, DEPT WHERE EMP.DEPTNO = EMP.DEPTNO</a:t>
            </a:r>
            <a:r>
              <a:rPr lang="en-US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DDL / DML: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EMP (EMPNO NUMBER(7) NOT NULL,..</a:t>
            </a:r>
            <a:endParaRPr lang="en-US" sz="1200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Datasource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definitions: host/service/user/password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Conventional Way to Think about Building OLTP (SaaS) Systems Today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5877D0-5C8F-454C-8242-F56DBB71236A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495DBA-AF46-EE45-8E23-66913EBBBBE9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62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5_8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5_9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70000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150820"/>
            <a:ext cx="1219200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Findings from Microservice Approach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 formalisms and develop tools exponentially slows dev cycle time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Multiple, heterogonous layers increases code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Loose-coupling increase network traffic: 2 DB hits / employee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Multi-tenancy &amp; partitioning:  architecture complicates provisioning 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Scalability:  complicated by architectural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833255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Simple Schema Management.</a:t>
            </a:r>
          </a:p>
          <a:p>
            <a:pPr lvl="2"/>
            <a:r>
              <a:rPr lang="en-US" dirty="0"/>
              <a:t>Business Logic is in one place – the database. This is a very “Low Code” solution.</a:t>
            </a:r>
          </a:p>
          <a:p>
            <a:pPr lvl="2"/>
            <a:r>
              <a:rPr lang="en-US" dirty="0"/>
              <a:t>No Java, ORM, XML, Docker, Kubernetes, etc. required.</a:t>
            </a:r>
          </a:p>
          <a:p>
            <a:pPr lvl="2"/>
            <a:r>
              <a:rPr lang="en-US" dirty="0"/>
              <a:t>No “Provisioning” is needed other than compiling views in the PDB. I.e., no need for CI / CD, Jenkins.</a:t>
            </a:r>
          </a:p>
          <a:p>
            <a:pPr lvl="2"/>
            <a:r>
              <a:rPr lang="en-US" dirty="0"/>
              <a:t>Data Partitioning is built-in.</a:t>
            </a:r>
          </a:p>
          <a:p>
            <a:pPr lvl="2"/>
            <a:r>
              <a:rPr lang="en-US" dirty="0"/>
              <a:t>Low DBA overhead required.</a:t>
            </a:r>
          </a:p>
          <a:p>
            <a:pPr lvl="2"/>
            <a:r>
              <a:rPr lang="en-US" dirty="0"/>
              <a:t>All of the Enterprise features of Oracle and OCI are available – PDBs, backup and recovery, high availability, disaster recovery, scheduling, resource management, telemetry, events, health services .  .  .</a:t>
            </a:r>
          </a:p>
          <a:p>
            <a:pPr lvl="2"/>
            <a:r>
              <a:rPr lang="en-US" dirty="0"/>
              <a:t>The OLTP Database can become the OLAP Database by just adding OWL constructs.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is an ideal environment for startups. </a:t>
            </a:r>
            <a:r>
              <a:rPr lang="en-US" dirty="0"/>
              <a:t>RDF/SPARQL  is even familiar to computer science graduates because of their exposer to the Clojure Programming language and </a:t>
            </a:r>
            <a:r>
              <a:rPr lang="en-US" dirty="0" err="1"/>
              <a:t>Datomic</a:t>
            </a:r>
            <a:r>
              <a:rPr lang="en-US" dirty="0"/>
              <a:t> Database on AWS.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And, they don’t have a body of legacy code that they have to maintain and move forward. </a:t>
            </a:r>
          </a:p>
        </p:txBody>
      </p:sp>
    </p:spTree>
    <p:extLst>
      <p:ext uri="{BB962C8B-B14F-4D97-AF65-F5344CB8AC3E}">
        <p14:creationId xmlns:p14="http://schemas.microsoft.com/office/powerpoint/2010/main" val="40022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is Typically Cast as a Set of 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970AE-0C0A-834D-AFC0-9CC40C01C487}"/>
              </a:ext>
            </a:extLst>
          </p:cNvPr>
          <p:cNvGrpSpPr/>
          <p:nvPr/>
        </p:nvGrpSpPr>
        <p:grpSpPr>
          <a:xfrm>
            <a:off x="2550085" y="2841376"/>
            <a:ext cx="7091829" cy="3777548"/>
            <a:chOff x="2550085" y="1008102"/>
            <a:chExt cx="7091829" cy="3777548"/>
          </a:xfrm>
        </p:grpSpPr>
        <p:pic>
          <p:nvPicPr>
            <p:cNvPr id="9" name="Picture 8">
              <a:hlinkClick r:id="rId3"/>
              <a:extLst>
                <a:ext uri="{FF2B5EF4-FFF2-40B4-BE49-F238E27FC236}">
                  <a16:creationId xmlns:a16="http://schemas.microsoft.com/office/drawing/2014/main" id="{4B96112B-E576-2148-97A8-C48BBD9B7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3462"/>
            <a:stretch/>
          </p:blipFill>
          <p:spPr>
            <a:xfrm>
              <a:off x="2550085" y="1008102"/>
              <a:ext cx="7091829" cy="37775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82C7D-2144-C04A-996B-F1E97BA737C1}"/>
                </a:ext>
              </a:extLst>
            </p:cNvPr>
            <p:cNvSpPr txBox="1"/>
            <p:nvPr/>
          </p:nvSpPr>
          <p:spPr>
            <a:xfrm>
              <a:off x="6976316" y="210040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Setup microservice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C757D-F379-7D4C-B8F1-F7B9233BB3B6}"/>
                </a:ext>
              </a:extLst>
            </p:cNvPr>
            <p:cNvSpPr txBox="1"/>
            <p:nvPr/>
          </p:nvSpPr>
          <p:spPr>
            <a:xfrm>
              <a:off x="6976316" y="252694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Keys microservice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CBB886-FA41-424E-874B-E8CC1242AC9C}"/>
                </a:ext>
              </a:extLst>
            </p:cNvPr>
            <p:cNvSpPr txBox="1"/>
            <p:nvPr/>
          </p:nvSpPr>
          <p:spPr>
            <a:xfrm>
              <a:off x="6976316" y="3190947"/>
              <a:ext cx="143914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Work Flow microservice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8E0B52-3123-9347-954E-B867C480A9BC}"/>
                </a:ext>
              </a:extLst>
            </p:cNvPr>
            <p:cNvSpPr txBox="1"/>
            <p:nvPr/>
          </p:nvSpPr>
          <p:spPr>
            <a:xfrm>
              <a:off x="6976316" y="3623570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Inspection microservice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E54FD0-D63A-2A45-AE01-12FC581FD8EF}"/>
                </a:ext>
              </a:extLst>
            </p:cNvPr>
            <p:cNvSpPr txBox="1"/>
            <p:nvPr/>
          </p:nvSpPr>
          <p:spPr>
            <a:xfrm>
              <a:off x="6976315" y="4200784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Billing microservice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302B8F-519C-BB4E-972D-E923582D5BEF}"/>
                </a:ext>
              </a:extLst>
            </p:cNvPr>
            <p:cNvSpPr/>
            <p:nvPr/>
          </p:nvSpPr>
          <p:spPr>
            <a:xfrm>
              <a:off x="6976315" y="2859593"/>
              <a:ext cx="4288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A4DB2-26E9-7C45-967C-BEFF25685898}"/>
                </a:ext>
              </a:extLst>
            </p:cNvPr>
            <p:cNvSpPr/>
            <p:nvPr/>
          </p:nvSpPr>
          <p:spPr>
            <a:xfrm>
              <a:off x="6976314" y="3092282"/>
              <a:ext cx="82440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2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Turn This Way of Thinking Upside Down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022CED-B71C-8948-B03B-E8D50217206C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 rot="10800000"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193F49-9F71-0849-A67D-E1864CF51FFD}"/>
                </a:ext>
              </a:extLst>
            </p:cNvPr>
            <p:cNvSpPr/>
            <p:nvPr/>
          </p:nvSpPr>
          <p:spPr>
            <a:xfrm>
              <a:off x="7719236" y="3615069"/>
              <a:ext cx="1041991" cy="3085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2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Building Rule-Based OLTP (SaaS) Systems Using Oracle RDF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/>
              </a:rPr>
              <a:t>RDF-OLTP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FADF-5A4F-BE4F-AD2A-B8E245D409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124200" y="3429000"/>
            <a:ext cx="5943600" cy="28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This Approach Will be Demonstrated Using a Simple Example Based on the Familiar Emp/Dept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2FFD4-7986-754F-96D3-F3F1DB01F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106068" y="3429000"/>
            <a:ext cx="3979863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DFD96A-C93D-6E4E-B7B2-48403A7B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734" y="3432104"/>
            <a:ext cx="1950882" cy="985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24C6FB-15BC-0A49-AFDB-02E68D490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91" y="3432104"/>
            <a:ext cx="3796487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18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Traditionally, the Database for this Example Would be Built as Follows: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Each time something changes, you get to do this all over again.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32CE3-41D8-E841-BA68-4FC2E518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62" y="2722546"/>
            <a:ext cx="5993741" cy="336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E3020-1F01-7B44-B21F-A10658C3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322" y="6148819"/>
            <a:ext cx="377187" cy="3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9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Would Build Your Application as a Bunch of Java Code On Top of the Database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5467F-4D0C-8D45-9942-BBBAE0A75FD3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E4C7B7-B531-D048-86F4-0778F768D5B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C755B-65F6-B646-AB43-37CB884C1477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9547F5B292941ADE671C1C9266B40" ma:contentTypeVersion="13" ma:contentTypeDescription="Create a new document." ma:contentTypeScope="" ma:versionID="2cc3a784c55e00993e105fd3c9e1116c">
  <xsd:schema xmlns:xsd="http://www.w3.org/2001/XMLSchema" xmlns:xs="http://www.w3.org/2001/XMLSchema" xmlns:p="http://schemas.microsoft.com/office/2006/metadata/properties" xmlns:ns3="5fbfb379-0677-42c5-8b7e-4cf6aa4d21a7" xmlns:ns4="63acf6c6-3374-4ce2-b69d-ace89d7e18a7" targetNamespace="http://schemas.microsoft.com/office/2006/metadata/properties" ma:root="true" ma:fieldsID="f7d459b66d3fbd5d5063de5fc5bbb661" ns3:_="" ns4:_="">
    <xsd:import namespace="5fbfb379-0677-42c5-8b7e-4cf6aa4d21a7"/>
    <xsd:import namespace="63acf6c6-3374-4ce2-b69d-ace89d7e18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fb379-0677-42c5-8b7e-4cf6aa4d21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cf6c6-3374-4ce2-b69d-ace89d7e1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3C2AF8-B5CB-47A7-9DEA-05CB3D85B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FDE57C-5724-41A1-B02B-1FA4B00EB6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3F9F01-5DAB-4EC0-B7F9-8120A8EE1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bfb379-0677-42c5-8b7e-4cf6aa4d21a7"/>
    <ds:schemaRef ds:uri="63acf6c6-3374-4ce2-b69d-ace89d7e1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1973</Words>
  <Application>Microsoft Macintosh PowerPoint</Application>
  <PresentationFormat>Widescreen</PresentationFormat>
  <Paragraphs>344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DejaVu Sans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Dayton</dc:creator>
  <cp:lastModifiedBy>Philip Cannata</cp:lastModifiedBy>
  <cp:revision>124</cp:revision>
  <dcterms:created xsi:type="dcterms:W3CDTF">2020-06-28T19:20:42Z</dcterms:created>
  <dcterms:modified xsi:type="dcterms:W3CDTF">2020-10-14T12:10:25Z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0x01010037C9547F5B292941ADE671C1C9266B40</vt:lpwstr>
  </property>
</Properties>
</file>