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93" r:id="rId6"/>
    <p:sldId id="265" r:id="rId7"/>
    <p:sldId id="266" r:id="rId8"/>
    <p:sldId id="294" r:id="rId9"/>
    <p:sldId id="295" r:id="rId10"/>
    <p:sldId id="296" r:id="rId11"/>
    <p:sldId id="297" r:id="rId12"/>
    <p:sldId id="299" r:id="rId13"/>
    <p:sldId id="300" r:id="rId14"/>
    <p:sldId id="298" r:id="rId15"/>
    <p:sldId id="301" r:id="rId16"/>
    <p:sldId id="302" r:id="rId17"/>
    <p:sldId id="303" r:id="rId18"/>
    <p:sldId id="304" r:id="rId19"/>
    <p:sldId id="306" r:id="rId20"/>
    <p:sldId id="307" r:id="rId21"/>
    <p:sldId id="305" r:id="rId22"/>
    <p:sldId id="308" r:id="rId23"/>
    <p:sldId id="309" r:id="rId24"/>
    <p:sldId id="310" r:id="rId25"/>
    <p:sldId id="258" r:id="rId26"/>
    <p:sldId id="311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1"/>
    <p:restoredTop sz="88754"/>
  </p:normalViewPr>
  <p:slideViewPr>
    <p:cSldViewPr snapToGrid="0">
      <p:cViewPr varScale="1">
        <p:scale>
          <a:sx n="67" d="100"/>
          <a:sy n="67" d="100"/>
        </p:scale>
        <p:origin x="1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27BD-10A8-9E42-B51E-81A739A9ED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6+1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32</a:t>
            </a:r>
            <a:endParaRPr kumimoji="1" lang="en-US" altLang="zh-CN" dirty="0"/>
          </a:p>
          <a:p>
            <a:r>
              <a:rPr kumimoji="1" lang="en-US" altLang="zh-CN" dirty="0"/>
              <a:t>3+4 -&gt; 31</a:t>
            </a:r>
            <a:endParaRPr kumimoji="1" lang="en-US" altLang="zh-CN" dirty="0"/>
          </a:p>
          <a:p>
            <a:r>
              <a:rPr kumimoji="1" lang="en-US" altLang="zh-CN" dirty="0"/>
              <a:t>2+3+2 -&gt; 33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 = 21, 5,7,9</a:t>
            </a:r>
            <a:endParaRPr kumimoji="1" lang="en-US" altLang="zh-CN" dirty="0"/>
          </a:p>
          <a:p>
            <a:r>
              <a:rPr kumimoji="1" lang="en-US" altLang="zh-CN" dirty="0"/>
              <a:t> T= 25, NO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5DC1-C5E3-5F40-9FDD-AD0FC078A18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AEEC-D52E-5042-A05D-A16822686F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57B6-A4A0-1C4E-A75C-C62F1CFF0DA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  <a:b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70173"/>
            <a:ext cx="6858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杜皓华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年秋季学期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子集求和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37447" y="2017873"/>
            <a:ext cx="1280071" cy="4155142"/>
            <a:chOff x="1055531" y="1750278"/>
            <a:chExt cx="1280071" cy="4155142"/>
          </a:xfrm>
        </p:grpSpPr>
        <p:sp>
          <p:nvSpPr>
            <p:cNvPr id="49" name="文本框 48"/>
            <p:cNvSpPr txBox="1"/>
            <p:nvPr/>
          </p:nvSpPr>
          <p:spPr>
            <a:xfrm>
              <a:off x="1076369" y="1750278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A[4]=1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65950" y="440984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A[1]=3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9748" y="266760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A[3]=3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55531" y="3584924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A[2]=4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86947" y="5382200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941933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26264" y="4861514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26264" y="578151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64820" y="4861514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4820" y="578151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07938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07938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36963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36963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36963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36963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19045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19045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219045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19045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219045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080489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80489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80489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080489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080489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55731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8849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38195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877541" y="1489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37725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526264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64820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803376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526264" y="3021509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526264" y="3941512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664820" y="3021509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664820" y="3941512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807938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807938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251417" y="210150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251417" y="301882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251417" y="3938831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8251417" y="485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251417" y="5778836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197909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185770" y="14791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线连接符 119"/>
          <p:cNvCxnSpPr>
            <a:stCxn id="6" idx="6"/>
            <a:endCxn id="13" idx="3"/>
          </p:cNvCxnSpPr>
          <p:nvPr/>
        </p:nvCxnSpPr>
        <p:spPr>
          <a:xfrm flipV="1">
            <a:off x="1839491" y="5126191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/>
          <p:cNvCxnSpPr/>
          <p:nvPr/>
        </p:nvCxnSpPr>
        <p:spPr>
          <a:xfrm flipV="1">
            <a:off x="3001841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/>
          <p:cNvCxnSpPr>
            <a:endCxn id="18" idx="3"/>
          </p:cNvCxnSpPr>
          <p:nvPr/>
        </p:nvCxnSpPr>
        <p:spPr>
          <a:xfrm flipV="1">
            <a:off x="4102397" y="5126191"/>
            <a:ext cx="3162519" cy="838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 flipV="1">
            <a:off x="5224528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/>
          <p:cNvCxnSpPr>
            <a:endCxn id="28" idx="3"/>
          </p:cNvCxnSpPr>
          <p:nvPr/>
        </p:nvCxnSpPr>
        <p:spPr>
          <a:xfrm flipV="1">
            <a:off x="1839491" y="4206189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/>
          <p:cNvCxnSpPr/>
          <p:nvPr/>
        </p:nvCxnSpPr>
        <p:spPr>
          <a:xfrm flipV="1">
            <a:off x="2983825" y="4224687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/>
          <p:cNvCxnSpPr/>
          <p:nvPr/>
        </p:nvCxnSpPr>
        <p:spPr>
          <a:xfrm flipV="1">
            <a:off x="4128159" y="4243185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/>
          <p:cNvCxnSpPr/>
          <p:nvPr/>
        </p:nvCxnSpPr>
        <p:spPr>
          <a:xfrm flipV="1">
            <a:off x="1819933" y="3197713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/>
          <p:cNvCxnSpPr/>
          <p:nvPr/>
        </p:nvCxnSpPr>
        <p:spPr>
          <a:xfrm flipV="1">
            <a:off x="3001840" y="3274632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/>
          <p:cNvCxnSpPr/>
          <p:nvPr/>
        </p:nvCxnSpPr>
        <p:spPr>
          <a:xfrm flipV="1">
            <a:off x="4124553" y="3293130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/>
          <p:cNvCxnSpPr>
            <a:stCxn id="12" idx="6"/>
            <a:endCxn id="109" idx="3"/>
          </p:cNvCxnSpPr>
          <p:nvPr/>
        </p:nvCxnSpPr>
        <p:spPr>
          <a:xfrm flipV="1">
            <a:off x="5250190" y="3286184"/>
            <a:ext cx="3047098" cy="809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/>
          <p:cNvCxnSpPr>
            <a:stCxn id="72" idx="7"/>
            <a:endCxn id="70" idx="3"/>
          </p:cNvCxnSpPr>
          <p:nvPr/>
        </p:nvCxnSpPr>
        <p:spPr>
          <a:xfrm flipV="1">
            <a:off x="1793620" y="2368863"/>
            <a:ext cx="917071" cy="698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/>
          <p:nvPr/>
        </p:nvCxnSpPr>
        <p:spPr>
          <a:xfrm flipV="1">
            <a:off x="2934253" y="2409754"/>
            <a:ext cx="917071" cy="698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>
            <a:stCxn id="76" idx="7"/>
            <a:endCxn id="4" idx="3"/>
          </p:cNvCxnSpPr>
          <p:nvPr/>
        </p:nvCxnSpPr>
        <p:spPr>
          <a:xfrm flipV="1">
            <a:off x="4075294" y="2368863"/>
            <a:ext cx="912510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11" idx="7"/>
            <a:endCxn id="26" idx="3"/>
          </p:cNvCxnSpPr>
          <p:nvPr/>
        </p:nvCxnSpPr>
        <p:spPr>
          <a:xfrm flipV="1">
            <a:off x="5204319" y="2368863"/>
            <a:ext cx="922041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/>
          <p:cNvCxnSpPr/>
          <p:nvPr/>
        </p:nvCxnSpPr>
        <p:spPr>
          <a:xfrm flipV="1">
            <a:off x="6335178" y="2368863"/>
            <a:ext cx="922041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>
            <a:endCxn id="108" idx="3"/>
          </p:cNvCxnSpPr>
          <p:nvPr/>
        </p:nvCxnSpPr>
        <p:spPr>
          <a:xfrm flipV="1">
            <a:off x="7492987" y="2368861"/>
            <a:ext cx="804301" cy="716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/>
          <p:cNvCxnSpPr>
            <a:stCxn id="72" idx="0"/>
            <a:endCxn id="69" idx="4"/>
          </p:cNvCxnSpPr>
          <p:nvPr/>
        </p:nvCxnSpPr>
        <p:spPr>
          <a:xfrm flipV="1">
            <a:off x="1682878" y="2414734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/>
          <p:cNvCxnSpPr/>
          <p:nvPr/>
        </p:nvCxnSpPr>
        <p:spPr>
          <a:xfrm flipV="1">
            <a:off x="1682877" y="3351584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/>
          <p:cNvCxnSpPr/>
          <p:nvPr/>
        </p:nvCxnSpPr>
        <p:spPr>
          <a:xfrm flipV="1">
            <a:off x="1682877" y="4264534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/>
          <p:cNvCxnSpPr/>
          <p:nvPr/>
        </p:nvCxnSpPr>
        <p:spPr>
          <a:xfrm flipV="1">
            <a:off x="1682877" y="5172061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V="1">
            <a:off x="2827911" y="23933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/>
          <p:cNvCxnSpPr/>
          <p:nvPr/>
        </p:nvCxnSpPr>
        <p:spPr>
          <a:xfrm flipV="1">
            <a:off x="2827910" y="333023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/>
          <p:cNvCxnSpPr/>
          <p:nvPr/>
        </p:nvCxnSpPr>
        <p:spPr>
          <a:xfrm flipV="1">
            <a:off x="2827910" y="42431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/>
          <p:cNvCxnSpPr/>
          <p:nvPr/>
        </p:nvCxnSpPr>
        <p:spPr>
          <a:xfrm flipV="1">
            <a:off x="2827910" y="515071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/>
          <p:cNvCxnSpPr/>
          <p:nvPr/>
        </p:nvCxnSpPr>
        <p:spPr>
          <a:xfrm flipV="1">
            <a:off x="3968500" y="24332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/>
          <p:cNvCxnSpPr/>
          <p:nvPr/>
        </p:nvCxnSpPr>
        <p:spPr>
          <a:xfrm flipV="1">
            <a:off x="3968499" y="337008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/>
          <p:cNvCxnSpPr/>
          <p:nvPr/>
        </p:nvCxnSpPr>
        <p:spPr>
          <a:xfrm flipV="1">
            <a:off x="3968499" y="42830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 flipV="1">
            <a:off x="3968499" y="5190559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/>
          <p:cNvCxnSpPr/>
          <p:nvPr/>
        </p:nvCxnSpPr>
        <p:spPr>
          <a:xfrm flipV="1">
            <a:off x="5114309" y="24147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/>
          <p:cNvCxnSpPr/>
          <p:nvPr/>
        </p:nvCxnSpPr>
        <p:spPr>
          <a:xfrm flipV="1">
            <a:off x="5114308" y="335158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/>
          <p:cNvCxnSpPr/>
          <p:nvPr/>
        </p:nvCxnSpPr>
        <p:spPr>
          <a:xfrm flipV="1">
            <a:off x="5114308" y="42645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/>
          <p:cNvCxnSpPr/>
          <p:nvPr/>
        </p:nvCxnSpPr>
        <p:spPr>
          <a:xfrm flipV="1">
            <a:off x="5114308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/>
          <p:cNvCxnSpPr/>
          <p:nvPr/>
        </p:nvCxnSpPr>
        <p:spPr>
          <a:xfrm flipV="1">
            <a:off x="6237103" y="24147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/>
          <p:cNvCxnSpPr/>
          <p:nvPr/>
        </p:nvCxnSpPr>
        <p:spPr>
          <a:xfrm flipV="1">
            <a:off x="6237102" y="335158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/>
          <p:cNvCxnSpPr/>
          <p:nvPr/>
        </p:nvCxnSpPr>
        <p:spPr>
          <a:xfrm flipV="1">
            <a:off x="6237102" y="42645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/>
          <p:cNvCxnSpPr/>
          <p:nvPr/>
        </p:nvCxnSpPr>
        <p:spPr>
          <a:xfrm flipV="1">
            <a:off x="6237102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/>
          <p:cNvCxnSpPr/>
          <p:nvPr/>
        </p:nvCxnSpPr>
        <p:spPr>
          <a:xfrm flipV="1">
            <a:off x="7375659" y="24517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/>
          <p:cNvCxnSpPr/>
          <p:nvPr/>
        </p:nvCxnSpPr>
        <p:spPr>
          <a:xfrm flipV="1">
            <a:off x="7375658" y="33885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/>
          <p:cNvCxnSpPr/>
          <p:nvPr/>
        </p:nvCxnSpPr>
        <p:spPr>
          <a:xfrm flipV="1">
            <a:off x="7375658" y="4301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/>
          <p:nvPr/>
        </p:nvCxnSpPr>
        <p:spPr>
          <a:xfrm flipV="1">
            <a:off x="7375658" y="520905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/>
          <p:cNvCxnSpPr/>
          <p:nvPr/>
        </p:nvCxnSpPr>
        <p:spPr>
          <a:xfrm flipV="1">
            <a:off x="8418337" y="24326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/>
          <p:cNvCxnSpPr/>
          <p:nvPr/>
        </p:nvCxnSpPr>
        <p:spPr>
          <a:xfrm flipV="1">
            <a:off x="8418336" y="3369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/>
          <p:cNvCxnSpPr/>
          <p:nvPr/>
        </p:nvCxnSpPr>
        <p:spPr>
          <a:xfrm flipV="1">
            <a:off x="8418336" y="42824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/>
          <p:cNvCxnSpPr/>
          <p:nvPr/>
        </p:nvCxnSpPr>
        <p:spPr>
          <a:xfrm flipV="1">
            <a:off x="8418336" y="519000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4545863" y="6283297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 rot="16200000">
            <a:off x="8355886" y="3598445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子集求和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37447" y="2017873"/>
            <a:ext cx="1280071" cy="4155142"/>
            <a:chOff x="1055531" y="1750278"/>
            <a:chExt cx="1280071" cy="4155142"/>
          </a:xfrm>
        </p:grpSpPr>
        <p:sp>
          <p:nvSpPr>
            <p:cNvPr id="49" name="文本框 48"/>
            <p:cNvSpPr txBox="1"/>
            <p:nvPr/>
          </p:nvSpPr>
          <p:spPr>
            <a:xfrm>
              <a:off x="1076369" y="1750278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A[4]=1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65950" y="440984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A[1]=3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9748" y="2667601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A[3]=3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55531" y="3584924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A[2]=4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86947" y="5382200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941933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26264" y="4861514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26264" y="578151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64820" y="4861514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4820" y="578151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07938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07938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36963" y="3018830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36963" y="3938833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36963" y="4858835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36963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19045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19045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219045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19045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219045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080489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80489" y="3018830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80489" y="3938833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080489" y="4858835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080489" y="5778838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55731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8849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38195" y="14893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877541" y="1489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37725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526264" y="2101507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664820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803376" y="2101507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526264" y="3021509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526264" y="3941512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2664820" y="3021509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664820" y="3941512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807938" y="3018830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807938" y="393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251417" y="2101505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251417" y="3018828"/>
            <a:ext cx="313227" cy="3132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251417" y="3938831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8251417" y="4858833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251417" y="5778836"/>
            <a:ext cx="313227" cy="3132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197909" y="14839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185770" y="14791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线连接符 119"/>
          <p:cNvCxnSpPr>
            <a:stCxn id="6" idx="6"/>
            <a:endCxn id="13" idx="3"/>
          </p:cNvCxnSpPr>
          <p:nvPr/>
        </p:nvCxnSpPr>
        <p:spPr>
          <a:xfrm flipV="1">
            <a:off x="1839491" y="5126191"/>
            <a:ext cx="3143343" cy="8119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/>
          <p:cNvCxnSpPr/>
          <p:nvPr/>
        </p:nvCxnSpPr>
        <p:spPr>
          <a:xfrm flipV="1">
            <a:off x="3001841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/>
          <p:cNvCxnSpPr>
            <a:endCxn id="18" idx="3"/>
          </p:cNvCxnSpPr>
          <p:nvPr/>
        </p:nvCxnSpPr>
        <p:spPr>
          <a:xfrm flipV="1">
            <a:off x="4102397" y="5126191"/>
            <a:ext cx="3162519" cy="838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/>
          <p:nvPr/>
        </p:nvCxnSpPr>
        <p:spPr>
          <a:xfrm flipV="1">
            <a:off x="5224528" y="5152805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/>
          <p:cNvCxnSpPr>
            <a:endCxn id="28" idx="3"/>
          </p:cNvCxnSpPr>
          <p:nvPr/>
        </p:nvCxnSpPr>
        <p:spPr>
          <a:xfrm flipV="1">
            <a:off x="1839491" y="4206189"/>
            <a:ext cx="4286869" cy="72346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/>
          <p:cNvCxnSpPr/>
          <p:nvPr/>
        </p:nvCxnSpPr>
        <p:spPr>
          <a:xfrm flipV="1">
            <a:off x="2983825" y="4224687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/>
          <p:cNvCxnSpPr/>
          <p:nvPr/>
        </p:nvCxnSpPr>
        <p:spPr>
          <a:xfrm flipV="1">
            <a:off x="4128159" y="4243185"/>
            <a:ext cx="4286869" cy="72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/>
          <p:cNvCxnSpPr/>
          <p:nvPr/>
        </p:nvCxnSpPr>
        <p:spPr>
          <a:xfrm flipV="1">
            <a:off x="1819933" y="3197713"/>
            <a:ext cx="3143343" cy="8119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/>
          <p:cNvCxnSpPr/>
          <p:nvPr/>
        </p:nvCxnSpPr>
        <p:spPr>
          <a:xfrm flipV="1">
            <a:off x="3001840" y="3274632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/>
          <p:cNvCxnSpPr/>
          <p:nvPr/>
        </p:nvCxnSpPr>
        <p:spPr>
          <a:xfrm flipV="1">
            <a:off x="4124553" y="3293130"/>
            <a:ext cx="3143343" cy="811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/>
          <p:cNvCxnSpPr>
            <a:stCxn id="12" idx="6"/>
            <a:endCxn id="109" idx="3"/>
          </p:cNvCxnSpPr>
          <p:nvPr/>
        </p:nvCxnSpPr>
        <p:spPr>
          <a:xfrm flipV="1">
            <a:off x="5250190" y="3286184"/>
            <a:ext cx="3047098" cy="8092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/>
          <p:cNvCxnSpPr>
            <a:stCxn id="72" idx="7"/>
            <a:endCxn id="70" idx="3"/>
          </p:cNvCxnSpPr>
          <p:nvPr/>
        </p:nvCxnSpPr>
        <p:spPr>
          <a:xfrm flipV="1">
            <a:off x="1793620" y="2368863"/>
            <a:ext cx="917071" cy="69851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/>
          <p:nvPr/>
        </p:nvCxnSpPr>
        <p:spPr>
          <a:xfrm flipV="1">
            <a:off x="2934253" y="2409754"/>
            <a:ext cx="917071" cy="698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>
            <a:stCxn id="76" idx="7"/>
            <a:endCxn id="4" idx="3"/>
          </p:cNvCxnSpPr>
          <p:nvPr/>
        </p:nvCxnSpPr>
        <p:spPr>
          <a:xfrm flipV="1">
            <a:off x="4075294" y="2368863"/>
            <a:ext cx="912510" cy="695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11" idx="7"/>
            <a:endCxn id="26" idx="3"/>
          </p:cNvCxnSpPr>
          <p:nvPr/>
        </p:nvCxnSpPr>
        <p:spPr>
          <a:xfrm flipV="1">
            <a:off x="5204319" y="2368863"/>
            <a:ext cx="922041" cy="6958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/>
          <p:cNvCxnSpPr/>
          <p:nvPr/>
        </p:nvCxnSpPr>
        <p:spPr>
          <a:xfrm flipV="1">
            <a:off x="6335178" y="2368863"/>
            <a:ext cx="922041" cy="6958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>
            <a:endCxn id="108" idx="3"/>
          </p:cNvCxnSpPr>
          <p:nvPr/>
        </p:nvCxnSpPr>
        <p:spPr>
          <a:xfrm flipV="1">
            <a:off x="7492987" y="2368861"/>
            <a:ext cx="804301" cy="716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/>
          <p:cNvCxnSpPr>
            <a:stCxn id="72" idx="0"/>
            <a:endCxn id="69" idx="4"/>
          </p:cNvCxnSpPr>
          <p:nvPr/>
        </p:nvCxnSpPr>
        <p:spPr>
          <a:xfrm flipV="1">
            <a:off x="1682878" y="2414734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/>
          <p:cNvCxnSpPr/>
          <p:nvPr/>
        </p:nvCxnSpPr>
        <p:spPr>
          <a:xfrm flipV="1">
            <a:off x="1682877" y="3351584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/>
          <p:cNvCxnSpPr/>
          <p:nvPr/>
        </p:nvCxnSpPr>
        <p:spPr>
          <a:xfrm flipV="1">
            <a:off x="1682877" y="4264534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/>
          <p:cNvCxnSpPr/>
          <p:nvPr/>
        </p:nvCxnSpPr>
        <p:spPr>
          <a:xfrm flipV="1">
            <a:off x="1682877" y="5172061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V="1">
            <a:off x="2827911" y="23933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/>
          <p:cNvCxnSpPr/>
          <p:nvPr/>
        </p:nvCxnSpPr>
        <p:spPr>
          <a:xfrm flipV="1">
            <a:off x="2827910" y="333023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/>
          <p:cNvCxnSpPr/>
          <p:nvPr/>
        </p:nvCxnSpPr>
        <p:spPr>
          <a:xfrm flipV="1">
            <a:off x="2827910" y="4243185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/>
          <p:cNvCxnSpPr/>
          <p:nvPr/>
        </p:nvCxnSpPr>
        <p:spPr>
          <a:xfrm flipV="1">
            <a:off x="2827910" y="515071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/>
          <p:cNvCxnSpPr/>
          <p:nvPr/>
        </p:nvCxnSpPr>
        <p:spPr>
          <a:xfrm flipV="1">
            <a:off x="3968500" y="24332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/>
          <p:cNvCxnSpPr/>
          <p:nvPr/>
        </p:nvCxnSpPr>
        <p:spPr>
          <a:xfrm flipV="1">
            <a:off x="3968499" y="337008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/>
          <p:cNvCxnSpPr/>
          <p:nvPr/>
        </p:nvCxnSpPr>
        <p:spPr>
          <a:xfrm flipV="1">
            <a:off x="3968499" y="4283032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 flipV="1">
            <a:off x="3968499" y="5190559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/>
          <p:cNvCxnSpPr/>
          <p:nvPr/>
        </p:nvCxnSpPr>
        <p:spPr>
          <a:xfrm flipV="1">
            <a:off x="5114309" y="2414733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/>
          <p:cNvCxnSpPr/>
          <p:nvPr/>
        </p:nvCxnSpPr>
        <p:spPr>
          <a:xfrm flipV="1">
            <a:off x="5114308" y="335158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/>
          <p:cNvCxnSpPr/>
          <p:nvPr/>
        </p:nvCxnSpPr>
        <p:spPr>
          <a:xfrm flipV="1">
            <a:off x="5114308" y="4264533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/>
          <p:cNvCxnSpPr/>
          <p:nvPr/>
        </p:nvCxnSpPr>
        <p:spPr>
          <a:xfrm flipV="1">
            <a:off x="5114308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/>
          <p:cNvCxnSpPr/>
          <p:nvPr/>
        </p:nvCxnSpPr>
        <p:spPr>
          <a:xfrm flipV="1">
            <a:off x="6237103" y="24147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/>
          <p:cNvCxnSpPr/>
          <p:nvPr/>
        </p:nvCxnSpPr>
        <p:spPr>
          <a:xfrm flipV="1">
            <a:off x="6237102" y="3351583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/>
          <p:cNvCxnSpPr/>
          <p:nvPr/>
        </p:nvCxnSpPr>
        <p:spPr>
          <a:xfrm flipV="1">
            <a:off x="6237102" y="4264533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/>
          <p:cNvCxnSpPr/>
          <p:nvPr/>
        </p:nvCxnSpPr>
        <p:spPr>
          <a:xfrm flipV="1">
            <a:off x="6237102" y="517206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/>
          <p:cNvCxnSpPr/>
          <p:nvPr/>
        </p:nvCxnSpPr>
        <p:spPr>
          <a:xfrm flipV="1">
            <a:off x="7375659" y="24517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/>
          <p:cNvCxnSpPr/>
          <p:nvPr/>
        </p:nvCxnSpPr>
        <p:spPr>
          <a:xfrm flipV="1">
            <a:off x="7375658" y="33885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/>
          <p:cNvCxnSpPr/>
          <p:nvPr/>
        </p:nvCxnSpPr>
        <p:spPr>
          <a:xfrm flipV="1">
            <a:off x="7375658" y="4301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/>
          <p:nvPr/>
        </p:nvCxnSpPr>
        <p:spPr>
          <a:xfrm flipV="1">
            <a:off x="7375658" y="520905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/>
          <p:cNvCxnSpPr/>
          <p:nvPr/>
        </p:nvCxnSpPr>
        <p:spPr>
          <a:xfrm flipV="1">
            <a:off x="8418337" y="2432680"/>
            <a:ext cx="0" cy="60677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/>
          <p:cNvCxnSpPr/>
          <p:nvPr/>
        </p:nvCxnSpPr>
        <p:spPr>
          <a:xfrm flipV="1">
            <a:off x="8418336" y="336953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/>
          <p:cNvCxnSpPr/>
          <p:nvPr/>
        </p:nvCxnSpPr>
        <p:spPr>
          <a:xfrm flipV="1">
            <a:off x="8418336" y="4282480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/>
          <p:cNvCxnSpPr/>
          <p:nvPr/>
        </p:nvCxnSpPr>
        <p:spPr>
          <a:xfrm flipV="1">
            <a:off x="8418336" y="5190007"/>
            <a:ext cx="0" cy="606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45863" y="6283297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 rot="16200000">
            <a:off x="8355886" y="3598445"/>
            <a:ext cx="116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/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O(L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是不是 多项式时间？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不和输入大小呈多项式关系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w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lg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</a:t>
                </a:r>
                <a:r>
                  <a:rPr kumimoji="1" lang="en-US" altLang="zh-CN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nT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和输入大小呈指数关系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（伪）多项式时间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和输入大小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输入参数呈多项式关系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特例：参数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输入大小的多项式形式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（弱）多项式时间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和输入大小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log(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输入参数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呈多项式关系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667249"/>
              </a:xfrm>
              <a:prstGeom prst="rect">
                <a:avLst/>
              </a:prstGeom>
              <a:blipFill rotWithShape="1">
                <a:blip r:embed="rId1"/>
                <a:stretch>
                  <a:fillRect t="-157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（伪）多项式时间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最长回文子序列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LPS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题目：给定一个字符串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A[1....n]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求最长回文子序列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kumimoji="1"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/>
          <p:nvPr/>
        </p:nvSpPr>
        <p:spPr>
          <a:xfrm>
            <a:off x="628650" y="3429000"/>
            <a:ext cx="7886700" cy="274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{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c,h,a,r,a,c,t,e,r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答案：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r a c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u,n,d,e,r,q,u,a,l,i,f,i,e,d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答案：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最长回文子序列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LPS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6080" indent="-38608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的长度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=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: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≠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: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𝐿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</m:fName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⁡{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</m:e>
                    </m:func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kumimoji="1" lang="en-US" altLang="zh-CN" sz="2400" b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}</a:t>
                </a:r>
                <a:endParaRPr kumimoji="1"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最长回文子序列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LPS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：随子序列长度增加增大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:endParaRPr kumimoji="1" lang="en-US" altLang="zh-CN" sz="2800" b="0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O(n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)*O(1)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t="-1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最优二叉搜索树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BST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609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题目：给定一系列值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和 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找到最优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BST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使得搜索成本最小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𝑑𝑒𝑝𝑡ℎ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WLOG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609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最优二叉搜索树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BST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86080" indent="-38608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K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所构成最优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BST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的搜索成本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选择</m:t>
                                  </m:r>
                                  <m:r>
                                    <a:rPr kumimoji="1" lang="zh-CN" altLang="en-US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kumimoji="1" lang="zh-CN" altLang="en-US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做</m:t>
                                  </m:r>
                                  <m:r>
                                    <a:rPr kumimoji="1" lang="zh-CN" altLang="en-US" sz="240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根节点</m:t>
                                  </m:r>
                                </m:e>
                                <m:e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选择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做</m:t>
                                  </m:r>
                                  <m:r>
                                    <a:rPr kumimoji="1" lang="zh-CN" altLang="en-US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根节点</m:t>
                                  </m:r>
                                </m:e>
                                <m:e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选择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做根节点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min</m:t>
                        </m:r>
                      </m:fName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</m:e>
                    </m:func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)+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)+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en-US" altLang="zh-CN" sz="2400" b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}</a:t>
                </a:r>
                <a:endParaRPr kumimoji="1"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W(i,j)=wi + wi+1 + ... + wj</a:t>
                </a:r>
                <a:endParaRPr kumimoji="1" lang="zh-CN" altLang="en-US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最优二叉搜索树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BST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：随子树深度增加增大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:endParaRPr kumimoji="1" lang="en-US" altLang="zh-CN" sz="2800" b="0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O(n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)*O(n)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t="-1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8650" y="49530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和哈夫曼树的区别？</a:t>
            </a:r>
            <a:endParaRPr kumimoji="1"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又一个硬币游戏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22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题目：有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个面值不同的硬币（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是偶数），每次游戏者只能拿走最左边或最右边的硬币，拿到更多面值的人获胜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有没有常胜策略？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28650" y="3983036"/>
            <a:ext cx="7886700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39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动态规划 </a:t>
            </a:r>
            <a:r>
              <a:rPr kumimoji="1" lang="en-US" altLang="zh-CN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kumimoji="1" lang="zh-CN" altLang="en-US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Programming</a:t>
            </a:r>
            <a:endParaRPr kumimoji="1" lang="zh-CN" altLang="en-US" sz="4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一种递归算法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memoization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子问题定义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序列问题：前缀、后缀、子序列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部分状态：通过增加辅助变量来形式化子问题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对一个给定的整数：比它小的其他整数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递推公式：局部暴力搜索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：确定递推是正确的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又一个硬币游戏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22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题目：有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个面值不同的硬币（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是偶数），每次游戏者只能拿走最左边或最右边的硬币，拿到更多面值的人获胜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有没有常胜策略？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628650" y="3983036"/>
                <a:ext cx="7886700" cy="2509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一个策略：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选择更大的子集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83036"/>
                <a:ext cx="7886700" cy="2509838"/>
              </a:xfrm>
              <a:prstGeom prst="rect">
                <a:avLst/>
              </a:prstGeom>
              <a:blipFill rotWithShape="1">
                <a:blip r:embed="rId1"/>
                <a:stretch>
                  <a:fillRect t="-13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又一个硬币游戏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386080" indent="-38608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可取得的最大值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V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选择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zh-CN" sz="2400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对手</m:t>
                                      </m:r>
                                      <m:r>
                                        <a:rPr kumimoji="1" lang="zh-CN" altLang="en-US" sz="240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对手选择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kumimoji="1" lang="zh-CN" altLang="en-US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选择</m:t>
                              </m:r>
                              <m:sSub>
                                <m:sSubPr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zh-CN" sz="2400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zh-CN" sz="2400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对手</m:t>
                                      </m:r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zh-CN" altLang="en-US" sz="2400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对手选择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i="1" dirty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2400" b="0" i="1" dirty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</m:fName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min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⁡{</m:t>
                        </m:r>
                      </m:e>
                    </m:func>
                    <m:f>
                      <m:fPr>
                        <m:type m:val="noBar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}+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func>
                      <m:funcPr>
                        <m:ctrl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,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,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kumimoji="1"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</m:oMath>
                </a14:m>
                <a:r>
                  <a:rPr kumimoji="1"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400" b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}</a:t>
                </a:r>
                <a:endParaRPr kumimoji="1"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 rotWithShape="1">
                <a:blip r:embed="rId1"/>
                <a:stretch>
                  <a:fillRect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又一个硬币游戏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：随序列长度增加增大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V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800" b="0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V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O(n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)*O(1)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t="-1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动态规划的总结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6080" indent="-38608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定义子问题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前缀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后缀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子序列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整数（从小到大）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子集（定点）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子问题的限制和增加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86080" indent="-38608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递推公式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“猜”：穷举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动态规划的总结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6080" indent="-38608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Topological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order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验证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的正确性（递归前的问题大于后一个问题）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86080" indent="-38608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基问题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确定递归出口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86080" indent="-38608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原问题：通过子问题解决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86080" indent="-38608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时间复杂度分析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动态规划 </a:t>
            </a:r>
            <a:r>
              <a:rPr kumimoji="1" lang="en-US" altLang="zh-CN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</a:t>
            </a:r>
            <a:r>
              <a:rPr kumimoji="1" lang="zh-CN" altLang="en-US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Programming</a:t>
            </a:r>
            <a:endParaRPr kumimoji="1" lang="zh-CN" altLang="en-US" sz="4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一种递归算法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memoization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基问题：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T(0) – 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递推公式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原问题：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T(n)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时间复杂度：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子问题 * 非递推部分时间复杂度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线段分割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题目：给定一个长度为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的线段 和不同长度线段的价值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｜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如何最大化线段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的价值？</a:t>
                </a:r>
                <a:endParaRPr kumimoji="1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/>
          <p:nvPr/>
        </p:nvSpPr>
        <p:spPr>
          <a:xfrm>
            <a:off x="628650" y="3429000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/>
              <p:cNvGraphicFramePr>
                <a:graphicFrameLocks noGrp="1"/>
              </p:cNvGraphicFramePr>
              <p:nvPr/>
            </p:nvGraphicFramePr>
            <p:xfrm>
              <a:off x="628650" y="4230687"/>
              <a:ext cx="8004776" cy="1042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597"/>
                    <a:gridCol w="1000597"/>
                    <a:gridCol w="1000597"/>
                    <a:gridCol w="1000597"/>
                    <a:gridCol w="1000597"/>
                    <a:gridCol w="1000597"/>
                    <a:gridCol w="1000597"/>
                    <a:gridCol w="1000597"/>
                  </a:tblGrid>
                  <a:tr h="5210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zh-CN" altLang="en-US" sz="2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210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/>
              <p:cNvGraphicFramePr>
                <a:graphicFrameLocks noGrp="1"/>
              </p:cNvGraphicFramePr>
              <p:nvPr/>
            </p:nvGraphicFramePr>
            <p:xfrm>
              <a:off x="628650" y="4230687"/>
              <a:ext cx="8004776" cy="1042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597"/>
                    <a:gridCol w="1000597"/>
                    <a:gridCol w="1000597"/>
                    <a:gridCol w="1000597"/>
                    <a:gridCol w="1000597"/>
                    <a:gridCol w="1000597"/>
                    <a:gridCol w="1000597"/>
                    <a:gridCol w="1000597"/>
                  </a:tblGrid>
                  <a:tr h="5210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zh-CN" altLang="en-US" sz="2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5207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altLang="en-US" sz="2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0072" marR="120072" marT="60036" marB="60036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线段分割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6080" indent="-38608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Tips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：对一个给定的整数：比它小的其他整数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不同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线段的的最大价值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</m:d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…</m:t>
                            </m:r>
                          </m:e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    =</m:t>
                      </m:r>
                      <m:r>
                        <m:rPr>
                          <m:sty m:val="p"/>
                        </m:rPr>
                        <a:rPr kumimoji="1"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max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⁡{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𝑙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)|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}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子问题随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增大而增加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线段分割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endParaRPr kumimoji="1" lang="en-US" altLang="zh-CN" sz="2800" b="0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O(L)*O(L)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  <a:blipFill rotWithShape="1">
                <a:blip r:embed="rId1"/>
                <a:stretch>
                  <a:fillRect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/>
          <p:nvPr/>
        </p:nvSpPr>
        <p:spPr>
          <a:xfrm>
            <a:off x="628650" y="3887036"/>
            <a:ext cx="7886700" cy="260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O(L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是不是 多项式时间？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（真）多项式时间 </a:t>
            </a:r>
            <a:r>
              <a:rPr kumimoji="1"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和输入大小呈多项式关系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子集求和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题目：给定一个有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个整数的多重集合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...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和目标值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是否存在一个子集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，使得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中元素的和为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endParaRPr kumimoji="1"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/>
          <p:nvPr/>
        </p:nvSpPr>
        <p:spPr>
          <a:xfrm>
            <a:off x="628650" y="3429000"/>
            <a:ext cx="7886700" cy="274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{2, 5, 7, 8, 9}, 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21, T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25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判定问题：答案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子集求和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86080" indent="-386080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子问题：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Tips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：将两个变量独立思考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子集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</m:e>
                    </m:d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是否可以得到和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递推公式：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400" b="0" dirty="0">
                    <a:ea typeface="微软雅黑" panose="020B0503020204020204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𝑂𝑅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{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Topo Order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子问题随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增大而增加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子集求和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基问题：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?</a:t>
                </a:r>
                <a:endParaRPr kumimoji="1" lang="en-US" altLang="zh-CN" sz="2800" b="0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原问题：</a:t>
                </a:r>
                <a:r>
                  <a:rPr kumimoji="1" lang="en-US" altLang="zh-CN" sz="28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6.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时间复杂度：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O(n)*O(T)</a:t>
                </a:r>
                <a:endParaRPr kumimoji="1"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51764"/>
              </a:xfrm>
              <a:blipFill rotWithShape="1">
                <a:blip r:embed="rId1"/>
                <a:stretch>
                  <a:fillRect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dmZTMzOWVjNGJmMDlhMjFlOGQ0OTFiZmZjM2Jm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2931</Words>
  <Application>WPS 演示</Application>
  <PresentationFormat>全屏显示(4:3)</PresentationFormat>
  <Paragraphs>422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Times New Roman</vt:lpstr>
      <vt:lpstr>Cambria Math</vt:lpstr>
      <vt:lpstr>Arial Unicode MS</vt:lpstr>
      <vt:lpstr>等线 Light</vt:lpstr>
      <vt:lpstr>Calibri Light</vt:lpstr>
      <vt:lpstr>等线</vt:lpstr>
      <vt:lpstr>Calibri</vt:lpstr>
      <vt:lpstr>Office 主题​​</vt:lpstr>
      <vt:lpstr>算法设计与分析 动态规划</vt:lpstr>
      <vt:lpstr>动态规划 – Dynamic Programming</vt:lpstr>
      <vt:lpstr>动态规划 – Dynamic Programming</vt:lpstr>
      <vt:lpstr>线段分割</vt:lpstr>
      <vt:lpstr>线段分割</vt:lpstr>
      <vt:lpstr>线段分割</vt:lpstr>
      <vt:lpstr>子集求和</vt:lpstr>
      <vt:lpstr>子集求和</vt:lpstr>
      <vt:lpstr>子集求和</vt:lpstr>
      <vt:lpstr>子集求和</vt:lpstr>
      <vt:lpstr>子集求和</vt:lpstr>
      <vt:lpstr>（伪）多项式时间</vt:lpstr>
      <vt:lpstr>最长回文子序列LPS</vt:lpstr>
      <vt:lpstr>最长回文子序列LPS</vt:lpstr>
      <vt:lpstr>最长回文子序列LPS</vt:lpstr>
      <vt:lpstr>最优二叉搜索树BST</vt:lpstr>
      <vt:lpstr>最优二叉搜索树BST</vt:lpstr>
      <vt:lpstr>最优二叉搜索树BST</vt:lpstr>
      <vt:lpstr>又一个硬币游戏</vt:lpstr>
      <vt:lpstr>又一个硬币游戏</vt:lpstr>
      <vt:lpstr>又一个硬币游戏</vt:lpstr>
      <vt:lpstr>又一个硬币游戏</vt:lpstr>
      <vt:lpstr>动态规划的总结</vt:lpstr>
      <vt:lpstr>动态规划的总结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 动态规划</dc:title>
  <dc:creator>Cara Du</dc:creator>
  <cp:lastModifiedBy>陈浩宇</cp:lastModifiedBy>
  <cp:revision>5</cp:revision>
  <dcterms:created xsi:type="dcterms:W3CDTF">2024-11-14T12:55:00Z</dcterms:created>
  <dcterms:modified xsi:type="dcterms:W3CDTF">2024-12-08T08:07:54Z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BA0C81BF611A46ECA6B33A874412694B_12</vt:lpwstr>
  </property>
  <property fmtid="{D5CDD505-2E9C-101B-9397-08002B2CF9AE}" pid="3" name="KSOProductBuildVer">
    <vt:lpwstr>2052-12.1.0.16929</vt:lpwstr>
  </property>
</Properties>
</file>