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1925" y="374650"/>
            <a:ext cx="1344613" cy="58204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377960" y="5216400"/>
            <a:ext cx="4765680" cy="986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/>
        </p:txBody>
      </p:sp>
      <p:sp>
        <p:nvSpPr>
          <p:cNvPr id="4" name="Rectangle 3"/>
          <p:cNvSpPr/>
          <p:nvPr/>
        </p:nvSpPr>
        <p:spPr>
          <a:xfrm>
            <a:off x="156600" y="656280"/>
            <a:ext cx="4142160" cy="347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>
                <a:latin typeface="Arial"/>
              </a:rPr>
              <a:t>250083 – MDA Advanced Capability Concepts</a:t>
            </a:r>
          </a:p>
        </p:txBody>
      </p:sp>
      <p:sp>
        <p:nvSpPr>
          <p:cNvPr id="5" name="Rectangle 4"/>
          <p:cNvSpPr/>
          <p:nvPr/>
        </p:nvSpPr>
        <p:spPr>
          <a:xfrm>
            <a:off x="4305960" y="1003680"/>
            <a:ext cx="1216080" cy="347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>
                <a:latin typeface="Arial"/>
              </a:rPr>
              <a:t>Award: </a:t>
            </a:r>
            <a:r>
              <a:rPr>
                <a:latin typeface="Arial"/>
              </a:rPr>
              <a:t>N/A</a:t>
            </a:r>
          </a:p>
        </p:txBody>
      </p:sp>
      <p:sp>
        <p:nvSpPr>
          <p:cNvPr id="6" name="Rectangle 5"/>
          <p:cNvSpPr/>
          <p:nvPr/>
        </p:nvSpPr>
        <p:spPr>
          <a:xfrm>
            <a:off x="5506200" y="1003680"/>
            <a:ext cx="1289160" cy="347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>
                <a:latin typeface="Arial"/>
              </a:rPr>
              <a:t>PoP</a:t>
            </a:r>
            <a:r>
              <a:rPr>
                <a:latin typeface="Arial"/>
              </a:rPr>
              <a:t>: </a:t>
            </a:r>
            <a:r>
              <a:rPr>
                <a:latin typeface="Arial"/>
              </a:rPr>
              <a:t>N/A</a:t>
            </a:r>
          </a:p>
        </p:txBody>
      </p:sp>
      <p:sp>
        <p:nvSpPr>
          <p:cNvPr id="7" name="Rectangle 6"/>
          <p:cNvSpPr/>
          <p:nvPr/>
        </p:nvSpPr>
        <p:spPr>
          <a:xfrm>
            <a:off x="4298760" y="308880"/>
            <a:ext cx="2176200" cy="347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>
                <a:latin typeface="Arial"/>
              </a:rPr>
              <a:t>Due: </a:t>
            </a:r>
            <a:r>
              <a:rPr>
                <a:latin typeface="Arial"/>
              </a:rPr>
              <a:t>Indefinite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5228" y="144000"/>
            <a:ext cx="1343520" cy="290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latin typeface="Arial"/>
              </a:rPr>
              <a:t>Recommend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12095" y="703613"/>
            <a:ext cx="3353425" cy="290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latin typeface="Arial"/>
              </a:rPr>
              <a:t>Command and Control, Integrated Intelligence (C2I2)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6600" y="1041120"/>
            <a:ext cx="2286000" cy="290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latin typeface="Arial"/>
              </a:rPr>
              <a:t>Opportunity Vision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56600" y="1352160"/>
            <a:ext cx="4142160" cy="24737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>
                <a:latin typeface="Arial"/>
              </a:rPr>
              <a:t>For </a:t>
            </a:r>
            <a:r>
              <a:rPr>
                <a:latin typeface="Arial"/>
              </a:rPr>
              <a:t>the Missile Defense Agency</a:t>
            </a:r>
            <a:r>
              <a:rPr>
                <a:latin typeface="Arial"/>
              </a:rPr>
              <a:t>Who </a:t>
            </a:r>
            <a:r>
              <a:rPr>
                <a:latin typeface="Arial"/>
              </a:rPr>
              <a:t>is responsible for </a:t>
            </a:r>
            <a:r>
              <a:rPr/>
              <a:t>a </a:t>
            </a:r>
            <a:r>
              <a:rPr/>
              <a:t>comprehensive missile defeat approach to defend the United States,</a:t>
            </a:r>
            <a:r>
              <a:rPr>
                <a:latin typeface="Arial"/>
              </a:rPr>
              <a:t>C2I2</a:t>
            </a:r>
            <a:r>
              <a:rPr>
                <a:latin typeface="Arial"/>
              </a:rPr>
              <a:t>Is</a:t>
            </a:r>
            <a:r>
              <a:rPr>
                <a:latin typeface="Arial"/>
              </a:rPr>
              <a:t> </a:t>
            </a:r>
            <a:r>
              <a:rPr>
                <a:latin typeface="Arial"/>
              </a:rPr>
              <a:t>GPU acceleration of SAR image formation</a:t>
            </a:r>
            <a:r>
              <a:rPr>
                <a:latin typeface="Arial"/>
              </a:rPr>
              <a:t>That </a:t>
            </a:r>
            <a:r>
              <a:rPr>
                <a:latin typeface="Arial"/>
              </a:rPr>
              <a:t>enables near-real-time intelligence dissemination</a:t>
            </a:r>
            <a:r>
              <a:rPr>
                <a:latin typeface="Arial"/>
              </a:rPr>
              <a:t>Unlike </a:t>
            </a:r>
            <a:r>
              <a:rPr>
                <a:latin typeface="Arial"/>
              </a:rPr>
              <a:t>current ATR processing</a:t>
            </a:r>
            <a:r>
              <a:rPr>
                <a:latin typeface="Arial"/>
              </a:rPr>
              <a:t>Our</a:t>
            </a:r>
            <a:r>
              <a:rPr>
                <a:latin typeface="Arial"/>
              </a:rPr>
              <a:t> Solution </a:t>
            </a:r>
            <a:r>
              <a:rPr>
                <a:latin typeface="Arial"/>
              </a:rPr>
              <a:t>demonstrates substantial improvement in processing speed, while maintaining or enhancing image quality, thereby supporting timely decision making requirements.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75400" y="4049733"/>
            <a:ext cx="4023360" cy="7973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>
                <a:latin typeface="Arial"/>
              </a:rPr>
              <a:t>Needs this stage? </a:t>
            </a:r>
            <a:r>
              <a:rPr>
                <a:latin typeface="Arial"/>
              </a:rPr>
              <a:t>1) </a:t>
            </a:r>
            <a:r>
              <a:rPr>
                <a:latin typeface="Arial"/>
              </a:rPr>
              <a:t>Scope/teaming/concept determination; </a:t>
            </a:r>
            <a:r>
              <a:rPr>
                <a:latin typeface="Arial"/>
              </a:rPr>
              <a:t>2)</a:t>
            </a:r>
            <a:r>
              <a:rPr>
                <a:latin typeface="Arial"/>
              </a:rPr>
              <a:t> Title Page, </a:t>
            </a:r>
            <a:r>
              <a:rPr>
                <a:latin typeface="Arial"/>
              </a:rPr>
              <a:t>ExecSum</a:t>
            </a:r>
            <a:r>
              <a:rPr>
                <a:latin typeface="Arial"/>
              </a:rPr>
              <a:t>, Program Description, Milestones, Prior Work, ROM, Quad chart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56600" y="4049733"/>
            <a:ext cx="118800" cy="7973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/>
        </p:txBody>
      </p:sp>
      <p:sp>
        <p:nvSpPr>
          <p:cNvPr id="14" name="Rectangle 13"/>
          <p:cNvSpPr/>
          <p:nvPr/>
        </p:nvSpPr>
        <p:spPr>
          <a:xfrm>
            <a:off x="275400" y="4857120"/>
            <a:ext cx="4023360" cy="804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>
                <a:latin typeface="Arial"/>
              </a:rPr>
              <a:t>Alignment/Are we the right team? </a:t>
            </a:r>
            <a:r>
              <a:rPr>
                <a:latin typeface="Arial"/>
              </a:rPr>
              <a:t>This determination is still TBD, pending identification of a team (GA affiliates, GA with partners, or GA-Intelligence alone)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56600" y="4857120"/>
            <a:ext cx="118800" cy="804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/>
        </p:txBody>
      </p:sp>
      <p:sp>
        <p:nvSpPr>
          <p:cNvPr id="16" name="Rectangle 15"/>
          <p:cNvSpPr/>
          <p:nvPr/>
        </p:nvSpPr>
        <p:spPr>
          <a:xfrm>
            <a:off x="275400" y="5661720"/>
            <a:ext cx="4023360" cy="5853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>
                <a:latin typeface="Arial"/>
              </a:rPr>
              <a:t>Win Themes: </a:t>
            </a:r>
            <a:r>
              <a:rPr>
                <a:latin typeface="Arial"/>
              </a:rPr>
              <a:t>GC2 technology; trackers, COFFEE, track fusion, and CTP; GLADIS and/or autonomy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56600" y="5661720"/>
            <a:ext cx="118800" cy="5853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/>
        </p:txBody>
      </p:sp>
      <p:sp>
        <p:nvSpPr>
          <p:cNvPr id="18" name="Rectangle 17"/>
          <p:cNvSpPr/>
          <p:nvPr/>
        </p:nvSpPr>
        <p:spPr>
          <a:xfrm>
            <a:off x="4595400" y="1524960"/>
            <a:ext cx="4389120" cy="60085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>
                <a:latin typeface="Arial"/>
              </a:rPr>
              <a:t>Staffing/Schedule: </a:t>
            </a:r>
            <a:r>
              <a:rPr>
                <a:latin typeface="Arial"/>
              </a:rPr>
              <a:t>Concept development, no commitment to staff or schedule. </a:t>
            </a:r>
            <a:r>
              <a:rPr>
                <a:latin typeface="Arial"/>
              </a:rPr>
              <a:t>2-Step submission process.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595400" y="2112046"/>
            <a:ext cx="4389120" cy="64194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>
                <a:latin typeface="Arial"/>
              </a:rPr>
              <a:t>Risks: </a:t>
            </a:r>
            <a:r>
              <a:rPr>
                <a:latin typeface="Arial"/>
              </a:rPr>
              <a:t>Low risk; 10-page (</a:t>
            </a:r>
            <a:r>
              <a:rPr>
                <a:latin typeface="Arial"/>
              </a:rPr>
              <a:t>ExecSum</a:t>
            </a:r>
            <a:r>
              <a:rPr>
                <a:latin typeface="Arial"/>
              </a:rPr>
              <a:t> + Program Description) concept white paper delivered to MDA.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486046" y="2112046"/>
            <a:ext cx="118800" cy="64244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/>
        </p:txBody>
      </p:sp>
      <p:sp>
        <p:nvSpPr>
          <p:cNvPr id="21" name="Rectangle 20"/>
          <p:cNvSpPr/>
          <p:nvPr/>
        </p:nvSpPr>
        <p:spPr>
          <a:xfrm>
            <a:off x="4595400" y="2724913"/>
            <a:ext cx="4389120" cy="6232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>
                <a:latin typeface="Arial"/>
              </a:rPr>
              <a:t>Portfolio Goals: </a:t>
            </a:r>
            <a:r>
              <a:rPr>
                <a:latin typeface="Arial"/>
              </a:rPr>
              <a:t>Technology for strategic business opportunities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86046" y="2724913"/>
            <a:ext cx="118800" cy="6232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/>
        </p:txBody>
      </p:sp>
      <p:sp>
        <p:nvSpPr>
          <p:cNvPr id="23" name="Rectangle 22"/>
          <p:cNvSpPr/>
          <p:nvPr/>
        </p:nvSpPr>
        <p:spPr>
          <a:xfrm>
            <a:off x="4595400" y="3311353"/>
            <a:ext cx="4389120" cy="6232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>
                <a:latin typeface="Arial"/>
              </a:rPr>
              <a:t>Strategic Goals: </a:t>
            </a:r>
            <a:r>
              <a:rPr>
                <a:latin typeface="Arial"/>
              </a:rPr>
              <a:t>#2 Open Aperture for New Tech and Customers</a:t>
            </a:r>
            <a:r>
              <a:rPr>
                <a:latin typeface="Arial"/>
              </a:rPr>
              <a:t>.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486046" y="3311353"/>
            <a:ext cx="118800" cy="6232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/>
        </p:txBody>
      </p:sp>
      <p:sp>
        <p:nvSpPr>
          <p:cNvPr id="25" name="Rectangle 24"/>
          <p:cNvSpPr/>
          <p:nvPr/>
        </p:nvSpPr>
        <p:spPr>
          <a:xfrm>
            <a:off x="4595400" y="3887353"/>
            <a:ext cx="4389120" cy="11535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Financials: </a:t>
            </a:r>
          </a:p>
          <a:p>
            <a:r>
              <a:t>● C2C – TBD</a:t>
            </a:r>
          </a:p>
          <a:p>
            <a:r>
              <a:t>● Rev– TBD</a:t>
            </a:r>
          </a:p>
          <a:p>
            <a:r>
              <a:t>● GA-i3 Rev– TBD</a:t>
            </a:r>
          </a:p>
          <a:p>
            <a:r>
              <a:t>● Gross Margin – TBD</a:t>
            </a:r>
          </a:p>
          <a:p/>
        </p:txBody>
      </p:sp>
      <p:sp>
        <p:nvSpPr>
          <p:cNvPr id="26" name="Rectangle 25"/>
          <p:cNvSpPr/>
          <p:nvPr/>
        </p:nvSpPr>
        <p:spPr>
          <a:xfrm>
            <a:off x="4486046" y="3887353"/>
            <a:ext cx="118800" cy="11535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/>
        </p:txBody>
      </p:sp>
      <p:sp>
        <p:nvSpPr>
          <p:cNvPr id="27" name="Rectangle 26"/>
          <p:cNvSpPr/>
          <p:nvPr/>
        </p:nvSpPr>
        <p:spPr>
          <a:xfrm>
            <a:off x="4476600" y="5248464"/>
            <a:ext cx="4507920" cy="101291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>
                <a:latin typeface="Arial"/>
              </a:rPr>
              <a:t>Successful Outcome: </a:t>
            </a:r>
            <a:r>
              <a:rPr>
                <a:latin typeface="Arial"/>
              </a:rPr>
              <a:t>Shape GDA requirements and MDA leader towards architectures/solutions and/or contracts </a:t>
            </a:r>
            <a:r>
              <a:rPr>
                <a:latin typeface="Arial"/>
              </a:rPr>
              <a:t>aligned with our current and developing technology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11040" y="381240"/>
            <a:ext cx="374760" cy="2743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>
                <a:latin typeface="Arial"/>
              </a:rPr>
              <a:t>LL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85800" y="381240"/>
            <a:ext cx="548640" cy="2743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>
                <a:latin typeface="Arial"/>
              </a:rPr>
              <a:t>dRFI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263720" y="381240"/>
            <a:ext cx="502920" cy="2743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>
                <a:latin typeface="Arial"/>
              </a:rPr>
              <a:t>RFP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773680" y="381240"/>
            <a:ext cx="594360" cy="2743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>
                <a:latin typeface="Arial"/>
              </a:rPr>
              <a:t>Other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867000" y="932040"/>
            <a:ext cx="2397960" cy="515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latin typeface="Arial"/>
              </a:rPr>
              <a:t>To Be Briefed</a:t>
            </a:r>
            <a:r>
              <a:rPr>
                <a:latin typeface="Arial"/>
              </a:rPr>
              <a:t>: </a:t>
            </a:r>
            <a:r>
              <a:rPr>
                <a:latin typeface="Arial"/>
              </a:rPr>
              <a:t>TBD</a:t>
            </a:r>
            <a:r>
              <a:rPr>
                <a:latin typeface="Arial"/>
              </a:rPr>
              <a:t>Approval</a:t>
            </a:r>
            <a:r>
              <a:rPr>
                <a:latin typeface="Arial"/>
              </a:rPr>
              <a:t>: </a:t>
            </a:r>
            <a:r>
              <a:rPr>
                <a:latin typeface="Arial"/>
              </a:rPr>
              <a:t>TBD</a:t>
            </a:r>
            <a:r>
              <a:rPr>
                <a:latin typeface="Arial"/>
              </a:rPr>
              <a:t>Goldenrod: Not yet </a:t>
            </a:r>
            <a:r>
              <a:rPr>
                <a:latin typeface="Arial"/>
              </a:rPr>
              <a:t>required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235820" y="381240"/>
            <a:ext cx="439286" cy="2743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>
                <a:latin typeface="Arial"/>
              </a:rPr>
              <a:t>RFI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665660" y="381240"/>
            <a:ext cx="594360" cy="2743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>
                <a:latin typeface="Arial"/>
              </a:rPr>
              <a:t>dRFP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62240" y="6510600"/>
            <a:ext cx="2752200" cy="2613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/>
              <a:t>MDA-250083-BNB-20250904</a:t>
            </a:r>
            <a:r>
              <a:rPr/>
              <a:t>.v1.</a:t>
            </a:r>
            <a:r>
              <a:rPr/>
              <a:t>RFI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486046" y="1524960"/>
            <a:ext cx="118800" cy="60360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-2520" y="915840"/>
            <a:ext cx="7230600" cy="14587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Response Staffing</a:t>
            </a:r>
          </a:p>
          <a:p>
            <a:r>
              <a:t>{propose who will be needed for the response and LOE}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07720" y="1535040"/>
          <a:ext cx="8443800" cy="148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4600"/>
                <a:gridCol w="2814600"/>
                <a:gridCol w="2814600"/>
              </a:tblGrid>
              <a:tr h="370800">
                <a:tc>
                  <a:txBody>
                    <a:bodyPr/>
                    <a:lstStyle/>
                    <a:p>
                      <a:r>
                        <a:t>Named Personnel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Est.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Deliverables</a:t>
                      </a:r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r>
                        <a:t>Junior Cannon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Assist GA-ASI with white paper development</a:t>
                      </a:r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r>
                        <a:t>Andy Cochrane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White paper review (as desired)</a:t>
                      </a:r>
                    </a:p>
                  </a:txBody>
                  <a:tcPr/>
                </a:tc>
              </a:tr>
              <a:tr h="370800">
                <a:tc>
                  <a:txBody>
                    <a:bodyPr/>
                    <a:lstStyle/>
                    <a:p>
                      <a:r>
                        <a:t>Poway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File movement/creation 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11015" y="3479048"/>
          <a:ext cx="8475785" cy="27583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7892"/>
                <a:gridCol w="4237893"/>
              </a:tblGrid>
              <a:tr h="459723">
                <a:tc>
                  <a:txBody>
                    <a:bodyPr/>
                    <a:lstStyle/>
                    <a:p>
                      <a:r>
                        <a:t>Other Logistics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Details</a:t>
                      </a:r>
                    </a:p>
                  </a:txBody>
                  <a:tcPr/>
                </a:tc>
              </a:tr>
              <a:tr h="459723">
                <a:tc>
                  <a:txBody>
                    <a:bodyPr/>
                    <a:lstStyle/>
                    <a:p>
                      <a:r>
                        <a:t>Win Theme(s)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GA-ASI experience, DS platform with Volans and Sailfish, BD Apps context.</a:t>
                      </a:r>
                    </a:p>
                  </a:txBody>
                  <a:tcPr/>
                </a:tc>
              </a:tr>
              <a:tr h="459723">
                <a:tc>
                  <a:txBody>
                    <a:bodyPr/>
                    <a:lstStyle/>
                    <a:p>
                      <a:r>
                        <a:t>Our contribution/solution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Add our history of Chantilly client, cloud-native processing to GA-ASI's SAR expertise.</a:t>
                      </a:r>
                    </a:p>
                  </a:txBody>
                  <a:tcPr/>
                </a:tc>
              </a:tr>
              <a:tr h="459723">
                <a:tc>
                  <a:txBody>
                    <a:bodyPr/>
                    <a:lstStyle/>
                    <a:p>
                      <a:r>
                        <a:t>Why do we want to bid?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Expand our tech to other directorates within the Chantilly client. Advance GA-ASI's ability to partner on future work.</a:t>
                      </a:r>
                    </a:p>
                  </a:txBody>
                  <a:tcPr/>
                </a:tc>
              </a:tr>
              <a:tr h="459723">
                <a:tc>
                  <a:txBody>
                    <a:bodyPr/>
                    <a:lstStyle/>
                    <a:p>
                      <a:r>
                        <a:t>What stage is this solicitation?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RFP</a:t>
                      </a:r>
                    </a:p>
                  </a:txBody>
                  <a:tcPr/>
                </a:tc>
              </a:tr>
              <a:tr h="459728">
                <a:tc>
                  <a:txBody>
                    <a:bodyPr/>
                    <a:lstStyle/>
                    <a:p>
                      <a:r>
                        <a:t>Team makeup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GA-Intelligence provides staff assistance, augmenting GA-ASI's proposal. 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-2520" y="3038056"/>
            <a:ext cx="7230600" cy="412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>
                <a:latin typeface="Century Gothic"/>
              </a:rPr>
              <a:t>Detailed Alignment Questions</a:t>
            </a:r>
          </a:p>
        </p:txBody>
      </p:sp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7800" y="372960"/>
            <a:ext cx="1371600" cy="5853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341840" y="144360"/>
            <a:ext cx="1343520" cy="290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latin typeface="Arial"/>
              </a:rPr>
              <a:t>Recommend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67360" y="932400"/>
            <a:ext cx="2397960" cy="374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>
                <a:latin typeface="Arial"/>
              </a:rPr>
              <a:t>Briefed: Fed BD 2025-07-21</a:t>
            </a:r>
            <a:r>
              <a:rPr>
                <a:latin typeface="Arial"/>
              </a:rPr>
              <a:t>Goldenrod: Not required this stage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BNB – {Opp # Opp Name}</dc:title>
  <dc:subject/>
  <dc:creator>Johnson, Alan</dc:creator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