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Lst>
  <p:notesMasterIdLst>
    <p:notesMasterId r:id="rId8"/>
  </p:notesMasterIdLst>
  <p:sldIdLst>
    <p:sldId id="256" r:id="rId6"/>
    <p:sldId id="258" r:id="rId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FF00"/>
    <a:srgbClr val="FCD54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78B558F-3AD9-20E7-B7C4-9E489EAC6C93}" v="195" dt="2025-09-04T20:50:33.170"/>
    <p1510:client id="{54D8E9F7-FFE0-4D2E-7D95-D83AD4773AC8}" v="433" dt="2025-09-04T20:33:00.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2.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29" name="PlaceHolder 1"/>
          <p:cNvSpPr>
            <a:spLocks noGrp="1" noRot="1" noChangeAspect="1"/>
          </p:cNvSpPr>
          <p:nvPr>
            <p:ph type="sldImg"/>
          </p:nvPr>
        </p:nvSpPr>
        <p:spPr>
          <a:xfrm>
            <a:off x="216000" y="812520"/>
            <a:ext cx="7127280" cy="4008960"/>
          </a:xfrm>
          <a:prstGeom prst="rect">
            <a:avLst/>
          </a:prstGeom>
          <a:noFill/>
          <a:ln w="0">
            <a:noFill/>
          </a:ln>
        </p:spPr>
        <p:txBody>
          <a:bodyPr lIns="0" tIns="0" rIns="0" bIns="0" anchor="ctr">
            <a:noAutofit/>
          </a:bodyPr>
          <a:lstStyle/>
          <a:p>
            <a:r>
              <a:rPr lang="en-US" sz="1400" b="0" strike="noStrike" spc="-1">
                <a:solidFill>
                  <a:srgbClr val="000000"/>
                </a:solidFill>
                <a:latin typeface="Arial"/>
              </a:rPr>
              <a:t>Click to move the slide</a:t>
            </a:r>
          </a:p>
        </p:txBody>
      </p:sp>
      <p:sp>
        <p:nvSpPr>
          <p:cNvPr id="130"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r>
              <a:rPr lang="en-US" sz="2000" b="0" strike="noStrike" spc="-1">
                <a:latin typeface="Arial"/>
              </a:rPr>
              <a:t>Click to edit the notes format</a:t>
            </a:r>
          </a:p>
        </p:txBody>
      </p:sp>
      <p:sp>
        <p:nvSpPr>
          <p:cNvPr id="131"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r>
              <a:rPr lang="en-US" sz="1400" b="0" strike="noStrike" spc="-1">
                <a:latin typeface="Times New Roman"/>
              </a:rPr>
              <a:t>&lt;header&gt;</a:t>
            </a:r>
          </a:p>
        </p:txBody>
      </p:sp>
      <p:sp>
        <p:nvSpPr>
          <p:cNvPr id="132" name="PlaceHolder 4"/>
          <p:cNvSpPr>
            <a:spLocks noGrp="1"/>
          </p:cNvSpPr>
          <p:nvPr>
            <p:ph type="dt" idx="1"/>
          </p:nvPr>
        </p:nvSpPr>
        <p:spPr>
          <a:xfrm>
            <a:off x="4278960" y="0"/>
            <a:ext cx="3280680" cy="534240"/>
          </a:xfrm>
          <a:prstGeom prst="rect">
            <a:avLst/>
          </a:prstGeom>
          <a:noFill/>
          <a:ln w="0">
            <a:noFill/>
          </a:ln>
        </p:spPr>
        <p:txBody>
          <a:bodyPr lIns="0" tIns="0" rIns="0" bIns="0" anchor="t">
            <a:noAutofit/>
          </a:bodyPr>
          <a:lstStyle>
            <a:lvl1pPr algn="r">
              <a:buNone/>
              <a:defRPr lang="en-US" sz="1400" b="0" strike="noStrike" spc="-1">
                <a:latin typeface="Times New Roman"/>
              </a:defRPr>
            </a:lvl1pPr>
          </a:lstStyle>
          <a:p>
            <a:pPr algn="r">
              <a:buNone/>
            </a:pPr>
            <a:r>
              <a:rPr lang="en-US" sz="1400" b="0" strike="noStrike" spc="-1">
                <a:latin typeface="Times New Roman"/>
              </a:rPr>
              <a:t>&lt;date/time&gt;</a:t>
            </a:r>
          </a:p>
        </p:txBody>
      </p:sp>
      <p:sp>
        <p:nvSpPr>
          <p:cNvPr id="133" name="PlaceHolder 5"/>
          <p:cNvSpPr>
            <a:spLocks noGrp="1"/>
          </p:cNvSpPr>
          <p:nvPr>
            <p:ph type="ftr" idx="2"/>
          </p:nvPr>
        </p:nvSpPr>
        <p:spPr>
          <a:xfrm>
            <a:off x="0" y="10157400"/>
            <a:ext cx="3280680" cy="534240"/>
          </a:xfrm>
          <a:prstGeom prst="rect">
            <a:avLst/>
          </a:prstGeom>
          <a:noFill/>
          <a:ln w="0">
            <a:noFill/>
          </a:ln>
        </p:spPr>
        <p:txBody>
          <a:bodyPr lIns="0" tIns="0" rIns="0" bIns="0" anchor="b">
            <a:noAutofit/>
          </a:bodyPr>
          <a:lstStyle>
            <a:lvl1pPr>
              <a:defRPr lang="en-US" sz="1400" b="0" strike="noStrike" spc="-1">
                <a:latin typeface="Times New Roman"/>
              </a:defRPr>
            </a:lvl1pPr>
          </a:lstStyle>
          <a:p>
            <a:r>
              <a:rPr lang="en-US" sz="1400" b="0" strike="noStrike" spc="-1">
                <a:latin typeface="Times New Roman"/>
              </a:rPr>
              <a:t>&lt;footer&gt;</a:t>
            </a:r>
          </a:p>
        </p:txBody>
      </p:sp>
      <p:sp>
        <p:nvSpPr>
          <p:cNvPr id="134" name="PlaceHolder 6"/>
          <p:cNvSpPr>
            <a:spLocks noGrp="1"/>
          </p:cNvSpPr>
          <p:nvPr>
            <p:ph type="sldNum" idx="3"/>
          </p:nvPr>
        </p:nvSpPr>
        <p:spPr>
          <a:xfrm>
            <a:off x="4278960" y="10157400"/>
            <a:ext cx="3280680" cy="534240"/>
          </a:xfrm>
          <a:prstGeom prst="rect">
            <a:avLst/>
          </a:prstGeom>
          <a:noFill/>
          <a:ln w="0">
            <a:noFill/>
          </a:ln>
        </p:spPr>
        <p:txBody>
          <a:bodyPr lIns="0" tIns="0" rIns="0" bIns="0" anchor="b">
            <a:noAutofit/>
          </a:bodyPr>
          <a:lstStyle>
            <a:lvl1pPr algn="r">
              <a:buNone/>
              <a:defRPr lang="en-US" sz="1400" b="0" strike="noStrike" spc="-1">
                <a:latin typeface="Times New Roman"/>
              </a:defRPr>
            </a:lvl1pPr>
          </a:lstStyle>
          <a:p>
            <a:pPr algn="r">
              <a:buNone/>
            </a:pPr>
            <a:fld id="{965A4649-908D-4080-B27B-451B3930C7F1}" type="slidenum">
              <a:rPr lang="en-US" sz="1400" b="0" strike="noStrike" spc="-1">
                <a:latin typeface="Times New Roman"/>
              </a:rPr>
              <a:t>‹#›</a:t>
            </a:fld>
            <a:endParaRPr lang="en-US"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PlaceHolder 1"/>
          <p:cNvSpPr>
            <a:spLocks noGrp="1"/>
          </p:cNvSpPr>
          <p:nvPr>
            <p:ph type="body"/>
          </p:nvPr>
        </p:nvSpPr>
        <p:spPr>
          <a:xfrm>
            <a:off x="685800" y="4343400"/>
            <a:ext cx="5486040" cy="4114440"/>
          </a:xfrm>
          <a:prstGeom prst="rect">
            <a:avLst/>
          </a:prstGeom>
          <a:noFill/>
          <a:ln w="0">
            <a:noFill/>
          </a:ln>
        </p:spPr>
        <p:txBody>
          <a:bodyPr tIns="91440" bIns="91440" anchor="t">
            <a:noAutofit/>
          </a:bodyPr>
          <a:lstStyle/>
          <a:p>
            <a:pPr>
              <a:tabLst>
                <a:tab pos="0" algn="l"/>
              </a:tabLst>
            </a:pPr>
            <a:r>
              <a:rPr lang="en-US" sz="1100" spc="-1">
                <a:cs typeface="Arial"/>
              </a:rPr>
              <a:t>(U) The Government is interested in exploring the potential of GPU acceleration to reduce SAR image formation processing timelines. This effort aims to leverage the parallel processing capabilities of GPUs, to develop innovative software solutions that can efficiently handle the computational demands of SAR image formation, ultimately enabling near-real-time intelligence dissemination from space-based assets. The Government seeks proposals for ground-based software solutions that can demonstrate substantial improvements in processing speed while maintaining or enhancing image quality, thereby supporting timely decision-making requirements.</a:t>
            </a:r>
          </a:p>
          <a:p>
            <a:pPr>
              <a:tabLst>
                <a:tab pos="0" algn="l"/>
              </a:tabLst>
            </a:pPr>
            <a:r>
              <a:rPr lang="en-US" sz="1100" spc="-1">
                <a:cs typeface="Arial"/>
              </a:rPr>
              <a:t>(U//FOUO) Objectives: 1. Implement and optimize SAR image formation algorithms for GPU architectures achieving Threshold Performance: Processing time of 45 seconds (plus others). 2. Conduct comprehensive performance analysis to characterize data movement patterns and bottlenecks within GPU processing units (plus others). 3. Evaluate image quality metrics in comparison to load level RRS-E processing to ensure suitability for downstream ATR applications, including Clutter-to-Noise Ratio (plus others). 4. Explain trade space considerations and perform trade studies examining the interdependencies of: Algorithm selection (e.g. Polar Formatting, Chirp Scaling, Omega-K, </a:t>
            </a:r>
            <a:r>
              <a:rPr lang="en-US" sz="1100" spc="-1" err="1">
                <a:cs typeface="Arial"/>
              </a:rPr>
              <a:t>Backprojection</a:t>
            </a:r>
            <a:r>
              <a:rPr lang="en-US" sz="1100" spc="-1">
                <a:cs typeface="Arial"/>
              </a:rPr>
              <a:t>, Range Migration, etc.) (plus others).</a:t>
            </a:r>
          </a:p>
        </p:txBody>
      </p:sp>
      <p:sp>
        <p:nvSpPr>
          <p:cNvPr id="215" name="PlaceHolder 2"/>
          <p:cNvSpPr>
            <a:spLocks noGrp="1" noRot="1" noChangeAspect="1"/>
          </p:cNvSpPr>
          <p:nvPr>
            <p:ph type="sldImg"/>
          </p:nvPr>
        </p:nvSpPr>
        <p:spPr>
          <a:xfrm>
            <a:off x="1143000" y="685800"/>
            <a:ext cx="4572000" cy="3429000"/>
          </a:xfrm>
          <a:prstGeom prst="rect">
            <a:avLst/>
          </a:prstGeom>
          <a:ln w="0">
            <a:noFill/>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9"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0"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2"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3"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4"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5"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37"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8"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39"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0"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1"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42"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0"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1"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3"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55"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56"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7"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8" name="PlaceHolder 1"/>
          <p:cNvSpPr>
            <a:spLocks noGrp="1"/>
          </p:cNvSpPr>
          <p:nvPr>
            <p:ph type="subTitle"/>
          </p:nvPr>
        </p:nvSpPr>
        <p:spPr>
          <a:xfrm>
            <a:off x="0" y="0"/>
            <a:ext cx="9143640" cy="4238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0"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1"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2"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 name="PlaceHolder 2"/>
          <p:cNvSpPr>
            <a:spLocks noGrp="1"/>
          </p:cNvSpPr>
          <p:nvPr>
            <p:ph type="subTitle"/>
          </p:nvPr>
        </p:nvSpPr>
        <p:spPr>
          <a:xfrm>
            <a:off x="457200" y="1604520"/>
            <a:ext cx="8229240" cy="3977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4"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6"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68"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69"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0"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2" name="PlaceHolder 2"/>
          <p:cNvSpPr>
            <a:spLocks noGrp="1"/>
          </p:cNvSpPr>
          <p:nvPr>
            <p:ph/>
          </p:nvPr>
        </p:nvSpPr>
        <p:spPr>
          <a:xfrm>
            <a:off x="457200" y="160452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3" name="PlaceHolder 3"/>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4"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7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7"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78" name="PlaceHolder 5"/>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9"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80" name="PlaceHolder 2"/>
          <p:cNvSpPr>
            <a:spLocks noGrp="1"/>
          </p:cNvSpPr>
          <p:nvPr>
            <p:ph/>
          </p:nvPr>
        </p:nvSpPr>
        <p:spPr>
          <a:xfrm>
            <a:off x="45720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1" name="PlaceHolder 3"/>
          <p:cNvSpPr>
            <a:spLocks noGrp="1"/>
          </p:cNvSpPr>
          <p:nvPr>
            <p:ph/>
          </p:nvPr>
        </p:nvSpPr>
        <p:spPr>
          <a:xfrm>
            <a:off x="323964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2" name="PlaceHolder 4"/>
          <p:cNvSpPr>
            <a:spLocks noGrp="1"/>
          </p:cNvSpPr>
          <p:nvPr>
            <p:ph/>
          </p:nvPr>
        </p:nvSpPr>
        <p:spPr>
          <a:xfrm>
            <a:off x="6022080" y="160452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3" name="PlaceHolder 5"/>
          <p:cNvSpPr>
            <a:spLocks noGrp="1"/>
          </p:cNvSpPr>
          <p:nvPr>
            <p:ph/>
          </p:nvPr>
        </p:nvSpPr>
        <p:spPr>
          <a:xfrm>
            <a:off x="45720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4" name="PlaceHolder 6"/>
          <p:cNvSpPr>
            <a:spLocks noGrp="1"/>
          </p:cNvSpPr>
          <p:nvPr>
            <p:ph/>
          </p:nvPr>
        </p:nvSpPr>
        <p:spPr>
          <a:xfrm>
            <a:off x="323964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85" name="PlaceHolder 7"/>
          <p:cNvSpPr>
            <a:spLocks noGrp="1"/>
          </p:cNvSpPr>
          <p:nvPr>
            <p:ph/>
          </p:nvPr>
        </p:nvSpPr>
        <p:spPr>
          <a:xfrm>
            <a:off x="6022080" y="3682080"/>
            <a:ext cx="26496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0" name="PlaceHolder 2"/>
          <p:cNvSpPr>
            <a:spLocks noGrp="1"/>
          </p:cNvSpPr>
          <p:nvPr>
            <p:ph/>
          </p:nvPr>
        </p:nvSpPr>
        <p:spPr>
          <a:xfrm>
            <a:off x="457200" y="1604520"/>
            <a:ext cx="822924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2"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3"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0" y="0"/>
            <a:ext cx="9143640" cy="4238280"/>
          </a:xfrm>
          <a:prstGeom prst="rect">
            <a:avLst/>
          </a:prstGeom>
          <a:noFill/>
          <a:ln w="0">
            <a:noFill/>
          </a:ln>
        </p:spPr>
        <p:txBody>
          <a:bodyPr lIns="0" tIns="0" rIns="0" bIns="0" anchor="ctr">
            <a:noAutofit/>
          </a:bodyPr>
          <a:lstStyle/>
          <a:p>
            <a:pPr algn="ctr">
              <a:buNone/>
            </a:pP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17"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8" name="PlaceHolder 3"/>
          <p:cNvSpPr>
            <a:spLocks noGrp="1"/>
          </p:cNvSpPr>
          <p:nvPr>
            <p:ph/>
          </p:nvPr>
        </p:nvSpPr>
        <p:spPr>
          <a:xfrm>
            <a:off x="467424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19" name="PlaceHolder 4"/>
          <p:cNvSpPr>
            <a:spLocks noGrp="1"/>
          </p:cNvSpPr>
          <p:nvPr>
            <p:ph/>
          </p:nvPr>
        </p:nvSpPr>
        <p:spPr>
          <a:xfrm>
            <a:off x="45720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1" name="PlaceHolder 2"/>
          <p:cNvSpPr>
            <a:spLocks noGrp="1"/>
          </p:cNvSpPr>
          <p:nvPr>
            <p:ph/>
          </p:nvPr>
        </p:nvSpPr>
        <p:spPr>
          <a:xfrm>
            <a:off x="457200" y="1604520"/>
            <a:ext cx="4015800" cy="397728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2"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3" name="PlaceHolder 4"/>
          <p:cNvSpPr>
            <a:spLocks noGrp="1"/>
          </p:cNvSpPr>
          <p:nvPr>
            <p:ph/>
          </p:nvPr>
        </p:nvSpPr>
        <p:spPr>
          <a:xfrm>
            <a:off x="4674240" y="368208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0" y="0"/>
            <a:ext cx="9143640" cy="914040"/>
          </a:xfrm>
          <a:prstGeom prst="rect">
            <a:avLst/>
          </a:prstGeom>
          <a:noFill/>
          <a:ln w="0">
            <a:noFill/>
          </a:ln>
        </p:spPr>
        <p:txBody>
          <a:bodyPr lIns="0" tIns="0" rIns="0" bIns="0" anchor="ctr">
            <a:noAutofit/>
          </a:bodyPr>
          <a:lstStyle/>
          <a:p>
            <a:endParaRPr lang="en-US" sz="1400" b="0" strike="noStrike" spc="-1">
              <a:solidFill>
                <a:srgbClr val="000000"/>
              </a:solidFill>
              <a:latin typeface="Arial"/>
            </a:endParaRPr>
          </a:p>
        </p:txBody>
      </p:sp>
      <p:sp>
        <p:nvSpPr>
          <p:cNvPr id="25" name="PlaceHolder 2"/>
          <p:cNvSpPr>
            <a:spLocks noGrp="1"/>
          </p:cNvSpPr>
          <p:nvPr>
            <p:ph/>
          </p:nvPr>
        </p:nvSpPr>
        <p:spPr>
          <a:xfrm>
            <a:off x="45720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6" name="PlaceHolder 3"/>
          <p:cNvSpPr>
            <a:spLocks noGrp="1"/>
          </p:cNvSpPr>
          <p:nvPr>
            <p:ph/>
          </p:nvPr>
        </p:nvSpPr>
        <p:spPr>
          <a:xfrm>
            <a:off x="4674240" y="1604520"/>
            <a:ext cx="401580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
        <p:nvSpPr>
          <p:cNvPr id="27" name="PlaceHolder 4"/>
          <p:cNvSpPr>
            <a:spLocks noGrp="1"/>
          </p:cNvSpPr>
          <p:nvPr>
            <p:ph/>
          </p:nvPr>
        </p:nvSpPr>
        <p:spPr>
          <a:xfrm>
            <a:off x="457200" y="3682080"/>
            <a:ext cx="8229240" cy="1896840"/>
          </a:xfrm>
          <a:prstGeom prst="rect">
            <a:avLst/>
          </a:prstGeom>
          <a:noFill/>
          <a:ln w="0">
            <a:noFill/>
          </a:ln>
        </p:spPr>
        <p:txBody>
          <a:bodyPr lIns="0" tIns="0" rIns="0" bIns="0" anchor="t">
            <a:normAutofit/>
          </a:bodyPr>
          <a:lstStyle/>
          <a:p>
            <a:endParaRPr lang="en-US" sz="14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7" name="Picture 6"/>
          <p:cNvPicPr/>
          <p:nvPr/>
        </p:nvPicPr>
        <p:blipFill>
          <a:blip r:embed="rId14"/>
          <a:stretch/>
        </p:blipFill>
        <p:spPr>
          <a:xfrm>
            <a:off x="0" y="6409800"/>
            <a:ext cx="9153000" cy="457200"/>
          </a:xfrm>
          <a:prstGeom prst="rect">
            <a:avLst/>
          </a:prstGeom>
          <a:ln w="0">
            <a:noFill/>
          </a:ln>
        </p:spPr>
      </p:pic>
      <p:sp>
        <p:nvSpPr>
          <p:cNvPr id="8" name="Google Shape;55;p13"/>
          <p:cNvSpPr/>
          <p:nvPr/>
        </p:nvSpPr>
        <p:spPr>
          <a:xfrm>
            <a:off x="0" y="6485040"/>
            <a:ext cx="837720" cy="296640"/>
          </a:xfrm>
          <a:prstGeom prst="rect">
            <a:avLst/>
          </a:prstGeom>
          <a:noFill/>
          <a:ln w="0">
            <a:noFill/>
          </a:ln>
        </p:spPr>
        <p:style>
          <a:lnRef idx="0">
            <a:scrgbClr r="0" g="0" b="0"/>
          </a:lnRef>
          <a:fillRef idx="0">
            <a:scrgbClr r="0" g="0" b="0"/>
          </a:fillRef>
          <a:effectRef idx="0">
            <a:scrgbClr r="0" g="0" b="0"/>
          </a:effectRef>
          <a:fontRef idx="minor"/>
        </p:style>
      </p:sp>
      <p:sp>
        <p:nvSpPr>
          <p:cNvPr id="2" name="Google Shape;56;p13"/>
          <p:cNvSpPr/>
          <p:nvPr/>
        </p:nvSpPr>
        <p:spPr>
          <a:xfrm>
            <a:off x="0" y="6485040"/>
            <a:ext cx="837720" cy="2966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100000"/>
              </a:lnSpc>
              <a:buNone/>
              <a:tabLst>
                <a:tab pos="0" algn="l"/>
              </a:tabLst>
            </a:pPr>
            <a:fld id="{4427E305-9DE9-49DA-B3A2-A05B52ED9EAB}" type="slidenum">
              <a:rPr lang="en-US" sz="1200" b="1" strike="noStrike" spc="-1">
                <a:solidFill>
                  <a:srgbClr val="FFFFFF"/>
                </a:solidFill>
                <a:latin typeface="Century Gothic"/>
                <a:ea typeface="Century Gothic"/>
              </a:rPr>
              <a:t>‹#›</a:t>
            </a:fld>
            <a:endParaRPr lang="en-US" sz="1200" b="0" strike="noStrike" spc="-1">
              <a:latin typeface="Arial"/>
            </a:endParaRPr>
          </a:p>
        </p:txBody>
      </p:sp>
      <p:sp>
        <p:nvSpPr>
          <p:cNvPr id="3" name="Google Shape;58;p13"/>
          <p:cNvSpPr/>
          <p:nvPr/>
        </p:nvSpPr>
        <p:spPr>
          <a:xfrm>
            <a:off x="2887200" y="6472800"/>
            <a:ext cx="3358800" cy="33516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800" b="1" strike="noStrike" spc="-1">
                <a:solidFill>
                  <a:srgbClr val="FFFFFF"/>
                </a:solidFill>
                <a:latin typeface="Century Gothic"/>
                <a:ea typeface="Century Gothic"/>
              </a:rPr>
              <a:t>General Atomics – Integrated Intelligence, Inc. Proprietary Information</a:t>
            </a:r>
            <a:endParaRPr lang="en-US" sz="800" b="0" strike="noStrike" spc="-1">
              <a:latin typeface="Arial"/>
            </a:endParaRPr>
          </a:p>
        </p:txBody>
      </p:sp>
      <p:sp>
        <p:nvSpPr>
          <p:cNvPr id="4" name="PlaceHolder 1"/>
          <p:cNvSpPr>
            <a:spLocks noGrp="1"/>
          </p:cNvSpPr>
          <p:nvPr>
            <p:ph type="body"/>
          </p:nvPr>
        </p:nvSpPr>
        <p:spPr>
          <a:xfrm>
            <a:off x="457200" y="1600200"/>
            <a:ext cx="8229240" cy="4525560"/>
          </a:xfrm>
          <a:prstGeom prst="rect">
            <a:avLst/>
          </a:prstGeom>
          <a:noFill/>
          <a:ln w="0">
            <a:noFill/>
          </a:ln>
        </p:spPr>
        <p:txBody>
          <a:bodyPr anchor="t">
            <a:noAutofit/>
          </a:bodyPr>
          <a:lstStyle/>
          <a:p>
            <a:pPr marL="432000" indent="-324000">
              <a:spcBef>
                <a:spcPts val="1417"/>
              </a:spcBef>
              <a:buClr>
                <a:srgbClr val="000000"/>
              </a:buClr>
              <a:buSzPct val="45000"/>
              <a:buFont typeface="Wingdings" charset="2"/>
              <a:buChar char=""/>
            </a:pPr>
            <a:r>
              <a:rPr lang="en-US" sz="2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200" b="0" strike="noStrike" spc="-1">
                <a:solidFill>
                  <a:srgbClr val="000000"/>
                </a:solidFill>
                <a:latin typeface="Arial"/>
              </a:rPr>
              <a:t>Seventh Outline Level</a:t>
            </a:r>
          </a:p>
        </p:txBody>
      </p:sp>
      <p:sp>
        <p:nvSpPr>
          <p:cNvPr id="5" name="PlaceHolder 2"/>
          <p:cNvSpPr>
            <a:spLocks noGrp="1"/>
          </p:cNvSpPr>
          <p:nvPr>
            <p:ph type="title"/>
          </p:nvPr>
        </p:nvSpPr>
        <p:spPr>
          <a:xfrm>
            <a:off x="-8280" y="217080"/>
            <a:ext cx="9143640" cy="492480"/>
          </a:xfrm>
          <a:prstGeom prst="rect">
            <a:avLst/>
          </a:prstGeom>
          <a:noFill/>
          <a:ln w="0">
            <a:noFill/>
          </a:ln>
        </p:spPr>
        <p:txBody>
          <a:bodyPr anchor="ctr">
            <a:noAutofit/>
          </a:bodyPr>
          <a:lstStyle/>
          <a:p>
            <a:r>
              <a:rPr lang="en-US" sz="2400" b="0" strike="noStrike" spc="-1">
                <a:solidFill>
                  <a:srgbClr val="000000"/>
                </a:solidFill>
                <a:latin typeface="Arial"/>
              </a:rPr>
              <a:t>Click to edit the title text format</a:t>
            </a:r>
          </a:p>
        </p:txBody>
      </p:sp>
      <p:pic>
        <p:nvPicPr>
          <p:cNvPr id="6" name="Picture 5"/>
          <p:cNvPicPr/>
          <p:nvPr/>
        </p:nvPicPr>
        <p:blipFill>
          <a:blip r:embed="rId15"/>
          <a:stretch/>
        </p:blipFill>
        <p:spPr>
          <a:xfrm>
            <a:off x="6438240" y="6461280"/>
            <a:ext cx="2249280" cy="3384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3" name="Picture 42"/>
          <p:cNvPicPr/>
          <p:nvPr/>
        </p:nvPicPr>
        <p:blipFill>
          <a:blip r:embed="rId14"/>
          <a:stretch/>
        </p:blipFill>
        <p:spPr>
          <a:xfrm>
            <a:off x="360" y="6409800"/>
            <a:ext cx="9153000" cy="457200"/>
          </a:xfrm>
          <a:prstGeom prst="rect">
            <a:avLst/>
          </a:prstGeom>
          <a:ln w="0">
            <a:noFill/>
          </a:ln>
        </p:spPr>
      </p:pic>
      <p:sp>
        <p:nvSpPr>
          <p:cNvPr id="44" name="Google Shape;55;p13"/>
          <p:cNvSpPr/>
          <p:nvPr/>
        </p:nvSpPr>
        <p:spPr>
          <a:xfrm>
            <a:off x="0" y="6485040"/>
            <a:ext cx="837720" cy="296640"/>
          </a:xfrm>
          <a:prstGeom prst="rect">
            <a:avLst/>
          </a:prstGeom>
          <a:noFill/>
          <a:ln w="0">
            <a:noFill/>
          </a:ln>
        </p:spPr>
        <p:style>
          <a:lnRef idx="0">
            <a:scrgbClr r="0" g="0" b="0"/>
          </a:lnRef>
          <a:fillRef idx="0">
            <a:scrgbClr r="0" g="0" b="0"/>
          </a:fillRef>
          <a:effectRef idx="0">
            <a:scrgbClr r="0" g="0" b="0"/>
          </a:effectRef>
          <a:fontRef idx="minor"/>
        </p:style>
      </p:sp>
      <p:sp>
        <p:nvSpPr>
          <p:cNvPr id="45" name="Google Shape;56;p13"/>
          <p:cNvSpPr/>
          <p:nvPr/>
        </p:nvSpPr>
        <p:spPr>
          <a:xfrm>
            <a:off x="0" y="6485040"/>
            <a:ext cx="837720" cy="296640"/>
          </a:xfrm>
          <a:prstGeom prst="rect">
            <a:avLst/>
          </a:prstGeom>
          <a:noFill/>
          <a:ln w="0">
            <a:noFill/>
          </a:ln>
        </p:spPr>
        <p:style>
          <a:lnRef idx="0">
            <a:scrgbClr r="0" g="0" b="0"/>
          </a:lnRef>
          <a:fillRef idx="0">
            <a:scrgbClr r="0" g="0" b="0"/>
          </a:fillRef>
          <a:effectRef idx="0">
            <a:scrgbClr r="0" g="0" b="0"/>
          </a:effectRef>
          <a:fontRef idx="minor"/>
        </p:style>
        <p:txBody>
          <a:bodyPr anchor="t">
            <a:noAutofit/>
          </a:bodyPr>
          <a:lstStyle/>
          <a:p>
            <a:pPr algn="ctr">
              <a:lnSpc>
                <a:spcPct val="100000"/>
              </a:lnSpc>
              <a:buNone/>
              <a:tabLst>
                <a:tab pos="0" algn="l"/>
              </a:tabLst>
            </a:pPr>
            <a:fld id="{2B11F24D-0527-49EB-A970-A4EBA88244A6}" type="slidenum">
              <a:rPr lang="en-US" sz="1200" b="1" strike="noStrike" spc="-1">
                <a:solidFill>
                  <a:srgbClr val="FFFFFF"/>
                </a:solidFill>
                <a:latin typeface="Century Gothic"/>
                <a:ea typeface="Century Gothic"/>
              </a:rPr>
              <a:t>‹#›</a:t>
            </a:fld>
            <a:endParaRPr lang="en-US" sz="1200" b="0" strike="noStrike" spc="-1">
              <a:latin typeface="Arial"/>
            </a:endParaRPr>
          </a:p>
        </p:txBody>
      </p:sp>
      <p:sp>
        <p:nvSpPr>
          <p:cNvPr id="46" name="Google Shape;58;p13"/>
          <p:cNvSpPr/>
          <p:nvPr/>
        </p:nvSpPr>
        <p:spPr>
          <a:xfrm>
            <a:off x="2887200" y="6472800"/>
            <a:ext cx="3358800" cy="334440"/>
          </a:xfrm>
          <a:prstGeom prst="rect">
            <a:avLst/>
          </a:prstGeom>
          <a:noFill/>
          <a:ln w="0">
            <a:noFill/>
          </a:ln>
        </p:spPr>
        <p:style>
          <a:lnRef idx="0">
            <a:scrgbClr r="0" g="0" b="0"/>
          </a:lnRef>
          <a:fillRef idx="0">
            <a:scrgbClr r="0" g="0" b="0"/>
          </a:fillRef>
          <a:effectRef idx="0">
            <a:scrgbClr r="0" g="0" b="0"/>
          </a:effectRef>
          <a:fontRef idx="minor"/>
        </p:style>
        <p:txBody>
          <a:bodyPr anchor="t">
            <a:spAutoFit/>
          </a:bodyPr>
          <a:lstStyle/>
          <a:p>
            <a:pPr algn="ctr">
              <a:lnSpc>
                <a:spcPct val="100000"/>
              </a:lnSpc>
              <a:buNone/>
              <a:tabLst>
                <a:tab pos="0" algn="l"/>
              </a:tabLst>
            </a:pPr>
            <a:r>
              <a:rPr lang="en-US" sz="800" b="1" strike="noStrike" spc="-1">
                <a:solidFill>
                  <a:srgbClr val="FFFFFF"/>
                </a:solidFill>
                <a:latin typeface="Century Gothic"/>
                <a:ea typeface="Century Gothic"/>
              </a:rPr>
              <a:t>General Atomics – Integrated Intelligence, Inc. Proprietary Information</a:t>
            </a:r>
            <a:endParaRPr lang="en-US" sz="800" b="0" strike="noStrike" spc="-1">
              <a:latin typeface="Arial"/>
            </a:endParaRPr>
          </a:p>
        </p:txBody>
      </p:sp>
      <p:sp>
        <p:nvSpPr>
          <p:cNvPr id="47" name="PlaceHolder 1"/>
          <p:cNvSpPr>
            <a:spLocks noGrp="1"/>
          </p:cNvSpPr>
          <p:nvPr>
            <p:ph type="title"/>
          </p:nvPr>
        </p:nvSpPr>
        <p:spPr>
          <a:xfrm>
            <a:off x="0" y="0"/>
            <a:ext cx="9143640" cy="914040"/>
          </a:xfrm>
          <a:prstGeom prst="rect">
            <a:avLst/>
          </a:prstGeom>
          <a:noFill/>
          <a:ln w="0">
            <a:noFill/>
          </a:ln>
        </p:spPr>
        <p:txBody>
          <a:bodyPr anchor="ctr">
            <a:noAutofit/>
          </a:bodyPr>
          <a:lstStyle/>
          <a:p>
            <a:r>
              <a:rPr lang="en-US" sz="3600" b="0" strike="noStrike" spc="-1">
                <a:solidFill>
                  <a:srgbClr val="000000"/>
                </a:solidFill>
                <a:latin typeface="Arial"/>
              </a:rPr>
              <a:t>Click to edit the title text format</a:t>
            </a:r>
          </a:p>
        </p:txBody>
      </p:sp>
      <p:pic>
        <p:nvPicPr>
          <p:cNvPr id="48" name="Picture 47"/>
          <p:cNvPicPr/>
          <p:nvPr/>
        </p:nvPicPr>
        <p:blipFill>
          <a:blip r:embed="rId15"/>
          <a:stretch/>
        </p:blipFill>
        <p:spPr>
          <a:xfrm>
            <a:off x="6438240" y="6461280"/>
            <a:ext cx="2249280" cy="338400"/>
          </a:xfrm>
          <a:prstGeom prst="rect">
            <a:avLst/>
          </a:prstGeom>
          <a:ln w="0">
            <a:noFill/>
          </a:ln>
        </p:spPr>
      </p:pic>
      <p:sp>
        <p:nvSpPr>
          <p:cNvPr id="49" name="PlaceHolder 2"/>
          <p:cNvSpPr>
            <a:spLocks noGrp="1"/>
          </p:cNvSpPr>
          <p:nvPr>
            <p:ph type="body"/>
          </p:nvPr>
        </p:nvSpPr>
        <p:spPr>
          <a:xfrm>
            <a:off x="457200" y="1604520"/>
            <a:ext cx="82292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3B4058F8-B9FC-F38F-3D1A-2791798EF575}"/>
              </a:ext>
            </a:extLst>
          </p:cNvPr>
          <p:cNvPicPr>
            <a:picLocks noChangeAspect="1"/>
          </p:cNvPicPr>
          <p:nvPr/>
        </p:nvPicPr>
        <p:blipFill>
          <a:blip r:embed="rId3"/>
          <a:stretch>
            <a:fillRect/>
          </a:stretch>
        </p:blipFill>
        <p:spPr>
          <a:xfrm>
            <a:off x="7631925" y="374650"/>
            <a:ext cx="1344613" cy="582041"/>
          </a:xfrm>
          <a:prstGeom prst="rect">
            <a:avLst/>
          </a:prstGeom>
        </p:spPr>
      </p:pic>
      <p:sp>
        <p:nvSpPr>
          <p:cNvPr id="135" name="Google Shape;109;p25"/>
          <p:cNvSpPr/>
          <p:nvPr/>
        </p:nvSpPr>
        <p:spPr>
          <a:xfrm>
            <a:off x="4377960" y="5216400"/>
            <a:ext cx="4765680" cy="9864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US"/>
          </a:p>
        </p:txBody>
      </p:sp>
      <p:sp>
        <p:nvSpPr>
          <p:cNvPr id="136" name="Google Shape;100;p 1"/>
          <p:cNvSpPr/>
          <p:nvPr/>
        </p:nvSpPr>
        <p:spPr>
          <a:xfrm>
            <a:off x="156600" y="656280"/>
            <a:ext cx="4142160" cy="347400"/>
          </a:xfrm>
          <a:prstGeom prst="rect">
            <a:avLst/>
          </a:prstGeom>
          <a:solidFill>
            <a:srgbClr val="000000"/>
          </a:solidFill>
          <a:ln w="0">
            <a:solidFill>
              <a:srgbClr val="000000"/>
            </a:solidFill>
          </a:ln>
        </p:spPr>
        <p:style>
          <a:lnRef idx="0">
            <a:scrgbClr r="0" g="0" b="0"/>
          </a:lnRef>
          <a:fillRef idx="0">
            <a:scrgbClr r="0" g="0" b="0"/>
          </a:fillRef>
          <a:effectRef idx="0">
            <a:scrgbClr r="0" g="0" b="0"/>
          </a:effectRef>
          <a:fontRef idx="minor"/>
        </p:style>
        <p:txBody>
          <a:bodyPr lIns="91440" tIns="182880" rIns="91440" bIns="182880" anchor="ctr">
            <a:noAutofit/>
          </a:bodyPr>
          <a:lstStyle/>
          <a:p>
            <a:pPr>
              <a:spcBef>
                <a:spcPts val="1191"/>
              </a:spcBef>
              <a:spcAft>
                <a:spcPts val="992"/>
              </a:spcAft>
            </a:pPr>
            <a:r>
              <a:rPr lang="en-US" sz="1400" b="1" spc="-1" dirty="0">
                <a:solidFill>
                  <a:srgbClr val="FFFFFF"/>
                </a:solidFill>
                <a:latin typeface="Arial"/>
              </a:rPr>
              <a:t>250083 – MDA Advanced Capability Concepts</a:t>
            </a:r>
            <a:endParaRPr lang="en-US" sz="1400" dirty="0"/>
          </a:p>
        </p:txBody>
      </p:sp>
      <p:sp>
        <p:nvSpPr>
          <p:cNvPr id="137" name="Google Shape;100;p 2"/>
          <p:cNvSpPr/>
          <p:nvPr/>
        </p:nvSpPr>
        <p:spPr>
          <a:xfrm>
            <a:off x="4305960" y="1003680"/>
            <a:ext cx="1216080" cy="34740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182880" rIns="91440" bIns="182880" anchor="ctr">
            <a:noAutofit/>
          </a:bodyPr>
          <a:lstStyle/>
          <a:p>
            <a:r>
              <a:rPr lang="en-US" sz="1200" b="0" strike="noStrike" spc="-1" dirty="0">
                <a:solidFill>
                  <a:srgbClr val="000000"/>
                </a:solidFill>
                <a:latin typeface="Arial"/>
                <a:ea typeface="Century Gothic"/>
              </a:rPr>
              <a:t>Award: </a:t>
            </a:r>
            <a:r>
              <a:rPr lang="en-US" sz="1200" spc="-1" dirty="0">
                <a:solidFill>
                  <a:srgbClr val="000000"/>
                </a:solidFill>
                <a:latin typeface="Arial"/>
                <a:ea typeface="Century Gothic"/>
              </a:rPr>
              <a:t>N/A</a:t>
            </a:r>
            <a:endParaRPr lang="en-US" sz="1200" b="0" strike="noStrike" spc="-1" dirty="0">
              <a:latin typeface="Arial"/>
            </a:endParaRPr>
          </a:p>
        </p:txBody>
      </p:sp>
      <p:sp>
        <p:nvSpPr>
          <p:cNvPr id="138" name="Google Shape;100;p 3"/>
          <p:cNvSpPr/>
          <p:nvPr/>
        </p:nvSpPr>
        <p:spPr>
          <a:xfrm>
            <a:off x="5506200" y="1003680"/>
            <a:ext cx="1289160" cy="34740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182880" rIns="91440" bIns="182880" anchor="ctr">
            <a:noAutofit/>
          </a:bodyPr>
          <a:lstStyle/>
          <a:p>
            <a:pPr>
              <a:lnSpc>
                <a:spcPct val="100000"/>
              </a:lnSpc>
              <a:buNone/>
            </a:pPr>
            <a:r>
              <a:rPr lang="en-US" sz="1200" b="0" strike="noStrike" spc="-1" dirty="0" err="1">
                <a:solidFill>
                  <a:srgbClr val="000000"/>
                </a:solidFill>
                <a:latin typeface="Arial"/>
                <a:ea typeface="Century Gothic"/>
              </a:rPr>
              <a:t>PoP</a:t>
            </a:r>
            <a:r>
              <a:rPr lang="en-US" sz="1200" b="0" strike="noStrike" spc="-1" dirty="0">
                <a:solidFill>
                  <a:srgbClr val="000000"/>
                </a:solidFill>
                <a:latin typeface="Arial"/>
                <a:ea typeface="Century Gothic"/>
              </a:rPr>
              <a:t>: </a:t>
            </a:r>
            <a:r>
              <a:rPr lang="en-US" sz="1200" spc="-1" dirty="0">
                <a:solidFill>
                  <a:srgbClr val="000000"/>
                </a:solidFill>
                <a:latin typeface="Arial"/>
                <a:ea typeface="Century Gothic"/>
              </a:rPr>
              <a:t>N/A</a:t>
            </a:r>
            <a:endParaRPr lang="en-US" sz="1200" b="0" strike="noStrike" spc="-1" dirty="0">
              <a:latin typeface="Arial"/>
            </a:endParaRPr>
          </a:p>
        </p:txBody>
      </p:sp>
      <p:sp>
        <p:nvSpPr>
          <p:cNvPr id="139" name="Google Shape;100;p 4"/>
          <p:cNvSpPr/>
          <p:nvPr/>
        </p:nvSpPr>
        <p:spPr>
          <a:xfrm>
            <a:off x="4298760" y="308880"/>
            <a:ext cx="2176200" cy="34740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182880" rIns="91440" bIns="182880" anchor="ctr">
            <a:noAutofit/>
          </a:bodyPr>
          <a:lstStyle/>
          <a:p>
            <a:r>
              <a:rPr lang="en-US" sz="1200" b="1" strike="noStrike" spc="-1" dirty="0">
                <a:solidFill>
                  <a:srgbClr val="000000"/>
                </a:solidFill>
                <a:latin typeface="Arial"/>
                <a:ea typeface="Century Gothic"/>
              </a:rPr>
              <a:t>Due: </a:t>
            </a:r>
            <a:r>
              <a:rPr lang="en-US" sz="1200" b="1" spc="-1" dirty="0">
                <a:solidFill>
                  <a:srgbClr val="000000"/>
                </a:solidFill>
                <a:latin typeface="Arial"/>
                <a:ea typeface="Century Gothic"/>
              </a:rPr>
              <a:t>Indefinite</a:t>
            </a:r>
            <a:endParaRPr lang="en-US" sz="1200" b="1" strike="noStrike" spc="-1" dirty="0">
              <a:latin typeface="Arial"/>
            </a:endParaRPr>
          </a:p>
        </p:txBody>
      </p:sp>
      <p:sp>
        <p:nvSpPr>
          <p:cNvPr id="141" name="TextBox 140"/>
          <p:cNvSpPr txBox="1"/>
          <p:nvPr/>
        </p:nvSpPr>
        <p:spPr>
          <a:xfrm>
            <a:off x="7625228" y="144000"/>
            <a:ext cx="1343520" cy="290520"/>
          </a:xfrm>
          <a:prstGeom prst="rect">
            <a:avLst/>
          </a:prstGeom>
          <a:noFill/>
          <a:ln w="0">
            <a:noFill/>
          </a:ln>
        </p:spPr>
        <p:txBody>
          <a:bodyPr lIns="90000" tIns="45000" rIns="90000" bIns="45000" anchor="ctr">
            <a:noAutofit/>
          </a:bodyPr>
          <a:lstStyle/>
          <a:p>
            <a:pPr algn="ctr">
              <a:buNone/>
            </a:pPr>
            <a:r>
              <a:rPr lang="en-US" sz="1200" b="1" strike="noStrike" spc="-1">
                <a:solidFill>
                  <a:srgbClr val="000000"/>
                </a:solidFill>
                <a:latin typeface="Arial"/>
                <a:ea typeface="Century Gothic"/>
              </a:rPr>
              <a:t>Recommend</a:t>
            </a:r>
            <a:endParaRPr lang="en-US" sz="1200" b="1" strike="noStrike" spc="-1">
              <a:latin typeface="Arial"/>
            </a:endParaRPr>
          </a:p>
        </p:txBody>
      </p:sp>
      <p:sp>
        <p:nvSpPr>
          <p:cNvPr id="142" name="TextBox 141"/>
          <p:cNvSpPr txBox="1"/>
          <p:nvPr/>
        </p:nvSpPr>
        <p:spPr>
          <a:xfrm>
            <a:off x="4312095" y="703613"/>
            <a:ext cx="3353425" cy="290160"/>
          </a:xfrm>
          <a:prstGeom prst="rect">
            <a:avLst/>
          </a:prstGeom>
          <a:noFill/>
          <a:ln w="0">
            <a:noFill/>
          </a:ln>
        </p:spPr>
        <p:txBody>
          <a:bodyPr lIns="90000" tIns="45000" rIns="90000" bIns="45000" anchor="t">
            <a:noAutofit/>
          </a:bodyPr>
          <a:lstStyle/>
          <a:p>
            <a:r>
              <a:rPr lang="en-US" sz="1000" b="1" spc="-1" dirty="0">
                <a:latin typeface="Arial"/>
              </a:rPr>
              <a:t>Command and Control, Integrated Intelligence (C2I2)</a:t>
            </a:r>
            <a:endParaRPr lang="en-US" sz="1000" dirty="0"/>
          </a:p>
        </p:txBody>
      </p:sp>
      <p:sp>
        <p:nvSpPr>
          <p:cNvPr id="143" name="TextBox 142"/>
          <p:cNvSpPr txBox="1"/>
          <p:nvPr/>
        </p:nvSpPr>
        <p:spPr>
          <a:xfrm>
            <a:off x="156600" y="1041120"/>
            <a:ext cx="2286000" cy="290160"/>
          </a:xfrm>
          <a:prstGeom prst="rect">
            <a:avLst/>
          </a:prstGeom>
          <a:noFill/>
          <a:ln w="0">
            <a:noFill/>
          </a:ln>
        </p:spPr>
        <p:txBody>
          <a:bodyPr lIns="90000" tIns="45000" rIns="90000" bIns="45000" anchor="t">
            <a:noAutofit/>
          </a:bodyPr>
          <a:lstStyle/>
          <a:p>
            <a:r>
              <a:rPr lang="en-US" sz="1400" b="1" strike="noStrike" spc="-1">
                <a:latin typeface="Arial"/>
              </a:rPr>
              <a:t>Opportunity Vision</a:t>
            </a:r>
          </a:p>
        </p:txBody>
      </p:sp>
      <p:sp>
        <p:nvSpPr>
          <p:cNvPr id="144" name="Google Shape;100;p 5"/>
          <p:cNvSpPr/>
          <p:nvPr/>
        </p:nvSpPr>
        <p:spPr>
          <a:xfrm>
            <a:off x="156600" y="1352160"/>
            <a:ext cx="4142160" cy="2473774"/>
          </a:xfrm>
          <a:prstGeom prst="rect">
            <a:avLst/>
          </a:prstGeom>
          <a:solidFill>
            <a:srgbClr val="D4E4FA"/>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For </a:t>
            </a:r>
            <a:r>
              <a:rPr lang="en-US" sz="1200" spc="-1" dirty="0">
                <a:solidFill>
                  <a:srgbClr val="000000"/>
                </a:solidFill>
                <a:latin typeface="Arial"/>
                <a:ea typeface="Century Gothic"/>
              </a:rPr>
              <a:t>the Missile Defense Agency</a:t>
            </a:r>
            <a:br>
              <a:rPr lang="en-US" sz="1200" spc="-1" dirty="0">
                <a:latin typeface="Arial"/>
                <a:ea typeface="Century Gothic"/>
              </a:rPr>
            </a:br>
            <a:r>
              <a:rPr lang="en-US" sz="1200" b="1" spc="-1" dirty="0">
                <a:solidFill>
                  <a:srgbClr val="000000"/>
                </a:solidFill>
                <a:latin typeface="Arial"/>
                <a:ea typeface="Century Gothic"/>
              </a:rPr>
              <a:t>Who </a:t>
            </a:r>
            <a:r>
              <a:rPr lang="en-US" sz="1200" spc="-1">
                <a:solidFill>
                  <a:srgbClr val="000000"/>
                </a:solidFill>
                <a:latin typeface="Arial"/>
                <a:ea typeface="Century Gothic"/>
              </a:rPr>
              <a:t>is responsible for </a:t>
            </a:r>
            <a:r>
              <a:rPr lang="en-US" sz="1200" spc="-1">
                <a:solidFill>
                  <a:srgbClr val="000000"/>
                </a:solidFill>
                <a:ea typeface="+mn-lt"/>
                <a:cs typeface="+mn-lt"/>
              </a:rPr>
              <a:t>a </a:t>
            </a:r>
            <a:r>
              <a:rPr lang="en-US" sz="1200" spc="-1" dirty="0">
                <a:solidFill>
                  <a:srgbClr val="000000"/>
                </a:solidFill>
                <a:ea typeface="+mn-lt"/>
                <a:cs typeface="+mn-lt"/>
              </a:rPr>
              <a:t>comprehensive missile defeat approach to defend the United States,</a:t>
            </a:r>
            <a:br>
              <a:rPr sz="1200" dirty="0"/>
            </a:br>
            <a:r>
              <a:rPr lang="en-US" sz="1200" b="1" spc="-1" dirty="0">
                <a:solidFill>
                  <a:srgbClr val="000000"/>
                </a:solidFill>
                <a:latin typeface="Arial"/>
              </a:rPr>
              <a:t>C2I2</a:t>
            </a:r>
            <a:br>
              <a:rPr sz="1200" dirty="0"/>
            </a:br>
            <a:r>
              <a:rPr lang="en-US" sz="1200" b="1" strike="noStrike" spc="-1" dirty="0">
                <a:solidFill>
                  <a:srgbClr val="000000"/>
                </a:solidFill>
                <a:latin typeface="Arial"/>
                <a:ea typeface="Century Gothic"/>
              </a:rPr>
              <a:t>Is</a:t>
            </a:r>
            <a:r>
              <a:rPr lang="en-US" sz="1200" b="1" spc="-1" dirty="0">
                <a:solidFill>
                  <a:srgbClr val="000000"/>
                </a:solidFill>
                <a:latin typeface="Arial"/>
                <a:ea typeface="Century Gothic"/>
              </a:rPr>
              <a:t> </a:t>
            </a:r>
            <a:r>
              <a:rPr lang="en-US" sz="1200" spc="-1" dirty="0">
                <a:solidFill>
                  <a:srgbClr val="000000"/>
                </a:solidFill>
                <a:latin typeface="Arial"/>
                <a:ea typeface="Century Gothic"/>
              </a:rPr>
              <a:t>GPU acceleration of SAR image formation</a:t>
            </a:r>
            <a:br>
              <a:rPr sz="1200" dirty="0"/>
            </a:br>
            <a:r>
              <a:rPr lang="en-US" sz="1200" b="1" strike="noStrike" spc="-1" dirty="0">
                <a:solidFill>
                  <a:srgbClr val="000000"/>
                </a:solidFill>
                <a:latin typeface="Arial"/>
                <a:ea typeface="Century Gothic"/>
              </a:rPr>
              <a:t>That </a:t>
            </a:r>
            <a:r>
              <a:rPr lang="en-US" sz="1200" spc="-1" dirty="0">
                <a:solidFill>
                  <a:srgbClr val="000000"/>
                </a:solidFill>
                <a:latin typeface="Arial"/>
                <a:ea typeface="Century Gothic"/>
              </a:rPr>
              <a:t>enables near-real-time intelligence dissemination</a:t>
            </a:r>
            <a:br>
              <a:rPr sz="1200" dirty="0"/>
            </a:br>
            <a:r>
              <a:rPr lang="en-US" sz="1200" b="1" strike="noStrike" spc="-1" dirty="0">
                <a:solidFill>
                  <a:srgbClr val="000000"/>
                </a:solidFill>
                <a:latin typeface="Arial"/>
                <a:ea typeface="Century Gothic"/>
              </a:rPr>
              <a:t>Unlike </a:t>
            </a:r>
            <a:r>
              <a:rPr lang="en-US" sz="1200" spc="-1" dirty="0">
                <a:solidFill>
                  <a:srgbClr val="000000"/>
                </a:solidFill>
                <a:latin typeface="Arial"/>
                <a:ea typeface="Century Gothic"/>
              </a:rPr>
              <a:t>current ATR processing</a:t>
            </a:r>
            <a:br>
              <a:rPr lang="en-US" sz="1200" dirty="0"/>
            </a:br>
            <a:r>
              <a:rPr lang="en-US" sz="1200" b="1" spc="-1" dirty="0">
                <a:solidFill>
                  <a:srgbClr val="000000"/>
                </a:solidFill>
                <a:latin typeface="Arial"/>
                <a:ea typeface="Century Gothic"/>
              </a:rPr>
              <a:t>Our</a:t>
            </a:r>
            <a:r>
              <a:rPr lang="en-US" sz="1200" b="1" strike="noStrike" spc="-1" dirty="0">
                <a:solidFill>
                  <a:srgbClr val="000000"/>
                </a:solidFill>
                <a:latin typeface="Arial"/>
                <a:ea typeface="Century Gothic"/>
              </a:rPr>
              <a:t> Solution </a:t>
            </a:r>
            <a:r>
              <a:rPr lang="en-US" sz="1200" spc="-1" dirty="0">
                <a:solidFill>
                  <a:srgbClr val="000000"/>
                </a:solidFill>
                <a:latin typeface="Arial"/>
                <a:ea typeface="Century Gothic"/>
              </a:rPr>
              <a:t>demonstrates substantial improvement in processing speed, while maintaining or enhancing image quality, thereby supporting timely decision making requirements.</a:t>
            </a:r>
            <a:endParaRPr lang="en-US" sz="1200" strike="noStrike" spc="-1" dirty="0">
              <a:latin typeface="Arial"/>
            </a:endParaRPr>
          </a:p>
        </p:txBody>
      </p:sp>
      <p:sp>
        <p:nvSpPr>
          <p:cNvPr id="145" name="Google Shape;100;p 6"/>
          <p:cNvSpPr/>
          <p:nvPr/>
        </p:nvSpPr>
        <p:spPr>
          <a:xfrm>
            <a:off x="275400" y="4049733"/>
            <a:ext cx="4023360" cy="797396"/>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Needs this stage? </a:t>
            </a:r>
            <a:r>
              <a:rPr lang="en-US" sz="1200" b="1" spc="-1" dirty="0">
                <a:solidFill>
                  <a:srgbClr val="000000"/>
                </a:solidFill>
                <a:latin typeface="Arial"/>
                <a:ea typeface="Century Gothic"/>
              </a:rPr>
              <a:t>1) </a:t>
            </a:r>
            <a:r>
              <a:rPr lang="en-US" sz="1200" spc="-1" dirty="0">
                <a:solidFill>
                  <a:srgbClr val="000000"/>
                </a:solidFill>
                <a:latin typeface="Arial"/>
                <a:ea typeface="Century Gothic"/>
              </a:rPr>
              <a:t>Scope/teaming/concept determination; </a:t>
            </a:r>
            <a:r>
              <a:rPr lang="en-US" sz="1200" b="1" spc="-1" dirty="0">
                <a:solidFill>
                  <a:srgbClr val="000000"/>
                </a:solidFill>
                <a:latin typeface="Arial"/>
                <a:ea typeface="Century Gothic"/>
              </a:rPr>
              <a:t>2)</a:t>
            </a:r>
            <a:r>
              <a:rPr lang="en-US" sz="1200" spc="-1" dirty="0">
                <a:solidFill>
                  <a:srgbClr val="000000"/>
                </a:solidFill>
                <a:latin typeface="Arial"/>
                <a:ea typeface="Century Gothic"/>
              </a:rPr>
              <a:t> Title Page, </a:t>
            </a:r>
            <a:r>
              <a:rPr lang="en-US" sz="1200" spc="-1" dirty="0" err="1">
                <a:solidFill>
                  <a:srgbClr val="000000"/>
                </a:solidFill>
                <a:latin typeface="Arial"/>
                <a:ea typeface="Century Gothic"/>
              </a:rPr>
              <a:t>ExecSum</a:t>
            </a:r>
            <a:r>
              <a:rPr lang="en-US" sz="1200" spc="-1" dirty="0">
                <a:solidFill>
                  <a:srgbClr val="000000"/>
                </a:solidFill>
                <a:latin typeface="Arial"/>
                <a:ea typeface="Century Gothic"/>
              </a:rPr>
              <a:t>, Program Description, Milestones, Prior Work, ROM, Quad chart</a:t>
            </a:r>
            <a:endParaRPr lang="en-US" sz="1200" strike="noStrike" spc="-1" dirty="0">
              <a:latin typeface="Arial"/>
            </a:endParaRPr>
          </a:p>
        </p:txBody>
      </p:sp>
      <p:sp>
        <p:nvSpPr>
          <p:cNvPr id="146" name="Rectangle 145"/>
          <p:cNvSpPr/>
          <p:nvPr/>
        </p:nvSpPr>
        <p:spPr>
          <a:xfrm>
            <a:off x="156600" y="4049733"/>
            <a:ext cx="118800" cy="797396"/>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47" name="Google Shape;100;p 7"/>
          <p:cNvSpPr/>
          <p:nvPr/>
        </p:nvSpPr>
        <p:spPr>
          <a:xfrm>
            <a:off x="275400" y="4857120"/>
            <a:ext cx="4023360" cy="80460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Alignment/Are we the right team? </a:t>
            </a:r>
            <a:r>
              <a:rPr lang="en-US" sz="1200" spc="-1" dirty="0">
                <a:solidFill>
                  <a:srgbClr val="000000"/>
                </a:solidFill>
                <a:latin typeface="Arial"/>
                <a:ea typeface="Century Gothic"/>
              </a:rPr>
              <a:t>This determination is still TBD, pending identification of a team (GA affiliates, GA with partners, or GA-Intelligence alone)</a:t>
            </a:r>
            <a:endParaRPr lang="en-US" sz="1200" b="1" strike="noStrike" spc="-1" dirty="0">
              <a:latin typeface="Arial"/>
            </a:endParaRPr>
          </a:p>
        </p:txBody>
      </p:sp>
      <p:sp>
        <p:nvSpPr>
          <p:cNvPr id="148" name="Rectangle 147"/>
          <p:cNvSpPr/>
          <p:nvPr/>
        </p:nvSpPr>
        <p:spPr>
          <a:xfrm>
            <a:off x="156600" y="4857120"/>
            <a:ext cx="118800" cy="804600"/>
          </a:xfrm>
          <a:prstGeom prst="rect">
            <a:avLst/>
          </a:prstGeom>
          <a:solidFill>
            <a:srgbClr val="FCD54E"/>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49" name="Google Shape;100;p 8"/>
          <p:cNvSpPr/>
          <p:nvPr/>
        </p:nvSpPr>
        <p:spPr>
          <a:xfrm>
            <a:off x="275400" y="5661720"/>
            <a:ext cx="4023360" cy="58536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Win Themes: </a:t>
            </a:r>
            <a:r>
              <a:rPr lang="en-US" sz="1200" spc="-1" dirty="0">
                <a:solidFill>
                  <a:srgbClr val="000000"/>
                </a:solidFill>
                <a:latin typeface="Arial"/>
                <a:ea typeface="Century Gothic"/>
              </a:rPr>
              <a:t>GC2 technology; trackers, COFFEE, track fusion, and CTP; GLADIS and/or autonomy</a:t>
            </a:r>
            <a:endParaRPr lang="en-US" sz="1200" strike="noStrike" spc="-1" dirty="0">
              <a:latin typeface="Arial"/>
            </a:endParaRPr>
          </a:p>
        </p:txBody>
      </p:sp>
      <p:sp>
        <p:nvSpPr>
          <p:cNvPr id="150" name="Rectangle 149"/>
          <p:cNvSpPr/>
          <p:nvPr/>
        </p:nvSpPr>
        <p:spPr>
          <a:xfrm>
            <a:off x="156600" y="5661720"/>
            <a:ext cx="118800" cy="585360"/>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51" name="Google Shape;100;p 9"/>
          <p:cNvSpPr/>
          <p:nvPr/>
        </p:nvSpPr>
        <p:spPr>
          <a:xfrm>
            <a:off x="4595400" y="1524960"/>
            <a:ext cx="4389120" cy="600851"/>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Staffing/Schedule: </a:t>
            </a:r>
            <a:r>
              <a:rPr lang="en-US" sz="1200" spc="-1" dirty="0">
                <a:solidFill>
                  <a:srgbClr val="000000"/>
                </a:solidFill>
                <a:latin typeface="Arial"/>
                <a:ea typeface="Century Gothic"/>
              </a:rPr>
              <a:t>Concept development, no commitment to staff or schedule. </a:t>
            </a:r>
            <a:r>
              <a:rPr lang="en-US" sz="1200" spc="-1" dirty="0">
                <a:solidFill>
                  <a:srgbClr val="000000"/>
                </a:solidFill>
                <a:latin typeface="Arial"/>
                <a:ea typeface="Century Gothic"/>
                <a:cs typeface="Arial"/>
              </a:rPr>
              <a:t>2-Step submission process.</a:t>
            </a:r>
            <a:endParaRPr lang="en-US" sz="1200" strike="noStrike" spc="-1" dirty="0">
              <a:latin typeface="Arial"/>
            </a:endParaRPr>
          </a:p>
        </p:txBody>
      </p:sp>
      <p:sp>
        <p:nvSpPr>
          <p:cNvPr id="153" name="Google Shape;100;p 10"/>
          <p:cNvSpPr/>
          <p:nvPr/>
        </p:nvSpPr>
        <p:spPr>
          <a:xfrm>
            <a:off x="4595400" y="2112046"/>
            <a:ext cx="4389120" cy="64194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Risks: </a:t>
            </a:r>
            <a:r>
              <a:rPr lang="en-US" sz="1200" spc="-1" dirty="0">
                <a:solidFill>
                  <a:srgbClr val="000000"/>
                </a:solidFill>
                <a:latin typeface="Arial"/>
                <a:ea typeface="Century Gothic"/>
              </a:rPr>
              <a:t>Low risk; 10-page (</a:t>
            </a:r>
            <a:r>
              <a:rPr lang="en-US" sz="1200" spc="-1" dirty="0" err="1">
                <a:solidFill>
                  <a:srgbClr val="000000"/>
                </a:solidFill>
                <a:latin typeface="Arial"/>
                <a:ea typeface="Century Gothic"/>
              </a:rPr>
              <a:t>ExecSum</a:t>
            </a:r>
            <a:r>
              <a:rPr lang="en-US" sz="1200" spc="-1" dirty="0">
                <a:solidFill>
                  <a:srgbClr val="000000"/>
                </a:solidFill>
                <a:latin typeface="Arial"/>
                <a:ea typeface="Century Gothic"/>
              </a:rPr>
              <a:t> + Program Description) concept white paper delivered to MDA.</a:t>
            </a:r>
            <a:endParaRPr lang="en-US" sz="1200" strike="noStrike" spc="-1" dirty="0">
              <a:latin typeface="Arial"/>
            </a:endParaRPr>
          </a:p>
        </p:txBody>
      </p:sp>
      <p:sp>
        <p:nvSpPr>
          <p:cNvPr id="154" name="Rectangle 153"/>
          <p:cNvSpPr/>
          <p:nvPr/>
        </p:nvSpPr>
        <p:spPr>
          <a:xfrm>
            <a:off x="4486046" y="2112046"/>
            <a:ext cx="118800" cy="642445"/>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55" name="Google Shape;100;p 11"/>
          <p:cNvSpPr/>
          <p:nvPr/>
        </p:nvSpPr>
        <p:spPr>
          <a:xfrm>
            <a:off x="4595400" y="2724913"/>
            <a:ext cx="4389120" cy="623249"/>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Portfolio Goals: </a:t>
            </a:r>
            <a:r>
              <a:rPr lang="en-US" sz="1200" spc="-1" dirty="0">
                <a:solidFill>
                  <a:srgbClr val="000000"/>
                </a:solidFill>
                <a:latin typeface="Arial"/>
                <a:ea typeface="Century Gothic"/>
              </a:rPr>
              <a:t>Technology for strategic business opportunities</a:t>
            </a:r>
            <a:endParaRPr lang="en-US" sz="1200" strike="noStrike" spc="-1" dirty="0" err="1">
              <a:latin typeface="Arial"/>
            </a:endParaRPr>
          </a:p>
        </p:txBody>
      </p:sp>
      <p:sp>
        <p:nvSpPr>
          <p:cNvPr id="156" name="Rectangle 155"/>
          <p:cNvSpPr/>
          <p:nvPr/>
        </p:nvSpPr>
        <p:spPr>
          <a:xfrm>
            <a:off x="4486046" y="2724913"/>
            <a:ext cx="118800" cy="623249"/>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57" name="Google Shape;100;p 12"/>
          <p:cNvSpPr/>
          <p:nvPr/>
        </p:nvSpPr>
        <p:spPr>
          <a:xfrm>
            <a:off x="4595400" y="3311353"/>
            <a:ext cx="4389120" cy="623249"/>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a:solidFill>
                  <a:srgbClr val="000000"/>
                </a:solidFill>
                <a:latin typeface="Arial"/>
                <a:ea typeface="Century Gothic"/>
              </a:rPr>
              <a:t>Strategic Goals: </a:t>
            </a:r>
            <a:r>
              <a:rPr lang="en-US" sz="1200" spc="-1">
                <a:solidFill>
                  <a:srgbClr val="000000"/>
                </a:solidFill>
                <a:latin typeface="Arial"/>
                <a:ea typeface="Century Gothic"/>
              </a:rPr>
              <a:t>#2 Open Aperture for New Tech and Customers</a:t>
            </a:r>
            <a:r>
              <a:rPr lang="en-US" sz="1200" b="0" strike="noStrike" spc="-1">
                <a:solidFill>
                  <a:srgbClr val="000000"/>
                </a:solidFill>
                <a:latin typeface="Arial"/>
                <a:ea typeface="Century Gothic"/>
              </a:rPr>
              <a:t>.</a:t>
            </a:r>
            <a:endParaRPr lang="en-US" sz="1200" b="1" strike="noStrike" spc="-1">
              <a:latin typeface="Arial"/>
            </a:endParaRPr>
          </a:p>
        </p:txBody>
      </p:sp>
      <p:sp>
        <p:nvSpPr>
          <p:cNvPr id="158" name="Rectangle 157"/>
          <p:cNvSpPr/>
          <p:nvPr/>
        </p:nvSpPr>
        <p:spPr>
          <a:xfrm>
            <a:off x="4486046" y="3311353"/>
            <a:ext cx="118800" cy="623249"/>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59" name="Google Shape;100;p 13"/>
          <p:cNvSpPr/>
          <p:nvPr/>
        </p:nvSpPr>
        <p:spPr>
          <a:xfrm>
            <a:off x="4595400" y="3887353"/>
            <a:ext cx="4389120" cy="1153529"/>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00000"/>
              </a:lnSpc>
              <a:buNone/>
            </a:pPr>
            <a:r>
              <a:rPr lang="en-US" sz="1200" b="1" strike="noStrike" spc="-1" dirty="0">
                <a:solidFill>
                  <a:srgbClr val="000000"/>
                </a:solidFill>
                <a:latin typeface="Century Gothic"/>
                <a:ea typeface="Century Gothic"/>
              </a:rPr>
              <a:t>Financials:</a:t>
            </a:r>
            <a:r>
              <a:rPr lang="en-US" sz="1200" b="0" strike="noStrike" spc="-1" dirty="0">
                <a:solidFill>
                  <a:srgbClr val="000000"/>
                </a:solidFill>
                <a:latin typeface="Century Gothic"/>
                <a:ea typeface="Century Gothic"/>
              </a:rPr>
              <a:t> </a:t>
            </a:r>
            <a:endParaRPr lang="en-US" sz="1200" b="1" strike="noStrike" spc="-1" dirty="0">
              <a:latin typeface="Arial"/>
            </a:endParaRPr>
          </a:p>
          <a:p>
            <a:r>
              <a:rPr lang="en-US" sz="1200" b="0" strike="noStrike" spc="-1" dirty="0">
                <a:solidFill>
                  <a:srgbClr val="000000"/>
                </a:solidFill>
                <a:latin typeface="Arial"/>
                <a:ea typeface="Arial"/>
              </a:rPr>
              <a:t>● C2C – </a:t>
            </a:r>
            <a:r>
              <a:rPr lang="en-US" sz="1200" spc="-1" dirty="0">
                <a:solidFill>
                  <a:srgbClr val="000000"/>
                </a:solidFill>
                <a:latin typeface="Arial"/>
                <a:ea typeface="Arial"/>
              </a:rPr>
              <a:t>TBD</a:t>
            </a:r>
            <a:endParaRPr lang="en-US" sz="1200" b="1" strike="noStrike" spc="-1" dirty="0">
              <a:latin typeface="Arial"/>
            </a:endParaRPr>
          </a:p>
          <a:p>
            <a:r>
              <a:rPr lang="en-US" sz="1200" b="0" strike="noStrike" spc="-1" dirty="0">
                <a:solidFill>
                  <a:srgbClr val="000000"/>
                </a:solidFill>
                <a:latin typeface="Arial"/>
                <a:ea typeface="Arial"/>
              </a:rPr>
              <a:t>● Rev</a:t>
            </a:r>
            <a:r>
              <a:rPr lang="en-US" sz="1200" spc="-1" dirty="0">
                <a:solidFill>
                  <a:srgbClr val="000000"/>
                </a:solidFill>
                <a:latin typeface="Arial"/>
                <a:ea typeface="Arial"/>
                <a:cs typeface="Arial"/>
              </a:rPr>
              <a:t>–</a:t>
            </a:r>
            <a:r>
              <a:rPr lang="en-US" sz="1200" b="0" strike="noStrike" spc="-1" dirty="0">
                <a:solidFill>
                  <a:srgbClr val="000000"/>
                </a:solidFill>
                <a:latin typeface="Arial"/>
                <a:ea typeface="Arial"/>
                <a:cs typeface="Arial"/>
              </a:rPr>
              <a:t> </a:t>
            </a:r>
            <a:r>
              <a:rPr lang="en-US" sz="1200" spc="-1" dirty="0">
                <a:solidFill>
                  <a:srgbClr val="000000"/>
                </a:solidFill>
                <a:latin typeface="Arial"/>
                <a:ea typeface="Arial"/>
              </a:rPr>
              <a:t>TBD</a:t>
            </a:r>
            <a:endParaRPr lang="en-US" sz="1200" b="1" spc="-1" dirty="0">
              <a:solidFill>
                <a:srgbClr val="000000"/>
              </a:solidFill>
              <a:latin typeface="DejaVu Sans"/>
              <a:ea typeface="Arial"/>
            </a:endParaRPr>
          </a:p>
          <a:p>
            <a:r>
              <a:rPr lang="en-US" sz="1200" spc="-1" dirty="0">
                <a:solidFill>
                  <a:srgbClr val="000000"/>
                </a:solidFill>
                <a:latin typeface="Arial"/>
                <a:ea typeface="Arial"/>
                <a:cs typeface="Arial"/>
              </a:rPr>
              <a:t>● GA-i3</a:t>
            </a:r>
            <a:r>
              <a:rPr lang="en-US" sz="1200" spc="-1" dirty="0">
                <a:solidFill>
                  <a:srgbClr val="000000"/>
                </a:solidFill>
                <a:latin typeface="Arial"/>
                <a:ea typeface="Arial"/>
              </a:rPr>
              <a:t> Rev</a:t>
            </a:r>
            <a:r>
              <a:rPr lang="en-US" sz="1200" spc="-1" dirty="0">
                <a:solidFill>
                  <a:srgbClr val="000000"/>
                </a:solidFill>
                <a:latin typeface="Arial"/>
                <a:ea typeface="Arial"/>
                <a:cs typeface="Arial"/>
              </a:rPr>
              <a:t>– </a:t>
            </a:r>
            <a:r>
              <a:rPr lang="en-US" sz="1200" spc="-1" dirty="0">
                <a:solidFill>
                  <a:srgbClr val="000000"/>
                </a:solidFill>
                <a:latin typeface="Arial"/>
                <a:ea typeface="Arial"/>
              </a:rPr>
              <a:t>TBD</a:t>
            </a:r>
            <a:endParaRPr lang="en-US" sz="1200" b="1" spc="-1" dirty="0">
              <a:solidFill>
                <a:srgbClr val="000000"/>
              </a:solidFill>
              <a:latin typeface="DejaVu Sans"/>
              <a:ea typeface="Arial"/>
            </a:endParaRPr>
          </a:p>
          <a:p>
            <a:r>
              <a:rPr lang="en-US" sz="1200" b="0" strike="noStrike" spc="-1" dirty="0">
                <a:solidFill>
                  <a:srgbClr val="000000"/>
                </a:solidFill>
                <a:latin typeface="Arial"/>
                <a:ea typeface="Arial"/>
              </a:rPr>
              <a:t>● Gross Margin</a:t>
            </a:r>
            <a:r>
              <a:rPr lang="en-US" sz="1200" spc="-1" dirty="0">
                <a:solidFill>
                  <a:srgbClr val="000000"/>
                </a:solidFill>
                <a:latin typeface="Arial"/>
                <a:ea typeface="Arial"/>
                <a:cs typeface="Arial"/>
              </a:rPr>
              <a:t> </a:t>
            </a:r>
            <a:r>
              <a:rPr lang="en-US" sz="1200" b="0" strike="noStrike" spc="-1" dirty="0">
                <a:solidFill>
                  <a:srgbClr val="000000"/>
                </a:solidFill>
                <a:latin typeface="Arial"/>
                <a:ea typeface="Arial"/>
                <a:cs typeface="Arial"/>
              </a:rPr>
              <a:t>– </a:t>
            </a:r>
            <a:r>
              <a:rPr lang="en-US" sz="1200" spc="-1" dirty="0">
                <a:solidFill>
                  <a:srgbClr val="000000"/>
                </a:solidFill>
                <a:latin typeface="Arial"/>
                <a:ea typeface="Arial"/>
              </a:rPr>
              <a:t>TBD</a:t>
            </a:r>
            <a:endParaRPr lang="en-US" sz="1200" b="1" strike="noStrike" spc="-1" dirty="0">
              <a:latin typeface="Arial"/>
            </a:endParaRPr>
          </a:p>
          <a:p>
            <a:pPr>
              <a:lnSpc>
                <a:spcPct val="100000"/>
              </a:lnSpc>
              <a:buNone/>
              <a:tabLst>
                <a:tab pos="0" algn="l"/>
              </a:tabLst>
            </a:pPr>
            <a:endParaRPr lang="en-US" sz="1200" b="1" strike="noStrike" spc="-1">
              <a:latin typeface="Arial"/>
            </a:endParaRPr>
          </a:p>
        </p:txBody>
      </p:sp>
      <p:sp>
        <p:nvSpPr>
          <p:cNvPr id="160" name="Rectangle 159"/>
          <p:cNvSpPr/>
          <p:nvPr/>
        </p:nvSpPr>
        <p:spPr>
          <a:xfrm>
            <a:off x="4486046" y="3887353"/>
            <a:ext cx="118800" cy="1153529"/>
          </a:xfrm>
          <a:prstGeom prst="rect">
            <a:avLst/>
          </a:prstGeom>
          <a:solidFill>
            <a:srgbClr val="FCD54E"/>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
        <p:nvSpPr>
          <p:cNvPr id="161" name="Google Shape;100;p 14"/>
          <p:cNvSpPr/>
          <p:nvPr/>
        </p:nvSpPr>
        <p:spPr>
          <a:xfrm>
            <a:off x="4476600" y="5248464"/>
            <a:ext cx="4507920" cy="1012916"/>
          </a:xfrm>
          <a:prstGeom prst="rect">
            <a:avLst/>
          </a:prstGeom>
          <a:solidFill>
            <a:srgbClr val="D4E4FA"/>
          </a:solidFill>
          <a:ln w="0">
            <a:solidFill>
              <a:srgbClr val="000000"/>
            </a:solidFill>
          </a:ln>
        </p:spPr>
        <p:style>
          <a:lnRef idx="0">
            <a:scrgbClr r="0" g="0" b="0"/>
          </a:lnRef>
          <a:fillRef idx="0">
            <a:scrgbClr r="0" g="0" b="0"/>
          </a:fillRef>
          <a:effectRef idx="0">
            <a:scrgbClr r="0" g="0" b="0"/>
          </a:effectRef>
          <a:fontRef idx="minor"/>
        </p:style>
        <p:txBody>
          <a:bodyPr lIns="91440" tIns="91440" rIns="91440" bIns="91440" anchor="t">
            <a:noAutofit/>
          </a:bodyPr>
          <a:lstStyle/>
          <a:p>
            <a:pPr>
              <a:lnSpc>
                <a:spcPct val="115000"/>
              </a:lnSpc>
              <a:spcBef>
                <a:spcPts val="1191"/>
              </a:spcBef>
              <a:spcAft>
                <a:spcPts val="992"/>
              </a:spcAft>
            </a:pPr>
            <a:r>
              <a:rPr lang="en-US" sz="1200" b="1" strike="noStrike" spc="-1" dirty="0">
                <a:solidFill>
                  <a:srgbClr val="000000"/>
                </a:solidFill>
                <a:latin typeface="Arial"/>
                <a:ea typeface="Century Gothic"/>
              </a:rPr>
              <a:t>Successful Outcome: </a:t>
            </a:r>
            <a:r>
              <a:rPr lang="en-US" sz="1200" b="1" spc="-1" dirty="0">
                <a:solidFill>
                  <a:srgbClr val="000000"/>
                </a:solidFill>
                <a:latin typeface="Arial"/>
                <a:ea typeface="Century Gothic"/>
              </a:rPr>
              <a:t>Shape GDA requirements and MDA leader towards architectures/solutions and/or contracts </a:t>
            </a:r>
            <a:r>
              <a:rPr lang="en-US" sz="1200" b="1" spc="-1">
                <a:solidFill>
                  <a:srgbClr val="000000"/>
                </a:solidFill>
                <a:latin typeface="Arial"/>
                <a:ea typeface="Century Gothic"/>
              </a:rPr>
              <a:t>aligned with our current and developing technology</a:t>
            </a:r>
            <a:endParaRPr lang="en-US" sz="1200" b="1" strike="noStrike" spc="-1" dirty="0">
              <a:latin typeface="Arial"/>
            </a:endParaRPr>
          </a:p>
        </p:txBody>
      </p:sp>
      <p:sp>
        <p:nvSpPr>
          <p:cNvPr id="162" name="Google Shape;100;p 15"/>
          <p:cNvSpPr/>
          <p:nvPr/>
        </p:nvSpPr>
        <p:spPr>
          <a:xfrm>
            <a:off x="311040" y="381240"/>
            <a:ext cx="374760" cy="27432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pPr>
              <a:lnSpc>
                <a:spcPct val="100000"/>
              </a:lnSpc>
              <a:buNone/>
            </a:pPr>
            <a:r>
              <a:rPr lang="en-US" sz="1200" b="1" strike="noStrike" spc="-1">
                <a:solidFill>
                  <a:srgbClr val="000000"/>
                </a:solidFill>
                <a:latin typeface="Arial"/>
                <a:ea typeface="Century Gothic"/>
              </a:rPr>
              <a:t>LL</a:t>
            </a:r>
            <a:endParaRPr lang="en-US" sz="1200" b="1" strike="noStrike" spc="-1">
              <a:latin typeface="Arial"/>
            </a:endParaRPr>
          </a:p>
        </p:txBody>
      </p:sp>
      <p:sp>
        <p:nvSpPr>
          <p:cNvPr id="163" name="Google Shape;100;p 16"/>
          <p:cNvSpPr/>
          <p:nvPr/>
        </p:nvSpPr>
        <p:spPr>
          <a:xfrm>
            <a:off x="685800" y="381240"/>
            <a:ext cx="548640" cy="27432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pPr>
              <a:lnSpc>
                <a:spcPct val="100000"/>
              </a:lnSpc>
              <a:buNone/>
            </a:pPr>
            <a:r>
              <a:rPr lang="en-US" sz="1200" b="1" strike="noStrike" spc="-1" err="1">
                <a:solidFill>
                  <a:srgbClr val="000000"/>
                </a:solidFill>
                <a:latin typeface="Arial"/>
                <a:ea typeface="Century Gothic"/>
              </a:rPr>
              <a:t>dRFI</a:t>
            </a:r>
            <a:endParaRPr lang="en-US" sz="1200" b="1" strike="noStrike" spc="-1">
              <a:latin typeface="Arial"/>
            </a:endParaRPr>
          </a:p>
        </p:txBody>
      </p:sp>
      <p:sp>
        <p:nvSpPr>
          <p:cNvPr id="164" name="Google Shape;100;p 17"/>
          <p:cNvSpPr/>
          <p:nvPr/>
        </p:nvSpPr>
        <p:spPr>
          <a:xfrm>
            <a:off x="2263720" y="381240"/>
            <a:ext cx="502920" cy="27432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r>
              <a:rPr lang="en-US" sz="1200" b="1" spc="-1">
                <a:solidFill>
                  <a:srgbClr val="000000"/>
                </a:solidFill>
                <a:latin typeface="Arial"/>
              </a:rPr>
              <a:t>RFP</a:t>
            </a:r>
          </a:p>
        </p:txBody>
      </p:sp>
      <p:sp>
        <p:nvSpPr>
          <p:cNvPr id="165" name="Google Shape;100;p 18"/>
          <p:cNvSpPr/>
          <p:nvPr/>
        </p:nvSpPr>
        <p:spPr>
          <a:xfrm>
            <a:off x="2773680" y="381240"/>
            <a:ext cx="594360" cy="274320"/>
          </a:xfrm>
          <a:prstGeom prst="rect">
            <a:avLst/>
          </a:prstGeom>
          <a:solidFill>
            <a:srgbClr val="D6D6D6"/>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pPr>
              <a:lnSpc>
                <a:spcPct val="100000"/>
              </a:lnSpc>
              <a:buNone/>
            </a:pPr>
            <a:r>
              <a:rPr lang="en-US" sz="1200" b="1" strike="noStrike" spc="-1">
                <a:solidFill>
                  <a:srgbClr val="000000"/>
                </a:solidFill>
                <a:latin typeface="Arial"/>
                <a:ea typeface="Century Gothic"/>
              </a:rPr>
              <a:t>Other</a:t>
            </a:r>
            <a:endParaRPr lang="en-US" sz="1200" b="1" strike="noStrike" spc="-1">
              <a:latin typeface="Arial"/>
            </a:endParaRPr>
          </a:p>
        </p:txBody>
      </p:sp>
      <p:sp>
        <p:nvSpPr>
          <p:cNvPr id="167" name="TextBox 166"/>
          <p:cNvSpPr txBox="1"/>
          <p:nvPr/>
        </p:nvSpPr>
        <p:spPr>
          <a:xfrm>
            <a:off x="6867000" y="932040"/>
            <a:ext cx="2397960" cy="515880"/>
          </a:xfrm>
          <a:prstGeom prst="rect">
            <a:avLst/>
          </a:prstGeom>
          <a:noFill/>
          <a:ln w="0">
            <a:noFill/>
          </a:ln>
        </p:spPr>
        <p:txBody>
          <a:bodyPr lIns="90000" tIns="45000" rIns="90000" bIns="45000" anchor="t">
            <a:noAutofit/>
          </a:bodyPr>
          <a:lstStyle/>
          <a:p>
            <a:r>
              <a:rPr lang="en-US" sz="1000" b="1" spc="-1" dirty="0">
                <a:solidFill>
                  <a:srgbClr val="000000"/>
                </a:solidFill>
                <a:latin typeface="Arial"/>
                <a:ea typeface="DejaVu Sans"/>
              </a:rPr>
              <a:t>To Be Briefed</a:t>
            </a:r>
            <a:r>
              <a:rPr lang="en-US" sz="1000" b="1" strike="noStrike" spc="-1" dirty="0">
                <a:solidFill>
                  <a:srgbClr val="000000"/>
                </a:solidFill>
                <a:latin typeface="Arial"/>
                <a:ea typeface="DejaVu Sans"/>
              </a:rPr>
              <a:t>: </a:t>
            </a:r>
            <a:r>
              <a:rPr lang="en-US" sz="1000" b="1" spc="-1" dirty="0">
                <a:solidFill>
                  <a:srgbClr val="000000"/>
                </a:solidFill>
                <a:latin typeface="Arial"/>
                <a:ea typeface="DejaVu Sans"/>
              </a:rPr>
              <a:t>TBD</a:t>
            </a:r>
            <a:br>
              <a:rPr sz="1000" dirty="0"/>
            </a:br>
            <a:r>
              <a:rPr lang="en-US" sz="1000" b="1" spc="-1" dirty="0">
                <a:solidFill>
                  <a:schemeClr val="bg1">
                    <a:lumMod val="49000"/>
                  </a:schemeClr>
                </a:solidFill>
                <a:latin typeface="Arial"/>
              </a:rPr>
              <a:t>Approval</a:t>
            </a:r>
            <a:r>
              <a:rPr lang="en-US" sz="1000" b="1" strike="noStrike" spc="-1" dirty="0">
                <a:solidFill>
                  <a:schemeClr val="bg1">
                    <a:lumMod val="49000"/>
                  </a:schemeClr>
                </a:solidFill>
                <a:latin typeface="Arial"/>
              </a:rPr>
              <a:t>: </a:t>
            </a:r>
            <a:r>
              <a:rPr lang="en-US" sz="1000" b="1" spc="-1" dirty="0">
                <a:solidFill>
                  <a:schemeClr val="bg1">
                    <a:lumMod val="49000"/>
                  </a:schemeClr>
                </a:solidFill>
                <a:latin typeface="Arial"/>
              </a:rPr>
              <a:t>TBD</a:t>
            </a:r>
            <a:br>
              <a:rPr sz="1000" dirty="0"/>
            </a:br>
            <a:r>
              <a:rPr lang="en-US" sz="1000" b="1" strike="noStrike" spc="-1" dirty="0">
                <a:solidFill>
                  <a:schemeClr val="bg1">
                    <a:lumMod val="49000"/>
                  </a:schemeClr>
                </a:solidFill>
                <a:latin typeface="Arial"/>
              </a:rPr>
              <a:t>Goldenrod: Not yet </a:t>
            </a:r>
            <a:r>
              <a:rPr lang="en-US" sz="1000" b="1" spc="-1" dirty="0">
                <a:solidFill>
                  <a:schemeClr val="bg1">
                    <a:lumMod val="49000"/>
                  </a:schemeClr>
                </a:solidFill>
                <a:latin typeface="Arial"/>
              </a:rPr>
              <a:t>required</a:t>
            </a:r>
            <a:endParaRPr lang="en-US" sz="1000" b="1" strike="noStrike" spc="-1" dirty="0">
              <a:solidFill>
                <a:schemeClr val="bg1">
                  <a:lumMod val="49000"/>
                </a:schemeClr>
              </a:solidFill>
              <a:latin typeface="Arial"/>
            </a:endParaRPr>
          </a:p>
        </p:txBody>
      </p:sp>
      <p:sp>
        <p:nvSpPr>
          <p:cNvPr id="168" name="Google Shape;100;p 19"/>
          <p:cNvSpPr/>
          <p:nvPr/>
        </p:nvSpPr>
        <p:spPr>
          <a:xfrm>
            <a:off x="1235820" y="381240"/>
            <a:ext cx="439286" cy="274320"/>
          </a:xfrm>
          <a:prstGeom prst="rect">
            <a:avLst/>
          </a:prstGeom>
          <a:solidFill>
            <a:srgbClr val="FF0000"/>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r>
              <a:rPr lang="en-US" sz="1200" b="1" spc="-1">
                <a:solidFill>
                  <a:srgbClr val="000000"/>
                </a:solidFill>
                <a:latin typeface="Arial"/>
              </a:rPr>
              <a:t>RFI</a:t>
            </a:r>
          </a:p>
        </p:txBody>
      </p:sp>
      <p:sp>
        <p:nvSpPr>
          <p:cNvPr id="169" name="Google Shape;100;p 20"/>
          <p:cNvSpPr/>
          <p:nvPr/>
        </p:nvSpPr>
        <p:spPr>
          <a:xfrm>
            <a:off x="1665660" y="381240"/>
            <a:ext cx="594360" cy="274320"/>
          </a:xfrm>
          <a:prstGeom prst="rect">
            <a:avLst/>
          </a:prstGeom>
          <a:solidFill>
            <a:schemeClr val="bg1">
              <a:lumMod val="85000"/>
            </a:schemeClr>
          </a:solidFill>
          <a:ln w="0">
            <a:solidFill>
              <a:srgbClr val="000000"/>
            </a:solidFill>
          </a:ln>
        </p:spPr>
        <p:style>
          <a:lnRef idx="0">
            <a:scrgbClr r="0" g="0" b="0"/>
          </a:lnRef>
          <a:fillRef idx="0">
            <a:scrgbClr r="0" g="0" b="0"/>
          </a:fillRef>
          <a:effectRef idx="0">
            <a:scrgbClr r="0" g="0" b="0"/>
          </a:effectRef>
          <a:fontRef idx="minor"/>
        </p:style>
        <p:txBody>
          <a:bodyPr tIns="182880" bIns="182880" anchor="ctr">
            <a:noAutofit/>
          </a:bodyPr>
          <a:lstStyle/>
          <a:p>
            <a:pPr>
              <a:lnSpc>
                <a:spcPct val="100000"/>
              </a:lnSpc>
              <a:buNone/>
            </a:pPr>
            <a:r>
              <a:rPr lang="en-US" sz="1200" b="1" strike="noStrike" spc="-1" dirty="0" err="1">
                <a:solidFill>
                  <a:srgbClr val="000000"/>
                </a:solidFill>
                <a:latin typeface="Arial"/>
                <a:ea typeface="Century Gothic"/>
              </a:rPr>
              <a:t>dRFP</a:t>
            </a:r>
            <a:endParaRPr lang="en-US" sz="1200" b="1" strike="noStrike" spc="-1" dirty="0" err="1">
              <a:latin typeface="Arial"/>
            </a:endParaRPr>
          </a:p>
        </p:txBody>
      </p:sp>
      <p:sp>
        <p:nvSpPr>
          <p:cNvPr id="170" name="TextBox 169"/>
          <p:cNvSpPr txBox="1"/>
          <p:nvPr/>
        </p:nvSpPr>
        <p:spPr>
          <a:xfrm>
            <a:off x="462240" y="6510600"/>
            <a:ext cx="2752200" cy="261360"/>
          </a:xfrm>
          <a:prstGeom prst="rect">
            <a:avLst/>
          </a:prstGeom>
          <a:noFill/>
          <a:ln w="0">
            <a:noFill/>
          </a:ln>
        </p:spPr>
        <p:txBody>
          <a:bodyPr lIns="90000" tIns="45000" rIns="90000" bIns="45000" anchor="t">
            <a:noAutofit/>
          </a:bodyPr>
          <a:lstStyle/>
          <a:p>
            <a:r>
              <a:rPr lang="en-US" sz="1000" b="1" spc="-1" dirty="0">
                <a:solidFill>
                  <a:srgbClr val="FFFFFF"/>
                </a:solidFill>
                <a:ea typeface="+mn-lt"/>
                <a:cs typeface="+mn-lt"/>
              </a:rPr>
              <a:t>MDA-250083-BNB-20250904</a:t>
            </a:r>
            <a:r>
              <a:rPr lang="en-US" sz="1000" b="1" strike="noStrike" spc="-1" dirty="0">
                <a:solidFill>
                  <a:srgbClr val="FFFFFF"/>
                </a:solidFill>
                <a:ea typeface="+mn-lt"/>
                <a:cs typeface="+mn-lt"/>
              </a:rPr>
              <a:t>.v1.</a:t>
            </a:r>
            <a:r>
              <a:rPr lang="en-US" sz="1000" b="1" spc="-1" dirty="0">
                <a:solidFill>
                  <a:srgbClr val="FFFFFF"/>
                </a:solidFill>
                <a:ea typeface="+mn-lt"/>
                <a:cs typeface="+mn-lt"/>
              </a:rPr>
              <a:t>RFI</a:t>
            </a:r>
            <a:endParaRPr lang="en-US" b="1" dirty="0"/>
          </a:p>
        </p:txBody>
      </p:sp>
      <p:sp>
        <p:nvSpPr>
          <p:cNvPr id="2" name="Rectangle 1">
            <a:extLst>
              <a:ext uri="{FF2B5EF4-FFF2-40B4-BE49-F238E27FC236}">
                <a16:creationId xmlns:a16="http://schemas.microsoft.com/office/drawing/2014/main" id="{57EFB330-E122-B131-2010-3B36513160B5}"/>
              </a:ext>
            </a:extLst>
          </p:cNvPr>
          <p:cNvSpPr/>
          <p:nvPr/>
        </p:nvSpPr>
        <p:spPr>
          <a:xfrm>
            <a:off x="4486046" y="1524960"/>
            <a:ext cx="118800" cy="603602"/>
          </a:xfrm>
          <a:prstGeom prst="rect">
            <a:avLst/>
          </a:prstGeom>
          <a:solidFill>
            <a:srgbClr val="00FF00"/>
          </a:solidFill>
          <a:ln w="0">
            <a:solidFill>
              <a:srgbClr val="000000"/>
            </a:solidFill>
          </a:ln>
        </p:spPr>
        <p:style>
          <a:lnRef idx="0">
            <a:scrgbClr r="0" g="0" b="0"/>
          </a:lnRef>
          <a:fillRef idx="0">
            <a:scrgbClr r="0" g="0" b="0"/>
          </a:fillRef>
          <a:effectRef idx="0">
            <a:scrgbClr r="0" g="0" b="0"/>
          </a:effectRef>
          <a:fontRef idx="minor"/>
        </p:style>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PlaceHolder 1"/>
          <p:cNvSpPr>
            <a:spLocks noGrp="1"/>
          </p:cNvSpPr>
          <p:nvPr>
            <p:ph type="title"/>
          </p:nvPr>
        </p:nvSpPr>
        <p:spPr>
          <a:xfrm>
            <a:off x="0" y="0"/>
            <a:ext cx="9143640" cy="914040"/>
          </a:xfrm>
          <a:prstGeom prst="rect">
            <a:avLst/>
          </a:prstGeom>
          <a:noFill/>
          <a:ln w="0">
            <a:noFill/>
          </a:ln>
        </p:spPr>
        <p:txBody>
          <a:bodyPr anchor="ctr">
            <a:noAutofit/>
          </a:bodyPr>
          <a:lstStyle/>
          <a:p>
            <a:pPr>
              <a:lnSpc>
                <a:spcPct val="100000"/>
              </a:lnSpc>
              <a:buNone/>
            </a:pPr>
            <a:r>
              <a:rPr lang="en-US" sz="2400" b="1" strike="noStrike" spc="-1">
                <a:solidFill>
                  <a:srgbClr val="000000"/>
                </a:solidFill>
                <a:latin typeface="Century Gothic"/>
                <a:ea typeface="Century Gothic"/>
              </a:rPr>
              <a:t>250068 - Toretto RFP</a:t>
            </a:r>
          </a:p>
        </p:txBody>
      </p:sp>
      <p:sp>
        <p:nvSpPr>
          <p:cNvPr id="207" name="Google Shape;105;p25"/>
          <p:cNvSpPr/>
          <p:nvPr/>
        </p:nvSpPr>
        <p:spPr>
          <a:xfrm>
            <a:off x="-2520" y="915840"/>
            <a:ext cx="7230600" cy="145872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buNone/>
            </a:pPr>
            <a:r>
              <a:rPr lang="en-US" sz="1600" b="1" strike="noStrike" spc="-1">
                <a:solidFill>
                  <a:srgbClr val="000000"/>
                </a:solidFill>
                <a:latin typeface="Century Gothic"/>
                <a:ea typeface="Century Gothic"/>
              </a:rPr>
              <a:t>Response Staffing</a:t>
            </a:r>
            <a:endParaRPr lang="en-US" sz="1600" b="0" strike="noStrike" spc="-1">
              <a:latin typeface="Arial"/>
            </a:endParaRPr>
          </a:p>
          <a:p>
            <a:pPr>
              <a:lnSpc>
                <a:spcPct val="100000"/>
              </a:lnSpc>
              <a:buNone/>
            </a:pPr>
            <a:r>
              <a:rPr lang="en-US" sz="1600" b="0" strike="noStrike" spc="-1">
                <a:solidFill>
                  <a:srgbClr val="000000"/>
                </a:solidFill>
                <a:latin typeface="Century Gothic"/>
                <a:ea typeface="Century Gothic"/>
              </a:rPr>
              <a:t>{propose who will be needed for the response and LOE}</a:t>
            </a:r>
            <a:endParaRPr lang="en-US" sz="1600" b="0" strike="noStrike" spc="-1">
              <a:latin typeface="Arial"/>
            </a:endParaRPr>
          </a:p>
        </p:txBody>
      </p:sp>
      <p:graphicFrame>
        <p:nvGraphicFramePr>
          <p:cNvPr id="208" name="Table 2"/>
          <p:cNvGraphicFramePr/>
          <p:nvPr>
            <p:extLst>
              <p:ext uri="{D42A27DB-BD31-4B8C-83A1-F6EECF244321}">
                <p14:modId xmlns:p14="http://schemas.microsoft.com/office/powerpoint/2010/main" val="4078830942"/>
              </p:ext>
            </p:extLst>
          </p:nvPr>
        </p:nvGraphicFramePr>
        <p:xfrm>
          <a:off x="207720" y="1535040"/>
          <a:ext cx="8443800" cy="1483200"/>
        </p:xfrm>
        <a:graphic>
          <a:graphicData uri="http://schemas.openxmlformats.org/drawingml/2006/table">
            <a:tbl>
              <a:tblPr/>
              <a:tblGrid>
                <a:gridCol w="2682720">
                  <a:extLst>
                    <a:ext uri="{9D8B030D-6E8A-4147-A177-3AD203B41FA5}">
                      <a16:colId xmlns:a16="http://schemas.microsoft.com/office/drawing/2014/main" val="20000"/>
                    </a:ext>
                  </a:extLst>
                </a:gridCol>
                <a:gridCol w="1077120">
                  <a:extLst>
                    <a:ext uri="{9D8B030D-6E8A-4147-A177-3AD203B41FA5}">
                      <a16:colId xmlns:a16="http://schemas.microsoft.com/office/drawing/2014/main" val="20001"/>
                    </a:ext>
                  </a:extLst>
                </a:gridCol>
                <a:gridCol w="4683960">
                  <a:extLst>
                    <a:ext uri="{9D8B030D-6E8A-4147-A177-3AD203B41FA5}">
                      <a16:colId xmlns:a16="http://schemas.microsoft.com/office/drawing/2014/main" val="20002"/>
                    </a:ext>
                  </a:extLst>
                </a:gridCol>
              </a:tblGrid>
              <a:tr h="370800">
                <a:tc>
                  <a:txBody>
                    <a:bodyPr/>
                    <a:lstStyle/>
                    <a:p>
                      <a:pPr>
                        <a:lnSpc>
                          <a:spcPct val="100000"/>
                        </a:lnSpc>
                        <a:buNone/>
                      </a:pPr>
                      <a:r>
                        <a:rPr lang="en-US" sz="1400" b="1" strike="noStrike" spc="-1">
                          <a:solidFill>
                            <a:srgbClr val="FFFFFF"/>
                          </a:solidFill>
                          <a:latin typeface="Arial"/>
                          <a:ea typeface="Arial"/>
                        </a:rPr>
                        <a:t>Named Personnel </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D96"/>
                    </a:solidFill>
                  </a:tcPr>
                </a:tc>
                <a:tc>
                  <a:txBody>
                    <a:bodyPr/>
                    <a:lstStyle/>
                    <a:p>
                      <a:pPr>
                        <a:lnSpc>
                          <a:spcPct val="100000"/>
                        </a:lnSpc>
                        <a:buNone/>
                      </a:pPr>
                      <a:r>
                        <a:rPr lang="en-US" sz="1400" b="1" strike="noStrike" spc="-1">
                          <a:solidFill>
                            <a:srgbClr val="FFFFFF"/>
                          </a:solidFill>
                          <a:latin typeface="Arial"/>
                          <a:ea typeface="Arial"/>
                        </a:rPr>
                        <a:t>Est. Hours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D96"/>
                    </a:solidFill>
                  </a:tcPr>
                </a:tc>
                <a:tc>
                  <a:txBody>
                    <a:bodyPr/>
                    <a:lstStyle/>
                    <a:p>
                      <a:r>
                        <a:rPr lang="en-US" sz="1400" b="1" strike="noStrike" spc="-1">
                          <a:solidFill>
                            <a:srgbClr val="FFFFFF"/>
                          </a:solidFill>
                          <a:latin typeface="Arial"/>
                          <a:ea typeface="Arial"/>
                        </a:rPr>
                        <a:t>Deliverables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D96"/>
                    </a:solidFill>
                  </a:tcPr>
                </a:tc>
                <a:extLst>
                  <a:ext uri="{0D108BD9-81ED-4DB2-BD59-A6C34878D82A}">
                    <a16:rowId xmlns:a16="http://schemas.microsoft.com/office/drawing/2014/main" val="10000"/>
                  </a:ext>
                </a:extLst>
              </a:tr>
              <a:tr h="370800">
                <a:tc>
                  <a:txBody>
                    <a:bodyPr/>
                    <a:lstStyle/>
                    <a:p>
                      <a:pPr>
                        <a:lnSpc>
                          <a:spcPct val="100000"/>
                        </a:lnSpc>
                        <a:buNone/>
                      </a:pPr>
                      <a:r>
                        <a:rPr lang="en-US" sz="1200" b="0" strike="noStrike" spc="-1">
                          <a:solidFill>
                            <a:srgbClr val="000000"/>
                          </a:solidFill>
                          <a:latin typeface="Arial"/>
                        </a:rPr>
                        <a:t>Junior Cannon</a:t>
                      </a:r>
                      <a:endParaRPr lang="en-US"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a:lnSpc>
                          <a:spcPct val="100000"/>
                        </a:lnSpc>
                        <a:buNone/>
                      </a:pPr>
                      <a:r>
                        <a:rPr lang="en-US" sz="1200" b="0" strike="noStrike" spc="-1">
                          <a:solidFill>
                            <a:srgbClr val="000000"/>
                          </a:solidFill>
                          <a:latin typeface="Arial"/>
                        </a:rPr>
                        <a:t>6</a:t>
                      </a:r>
                      <a:endParaRPr lang="en-US"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r>
                        <a:rPr lang="en-US" sz="1200" b="0" strike="noStrike" spc="-1">
                          <a:solidFill>
                            <a:srgbClr val="000000"/>
                          </a:solidFill>
                          <a:latin typeface="Arial"/>
                          <a:ea typeface="Arial"/>
                        </a:rPr>
                        <a:t>Assist GA-ASI with white paper development</a:t>
                      </a:r>
                      <a:endParaRPr lang="en-US"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370800">
                <a:tc>
                  <a:txBody>
                    <a:bodyPr/>
                    <a:lstStyle/>
                    <a:p>
                      <a:pPr>
                        <a:lnSpc>
                          <a:spcPct val="100000"/>
                        </a:lnSpc>
                        <a:buNone/>
                      </a:pPr>
                      <a:r>
                        <a:rPr lang="en-US" sz="1200" b="0" strike="noStrike" spc="-1">
                          <a:solidFill>
                            <a:srgbClr val="000000"/>
                          </a:solidFill>
                          <a:latin typeface="Arial"/>
                        </a:rPr>
                        <a:t>Andy Cochrane</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pPr lvl="0">
                        <a:lnSpc>
                          <a:spcPct val="100000"/>
                        </a:lnSpc>
                        <a:buNone/>
                      </a:pPr>
                      <a:r>
                        <a:rPr lang="en-US" sz="1200" b="0" strike="noStrike" spc="-1">
                          <a:solidFill>
                            <a:srgbClr val="000000"/>
                          </a:solidFill>
                          <a:latin typeface="Arial"/>
                        </a:rPr>
                        <a:t>2</a:t>
                      </a: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tc>
                  <a:txBody>
                    <a:bodyPr/>
                    <a:lstStyle/>
                    <a:p>
                      <a:r>
                        <a:rPr lang="en-US" sz="1200" b="0" strike="noStrike" spc="-1">
                          <a:solidFill>
                            <a:srgbClr val="000000"/>
                          </a:solidFill>
                          <a:latin typeface="Arial"/>
                        </a:rPr>
                        <a:t>White paper review (as desired)</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cap="flat" cmpd="sng" algn="ctr">
                      <a:solidFill>
                        <a:srgbClr val="FFFFFF"/>
                      </a:solidFill>
                      <a:prstDash val="solid"/>
                      <a:round/>
                      <a:headEnd type="none" w="med" len="med"/>
                      <a:tailEnd type="none" w="med" len="med"/>
                    </a:lnB>
                    <a:solidFill>
                      <a:srgbClr val="E9ECF3"/>
                    </a:solidFill>
                  </a:tcPr>
                </a:tc>
                <a:extLst>
                  <a:ext uri="{0D108BD9-81ED-4DB2-BD59-A6C34878D82A}">
                    <a16:rowId xmlns:a16="http://schemas.microsoft.com/office/drawing/2014/main" val="10002"/>
                  </a:ext>
                </a:extLst>
              </a:tr>
              <a:tr h="370800">
                <a:tc>
                  <a:txBody>
                    <a:bodyPr/>
                    <a:lstStyle/>
                    <a:p>
                      <a:pPr>
                        <a:lnSpc>
                          <a:spcPct val="100000"/>
                        </a:lnSpc>
                        <a:buNone/>
                      </a:pPr>
                      <a:r>
                        <a:rPr lang="en-US" sz="1200" b="0" strike="noStrike" spc="-1">
                          <a:latin typeface="Arial"/>
                        </a:rPr>
                        <a:t>Poway Support</a:t>
                      </a:r>
                    </a:p>
                  </a:txBody>
                  <a:tcPr>
                    <a:lnL w="12240">
                      <a:solidFill>
                        <a:srgbClr val="FFFFFF"/>
                      </a:solidFill>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pPr lvl="0">
                        <a:lnSpc>
                          <a:spcPct val="100000"/>
                        </a:lnSpc>
                        <a:buNone/>
                      </a:pPr>
                      <a:r>
                        <a:rPr lang="en-US" sz="1200" b="0" strike="noStrike" spc="-1">
                          <a:solidFill>
                            <a:srgbClr val="000000"/>
                          </a:solidFill>
                          <a:latin typeface="Arial"/>
                        </a:rPr>
                        <a:t>2</a:t>
                      </a:r>
                    </a:p>
                  </a:txBody>
                  <a:tcPr>
                    <a:lnL w="12240" cap="flat" cmpd="sng" algn="ctr">
                      <a:solidFill>
                        <a:srgbClr val="FFFFFF"/>
                      </a:solidFill>
                      <a:prstDash val="solid"/>
                      <a:round/>
                      <a:headEnd type="none" w="med" len="med"/>
                      <a:tailEnd type="none" w="med" len="med"/>
                    </a:lnL>
                    <a:lnR w="12240" cap="flat" cmpd="sng" algn="ctr">
                      <a:solidFill>
                        <a:srgbClr val="FFFFFF"/>
                      </a:solidFill>
                      <a:prstDash val="solid"/>
                      <a:round/>
                      <a:headEnd type="none" w="med" len="med"/>
                      <a:tailEnd type="none" w="med" len="med"/>
                    </a:lnR>
                    <a:lnT w="12240">
                      <a:solidFill>
                        <a:srgbClr val="FFFFFF"/>
                      </a:solidFill>
                    </a:lnT>
                    <a:lnB w="12240">
                      <a:solidFill>
                        <a:srgbClr val="FFFFFF"/>
                      </a:solidFill>
                    </a:lnB>
                    <a:solidFill>
                      <a:srgbClr val="E9ECF3"/>
                    </a:solidFill>
                  </a:tcPr>
                </a:tc>
                <a:tc>
                  <a:txBody>
                    <a:bodyPr/>
                    <a:lstStyle/>
                    <a:p>
                      <a:r>
                        <a:rPr lang="en-US" sz="1200" b="0" strike="noStrike" spc="-1">
                          <a:latin typeface="Arial"/>
                        </a:rPr>
                        <a:t>File movement/creation </a:t>
                      </a:r>
                    </a:p>
                  </a:txBody>
                  <a:tcPr>
                    <a:lnL w="12240" cap="flat" cmpd="sng" algn="ctr">
                      <a:solidFill>
                        <a:srgbClr val="FFFFFF"/>
                      </a:solidFill>
                      <a:prstDash val="solid"/>
                      <a:round/>
                      <a:headEnd type="none" w="med" len="med"/>
                      <a:tailEnd type="none" w="med" len="med"/>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258596065"/>
                  </a:ext>
                </a:extLst>
              </a:tr>
            </a:tbl>
          </a:graphicData>
        </a:graphic>
      </p:graphicFrame>
      <p:graphicFrame>
        <p:nvGraphicFramePr>
          <p:cNvPr id="209" name="Table 4"/>
          <p:cNvGraphicFramePr/>
          <p:nvPr>
            <p:extLst>
              <p:ext uri="{D42A27DB-BD31-4B8C-83A1-F6EECF244321}">
                <p14:modId xmlns:p14="http://schemas.microsoft.com/office/powerpoint/2010/main" val="2478949291"/>
              </p:ext>
            </p:extLst>
          </p:nvPr>
        </p:nvGraphicFramePr>
        <p:xfrm>
          <a:off x="211015" y="3479048"/>
          <a:ext cx="8475785" cy="2758343"/>
        </p:xfrm>
        <a:graphic>
          <a:graphicData uri="http://schemas.openxmlformats.org/drawingml/2006/table">
            <a:tbl>
              <a:tblPr/>
              <a:tblGrid>
                <a:gridCol w="2679425">
                  <a:extLst>
                    <a:ext uri="{9D8B030D-6E8A-4147-A177-3AD203B41FA5}">
                      <a16:colId xmlns:a16="http://schemas.microsoft.com/office/drawing/2014/main" val="20000"/>
                    </a:ext>
                  </a:extLst>
                </a:gridCol>
                <a:gridCol w="5796360">
                  <a:extLst>
                    <a:ext uri="{9D8B030D-6E8A-4147-A177-3AD203B41FA5}">
                      <a16:colId xmlns:a16="http://schemas.microsoft.com/office/drawing/2014/main" val="20001"/>
                    </a:ext>
                  </a:extLst>
                </a:gridCol>
              </a:tblGrid>
              <a:tr h="406047">
                <a:tc>
                  <a:txBody>
                    <a:bodyPr/>
                    <a:lstStyle/>
                    <a:p>
                      <a:pPr>
                        <a:lnSpc>
                          <a:spcPct val="100000"/>
                        </a:lnSpc>
                        <a:buNone/>
                      </a:pPr>
                      <a:r>
                        <a:rPr lang="en-US" sz="1400" b="1" strike="noStrike" spc="-1">
                          <a:solidFill>
                            <a:srgbClr val="FFFFFF"/>
                          </a:solidFill>
                          <a:latin typeface="Arial"/>
                          <a:ea typeface="Arial"/>
                        </a:rPr>
                        <a:t>Other Logistics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D96"/>
                    </a:solidFill>
                  </a:tcPr>
                </a:tc>
                <a:tc>
                  <a:txBody>
                    <a:bodyPr/>
                    <a:lstStyle/>
                    <a:p>
                      <a:pPr>
                        <a:lnSpc>
                          <a:spcPct val="100000"/>
                        </a:lnSpc>
                        <a:buNone/>
                      </a:pPr>
                      <a:r>
                        <a:rPr lang="en-US" sz="1400" b="1" strike="noStrike" spc="-1">
                          <a:solidFill>
                            <a:srgbClr val="FFFFFF"/>
                          </a:solidFill>
                          <a:latin typeface="Arial"/>
                          <a:ea typeface="Arial"/>
                        </a:rPr>
                        <a:t>Details</a:t>
                      </a:r>
                      <a:endParaRPr lang="en-US" sz="1400" b="0" strike="noStrike" spc="-1">
                        <a:latin typeface="Arial"/>
                      </a:endParaRPr>
                    </a:p>
                  </a:txBody>
                  <a:tcPr>
                    <a:lnL w="12240">
                      <a:solidFill>
                        <a:srgbClr val="FFFFFF"/>
                      </a:solidFill>
                    </a:lnL>
                    <a:lnR w="12240">
                      <a:solidFill>
                        <a:srgbClr val="FFFFFF"/>
                      </a:solidFill>
                    </a:lnR>
                    <a:lnT w="12240">
                      <a:solidFill>
                        <a:srgbClr val="FFFFFF"/>
                      </a:solidFill>
                    </a:lnT>
                    <a:lnB w="38160">
                      <a:solidFill>
                        <a:srgbClr val="FFFFFF"/>
                      </a:solidFill>
                    </a:lnB>
                    <a:solidFill>
                      <a:srgbClr val="002D96"/>
                    </a:solidFill>
                  </a:tcPr>
                </a:tc>
                <a:extLst>
                  <a:ext uri="{0D108BD9-81ED-4DB2-BD59-A6C34878D82A}">
                    <a16:rowId xmlns:a16="http://schemas.microsoft.com/office/drawing/2014/main" val="10000"/>
                  </a:ext>
                </a:extLst>
              </a:tr>
              <a:tr h="406047">
                <a:tc>
                  <a:txBody>
                    <a:bodyPr/>
                    <a:lstStyle/>
                    <a:p>
                      <a:pPr>
                        <a:lnSpc>
                          <a:spcPct val="100000"/>
                        </a:lnSpc>
                        <a:buNone/>
                      </a:pPr>
                      <a:r>
                        <a:rPr lang="en-US" sz="1200" b="0" strike="noStrike" spc="-1">
                          <a:solidFill>
                            <a:srgbClr val="000000"/>
                          </a:solidFill>
                          <a:latin typeface="Arial"/>
                          <a:ea typeface="Arial"/>
                        </a:rPr>
                        <a:t>Win Theme(s)</a:t>
                      </a:r>
                      <a:endParaRPr lang="en-US" sz="1200" b="0" strike="noStrike" spc="-1">
                        <a:latin typeface="Arial"/>
                      </a:endParaRPr>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tc>
                  <a:txBody>
                    <a:bodyPr/>
                    <a:lstStyle/>
                    <a:p>
                      <a:pPr lvl="0">
                        <a:buNone/>
                      </a:pPr>
                      <a:r>
                        <a:rPr lang="en-US" sz="1200" b="0" i="0" u="none" strike="noStrike" noProof="0">
                          <a:solidFill>
                            <a:srgbClr val="000000"/>
                          </a:solidFill>
                          <a:latin typeface="Arial"/>
                        </a:rPr>
                        <a:t>GA-ASI experience, DS platform with Volans and Sailfish, BD Apps context.</a:t>
                      </a:r>
                      <a:endParaRPr lang="en-US" sz="1200"/>
                    </a:p>
                  </a:txBody>
                  <a:tcPr>
                    <a:lnL w="12240">
                      <a:solidFill>
                        <a:srgbClr val="FFFFFF"/>
                      </a:solidFill>
                    </a:lnL>
                    <a:lnR w="12240">
                      <a:solidFill>
                        <a:srgbClr val="FFFFFF"/>
                      </a:solidFill>
                    </a:lnR>
                    <a:lnT w="38160" cap="flat" cmpd="sng" algn="ctr">
                      <a:solidFill>
                        <a:srgbClr val="FFFFFF"/>
                      </a:solidFill>
                      <a:prstDash val="solid"/>
                      <a:round/>
                      <a:headEnd type="none" w="med" len="med"/>
                      <a:tailEnd type="none" w="med" len="med"/>
                    </a:lnT>
                    <a:lnB w="12240">
                      <a:solidFill>
                        <a:srgbClr val="FFFFFF"/>
                      </a:solidFill>
                    </a:lnB>
                    <a:solidFill>
                      <a:srgbClr val="D0D8E7"/>
                    </a:solidFill>
                  </a:tcPr>
                </a:tc>
                <a:extLst>
                  <a:ext uri="{0D108BD9-81ED-4DB2-BD59-A6C34878D82A}">
                    <a16:rowId xmlns:a16="http://schemas.microsoft.com/office/drawing/2014/main" val="10001"/>
                  </a:ext>
                </a:extLst>
              </a:tr>
              <a:tr h="406047">
                <a:tc>
                  <a:txBody>
                    <a:bodyPr/>
                    <a:lstStyle/>
                    <a:p>
                      <a:pPr>
                        <a:lnSpc>
                          <a:spcPct val="100000"/>
                        </a:lnSpc>
                        <a:buNone/>
                      </a:pPr>
                      <a:r>
                        <a:rPr lang="en-US" sz="1200" b="0" strike="noStrike" spc="-1">
                          <a:solidFill>
                            <a:srgbClr val="000000"/>
                          </a:solidFill>
                          <a:latin typeface="Arial"/>
                          <a:ea typeface="Arial"/>
                        </a:rPr>
                        <a:t>Our contribution/solution</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lvl="0">
                        <a:lnSpc>
                          <a:spcPct val="100000"/>
                        </a:lnSpc>
                        <a:buNone/>
                      </a:pPr>
                      <a:r>
                        <a:rPr lang="en-US" sz="1200" b="0" strike="noStrike" spc="-1">
                          <a:solidFill>
                            <a:srgbClr val="000000"/>
                          </a:solidFill>
                          <a:latin typeface="Arial"/>
                        </a:rPr>
                        <a:t>Add our history of Chantilly client, cloud-native processing to GA-ASI's SAR expertise.</a:t>
                      </a:r>
                      <a:endParaRPr lang="en-US" sz="1200"/>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2"/>
                  </a:ext>
                </a:extLst>
              </a:tr>
              <a:tr h="541501">
                <a:tc>
                  <a:txBody>
                    <a:bodyPr/>
                    <a:lstStyle/>
                    <a:p>
                      <a:pPr>
                        <a:lnSpc>
                          <a:spcPct val="100000"/>
                        </a:lnSpc>
                        <a:buNone/>
                      </a:pPr>
                      <a:r>
                        <a:rPr lang="en-US" sz="1200" b="0" strike="noStrike" spc="-1">
                          <a:solidFill>
                            <a:srgbClr val="000000"/>
                          </a:solidFill>
                          <a:latin typeface="Arial"/>
                          <a:ea typeface="Arial"/>
                        </a:rPr>
                        <a:t>Why do we want to bid?</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200" b="0" strike="noStrike" spc="-1">
                          <a:solidFill>
                            <a:srgbClr val="000000"/>
                          </a:solidFill>
                          <a:latin typeface="Arial"/>
                          <a:ea typeface="Arial"/>
                        </a:rPr>
                        <a:t>Expand our tech to other directorates within the Chantilly client. Advance GA-ASI's ability to partner on future work.</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3"/>
                  </a:ext>
                </a:extLst>
              </a:tr>
              <a:tr h="406047">
                <a:tc>
                  <a:txBody>
                    <a:bodyPr/>
                    <a:lstStyle/>
                    <a:p>
                      <a:pPr>
                        <a:lnSpc>
                          <a:spcPct val="100000"/>
                        </a:lnSpc>
                        <a:buNone/>
                      </a:pPr>
                      <a:r>
                        <a:rPr lang="en-US" sz="1200" b="0" strike="noStrike" spc="-1">
                          <a:solidFill>
                            <a:srgbClr val="000000"/>
                          </a:solidFill>
                          <a:latin typeface="Arial"/>
                          <a:ea typeface="Arial"/>
                        </a:rPr>
                        <a:t>What stage is this solicitation?</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tc>
                  <a:txBody>
                    <a:bodyPr/>
                    <a:lstStyle/>
                    <a:p>
                      <a:pPr>
                        <a:lnSpc>
                          <a:spcPct val="100000"/>
                        </a:lnSpc>
                        <a:buNone/>
                      </a:pPr>
                      <a:r>
                        <a:rPr lang="en-US" sz="1200" b="0" strike="noStrike" spc="-1">
                          <a:solidFill>
                            <a:srgbClr val="000000"/>
                          </a:solidFill>
                          <a:latin typeface="Arial"/>
                          <a:ea typeface="Arial"/>
                        </a:rPr>
                        <a:t>RFP</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E9ECF3"/>
                    </a:solidFill>
                  </a:tcPr>
                </a:tc>
                <a:extLst>
                  <a:ext uri="{0D108BD9-81ED-4DB2-BD59-A6C34878D82A}">
                    <a16:rowId xmlns:a16="http://schemas.microsoft.com/office/drawing/2014/main" val="10004"/>
                  </a:ext>
                </a:extLst>
              </a:tr>
              <a:tr h="541501">
                <a:tc>
                  <a:txBody>
                    <a:bodyPr/>
                    <a:lstStyle/>
                    <a:p>
                      <a:pPr>
                        <a:lnSpc>
                          <a:spcPct val="100000"/>
                        </a:lnSpc>
                        <a:buNone/>
                      </a:pPr>
                      <a:r>
                        <a:rPr lang="en-US" sz="1200" b="0" strike="noStrike" spc="-1">
                          <a:solidFill>
                            <a:srgbClr val="000000"/>
                          </a:solidFill>
                          <a:latin typeface="Arial"/>
                          <a:ea typeface="Arial"/>
                        </a:rPr>
                        <a:t>Team makeup</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tc>
                  <a:txBody>
                    <a:bodyPr/>
                    <a:lstStyle/>
                    <a:p>
                      <a:pPr>
                        <a:lnSpc>
                          <a:spcPct val="100000"/>
                        </a:lnSpc>
                        <a:buNone/>
                      </a:pPr>
                      <a:r>
                        <a:rPr lang="en-US" sz="1200" b="0" strike="noStrike" spc="-1">
                          <a:solidFill>
                            <a:srgbClr val="000000"/>
                          </a:solidFill>
                          <a:latin typeface="Arial"/>
                          <a:ea typeface="Arial"/>
                        </a:rPr>
                        <a:t>GA-Intelligence provides staff assistance, augmenting GA-ASI's proposal. </a:t>
                      </a:r>
                      <a:endParaRPr lang="en-US" sz="1200" b="0" strike="noStrike" spc="-1">
                        <a:latin typeface="Arial"/>
                      </a:endParaRPr>
                    </a:p>
                  </a:txBody>
                  <a:tcPr>
                    <a:lnL w="12240">
                      <a:solidFill>
                        <a:srgbClr val="FFFFFF"/>
                      </a:solidFill>
                    </a:lnL>
                    <a:lnR w="12240">
                      <a:solidFill>
                        <a:srgbClr val="FFFFFF"/>
                      </a:solidFill>
                    </a:lnR>
                    <a:lnT w="12240">
                      <a:solidFill>
                        <a:srgbClr val="FFFFFF"/>
                      </a:solidFill>
                    </a:lnT>
                    <a:lnB w="12240">
                      <a:solidFill>
                        <a:srgbClr val="FFFFFF"/>
                      </a:solidFill>
                    </a:lnB>
                    <a:solidFill>
                      <a:srgbClr val="D0D8E7"/>
                    </a:solidFill>
                  </a:tcPr>
                </a:tc>
                <a:extLst>
                  <a:ext uri="{0D108BD9-81ED-4DB2-BD59-A6C34878D82A}">
                    <a16:rowId xmlns:a16="http://schemas.microsoft.com/office/drawing/2014/main" val="10005"/>
                  </a:ext>
                </a:extLst>
              </a:tr>
            </a:tbl>
          </a:graphicData>
        </a:graphic>
      </p:graphicFrame>
      <p:sp>
        <p:nvSpPr>
          <p:cNvPr id="210" name="Google Shape;105;p25"/>
          <p:cNvSpPr/>
          <p:nvPr/>
        </p:nvSpPr>
        <p:spPr>
          <a:xfrm>
            <a:off x="-2520" y="3038056"/>
            <a:ext cx="7230600" cy="412200"/>
          </a:xfrm>
          <a:prstGeom prst="rect">
            <a:avLst/>
          </a:prstGeom>
          <a:noFill/>
          <a:ln w="0">
            <a:noFill/>
          </a:ln>
        </p:spPr>
        <p:style>
          <a:lnRef idx="0">
            <a:scrgbClr r="0" g="0" b="0"/>
          </a:lnRef>
          <a:fillRef idx="0">
            <a:scrgbClr r="0" g="0" b="0"/>
          </a:fillRef>
          <a:effectRef idx="0">
            <a:scrgbClr r="0" g="0" b="0"/>
          </a:effectRef>
          <a:fontRef idx="minor"/>
        </p:style>
        <p:txBody>
          <a:bodyPr tIns="91440" bIns="91440" anchor="t">
            <a:noAutofit/>
          </a:bodyPr>
          <a:lstStyle/>
          <a:p>
            <a:pPr>
              <a:lnSpc>
                <a:spcPct val="100000"/>
              </a:lnSpc>
              <a:buNone/>
            </a:pPr>
            <a:r>
              <a:rPr lang="en-US" sz="1600" b="1" strike="noStrike" spc="-1">
                <a:solidFill>
                  <a:srgbClr val="000000"/>
                </a:solidFill>
                <a:latin typeface="Century Gothic"/>
                <a:ea typeface="Century Gothic"/>
              </a:rPr>
              <a:t>Detailed Alignment Questions</a:t>
            </a:r>
            <a:endParaRPr lang="en-US" sz="1600" b="0" strike="noStrike" spc="-1">
              <a:latin typeface="Arial"/>
            </a:endParaRPr>
          </a:p>
        </p:txBody>
      </p:sp>
      <p:pic>
        <p:nvPicPr>
          <p:cNvPr id="211" name="Picture 210"/>
          <p:cNvPicPr/>
          <p:nvPr/>
        </p:nvPicPr>
        <p:blipFill>
          <a:blip r:embed="rId2"/>
          <a:stretch/>
        </p:blipFill>
        <p:spPr>
          <a:xfrm>
            <a:off x="7327800" y="372960"/>
            <a:ext cx="1371600" cy="585360"/>
          </a:xfrm>
          <a:prstGeom prst="rect">
            <a:avLst/>
          </a:prstGeom>
          <a:ln w="0">
            <a:noFill/>
          </a:ln>
        </p:spPr>
      </p:pic>
      <p:sp>
        <p:nvSpPr>
          <p:cNvPr id="212" name="TextBox 211"/>
          <p:cNvSpPr txBox="1"/>
          <p:nvPr/>
        </p:nvSpPr>
        <p:spPr>
          <a:xfrm>
            <a:off x="7341840" y="144360"/>
            <a:ext cx="1343520" cy="290520"/>
          </a:xfrm>
          <a:prstGeom prst="rect">
            <a:avLst/>
          </a:prstGeom>
          <a:noFill/>
          <a:ln w="0">
            <a:noFill/>
          </a:ln>
        </p:spPr>
        <p:txBody>
          <a:bodyPr lIns="90000" tIns="45000" rIns="90000" bIns="45000" anchor="ctr">
            <a:noAutofit/>
          </a:bodyPr>
          <a:lstStyle/>
          <a:p>
            <a:pPr algn="ctr">
              <a:buNone/>
            </a:pPr>
            <a:r>
              <a:rPr lang="en-US" sz="1200" b="1" strike="noStrike" spc="-1">
                <a:solidFill>
                  <a:srgbClr val="000000"/>
                </a:solidFill>
                <a:latin typeface="Arial"/>
                <a:ea typeface="Century Gothic"/>
              </a:rPr>
              <a:t>Recommend</a:t>
            </a:r>
            <a:endParaRPr lang="en-US" sz="1200" b="1" strike="noStrike" spc="-1">
              <a:latin typeface="Arial"/>
            </a:endParaRPr>
          </a:p>
        </p:txBody>
      </p:sp>
      <p:sp>
        <p:nvSpPr>
          <p:cNvPr id="213" name="TextBox 212"/>
          <p:cNvSpPr txBox="1"/>
          <p:nvPr/>
        </p:nvSpPr>
        <p:spPr>
          <a:xfrm>
            <a:off x="6867360" y="932400"/>
            <a:ext cx="2397960" cy="374040"/>
          </a:xfrm>
          <a:prstGeom prst="rect">
            <a:avLst/>
          </a:prstGeom>
          <a:noFill/>
          <a:ln w="0">
            <a:noFill/>
          </a:ln>
        </p:spPr>
        <p:txBody>
          <a:bodyPr lIns="90000" tIns="45000" rIns="90000" bIns="45000" anchor="t">
            <a:noAutofit/>
          </a:bodyPr>
          <a:lstStyle/>
          <a:p>
            <a:r>
              <a:rPr lang="en-US" sz="1000" b="1" strike="noStrike" spc="-1">
                <a:solidFill>
                  <a:srgbClr val="B7B7B7"/>
                </a:solidFill>
                <a:latin typeface="Arial"/>
              </a:rPr>
              <a:t>Briefed: Fed BD 2025-07-21</a:t>
            </a:r>
            <a:br>
              <a:rPr sz="1000"/>
            </a:br>
            <a:r>
              <a:rPr lang="en-US" sz="1000" b="1" strike="noStrike" spc="-1">
                <a:solidFill>
                  <a:srgbClr val="B7B7B7"/>
                </a:solidFill>
                <a:latin typeface="Arial"/>
              </a:rPr>
              <a:t>Goldenrod: Not required this stage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30C78F5B2911A4BBA0DEAD4B59DA1B0" ma:contentTypeVersion="16" ma:contentTypeDescription="Create a new document." ma:contentTypeScope="" ma:versionID="bafaa3eb0ba59f6cd92f818b20d5adc9">
  <xsd:schema xmlns:xsd="http://www.w3.org/2001/XMLSchema" xmlns:xs="http://www.w3.org/2001/XMLSchema" xmlns:p="http://schemas.microsoft.com/office/2006/metadata/properties" xmlns:ns2="62807ba1-b015-47aa-aec4-87ecc2fba1be" xmlns:ns3="c8b2d699-21a9-421a-b863-3c4c83a3274f" targetNamespace="http://schemas.microsoft.com/office/2006/metadata/properties" ma:root="true" ma:fieldsID="daeb34e1fb94a08b3e9b6dbb7714f9d8" ns2:_="" ns3:_="">
    <xsd:import namespace="62807ba1-b015-47aa-aec4-87ecc2fba1be"/>
    <xsd:import namespace="c8b2d699-21a9-421a-b863-3c4c83a3274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MediaServiceLocation" minOccurs="0"/>
                <xsd:element ref="ns2:MediaServiceObjectDetectorVersions" minOccurs="0"/>
                <xsd:element ref="ns2:MediaServiceSearchPropertie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2807ba1-b015-47aa-aec4-87ecc2fba1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6332bbe-3007-4da5-bb7d-d017ad8a5cf7"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element name="MediaServiceBillingMetadata" ma:index="23"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8b2d699-21a9-421a-b863-3c4c83a3274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ccc56343-2a3e-4a3b-870c-cd9334d507c7}" ma:internalName="TaxCatchAll" ma:showField="CatchAllData" ma:web="c8b2d699-21a9-421a-b863-3c4c83a3274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62807ba1-b015-47aa-aec4-87ecc2fba1be">
      <Terms xmlns="http://schemas.microsoft.com/office/infopath/2007/PartnerControls"/>
    </lcf76f155ced4ddcb4097134ff3c332f>
    <TaxCatchAll xmlns="c8b2d699-21a9-421a-b863-3c4c83a3274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6708DC5-1683-467A-87C2-B5C1CFA01035}">
  <ds:schemaRefs>
    <ds:schemaRef ds:uri="62807ba1-b015-47aa-aec4-87ecc2fba1be"/>
    <ds:schemaRef ds:uri="c8b2d699-21a9-421a-b863-3c4c83a3274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7607B6C6-20B7-4EC4-9D6B-BC819BBA94FF}">
  <ds:schemaRefs>
    <ds:schemaRef ds:uri="62807ba1-b015-47aa-aec4-87ecc2fba1be"/>
    <ds:schemaRef ds:uri="c8b2d699-21a9-421a-b863-3c4c83a3274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C543BD2-B194-42C8-B253-FECAD255FA5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1_Office Theme</Template>
  <Application>Microsoft Office PowerPoint</Application>
  <PresentationFormat>On-screen Show (4:3)</PresentationFormat>
  <Slides>2</Slides>
  <Notes>1</Notes>
  <HiddenSlides>0</HiddenSlides>
  <ScaleCrop>false</ScaleCrop>
  <HeadingPairs>
    <vt:vector size="4" baseType="variant">
      <vt:variant>
        <vt:lpstr>Theme</vt:lpstr>
      </vt:variant>
      <vt:variant>
        <vt:i4>2</vt:i4>
      </vt:variant>
      <vt:variant>
        <vt:lpstr>Slide Titles</vt:lpstr>
      </vt:variant>
      <vt:variant>
        <vt:i4>2</vt:i4>
      </vt:variant>
    </vt:vector>
  </HeadingPairs>
  <TitlesOfParts>
    <vt:vector size="4" baseType="lpstr">
      <vt:lpstr>Office Theme</vt:lpstr>
      <vt:lpstr>Office Theme</vt:lpstr>
      <vt:lpstr>PowerPoint Presentation</vt:lpstr>
      <vt:lpstr>250068 - Toretto RFP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BNB – {Opp # Opp Name}</dc:title>
  <dc:subject/>
  <dc:creator>Johnson, Alan</dc:creator>
  <dc:description/>
  <cp:revision>188</cp:revision>
  <dcterms:created xsi:type="dcterms:W3CDTF">2023-06-21T18:35:42Z</dcterms:created>
  <dcterms:modified xsi:type="dcterms:W3CDTF">2025-09-05T14:35:24Z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mplianceAssetId">
    <vt:lpwstr/>
  </property>
  <property fmtid="{D5CDD505-2E9C-101B-9397-08002B2CF9AE}" pid="3" name="ContentTypeId">
    <vt:lpwstr>0x010100130C78F5B2911A4BBA0DEAD4B59DA1B0</vt:lpwstr>
  </property>
  <property fmtid="{D5CDD505-2E9C-101B-9397-08002B2CF9AE}" pid="4" name="MediaServiceImageTags">
    <vt:lpwstr/>
  </property>
  <property fmtid="{D5CDD505-2E9C-101B-9397-08002B2CF9AE}" pid="5" name="Notes">
    <vt:i4>1</vt:i4>
  </property>
  <property fmtid="{D5CDD505-2E9C-101B-9397-08002B2CF9AE}" pid="6" name="Order">
    <vt:r8>15600</vt:r8>
  </property>
  <property fmtid="{D5CDD505-2E9C-101B-9397-08002B2CF9AE}" pid="7" name="PresentationFormat">
    <vt:lpwstr>On-screen Show (4:3)</vt:lpwstr>
  </property>
  <property fmtid="{D5CDD505-2E9C-101B-9397-08002B2CF9AE}" pid="8" name="Slides">
    <vt:i4>2</vt:i4>
  </property>
  <property fmtid="{D5CDD505-2E9C-101B-9397-08002B2CF9AE}" pid="9" name="TemplateUrl">
    <vt:lpwstr/>
  </property>
  <property fmtid="{D5CDD505-2E9C-101B-9397-08002B2CF9AE}" pid="10" name="TriggerFlowInfo">
    <vt:lpwstr/>
  </property>
  <property fmtid="{D5CDD505-2E9C-101B-9397-08002B2CF9AE}" pid="11" name="_ExtendedDescription">
    <vt:lpwstr/>
  </property>
  <property fmtid="{D5CDD505-2E9C-101B-9397-08002B2CF9AE}" pid="12" name="xd_ProgID">
    <vt:lpwstr/>
  </property>
  <property fmtid="{D5CDD505-2E9C-101B-9397-08002B2CF9AE}" pid="13" name="xd_Signature">
    <vt:bool>false</vt:bool>
  </property>
</Properties>
</file>