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0160"/>
            <a:ext cx="9152640" cy="456840"/>
          </a:xfrm>
          <a:prstGeom prst="rect">
            <a:avLst/>
          </a:prstGeom>
          <a:ln/>
        </p:spPr>
      </p:pic>
      <p:sp>
        <p:nvSpPr>
          <p:cNvPr id="3" name="Rectangle 2"/>
          <p:cNvSpPr/>
          <p:nvPr/>
        </p:nvSpPr>
        <p:spPr>
          <a:xfrm>
            <a:off x="0" y="6485400"/>
            <a:ext cx="837360" cy="29628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6485400"/>
            <a:ext cx="837360" cy="29628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&lt;number&gt;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7200" y="6473160"/>
            <a:ext cx="3358440" cy="3330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800" b="1">
                <a:solidFill>
                  <a:srgbClr val="FFFFFF"/>
                </a:solidFill>
                <a:latin typeface="Century Gothic"/>
              </a:rPr>
              <a:t>General Atomics – Integrated Intelligence, Inc. Proprietary Information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40" y="6461640"/>
            <a:ext cx="2248920" cy="338040"/>
          </a:xfrm>
          <a:prstGeom prst="rect">
            <a:avLst/>
          </a:prstGeom>
          <a:ln/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000" y="338760"/>
            <a:ext cx="1344240" cy="581760"/>
          </a:xfrm>
          <a:prstGeom prst="rect">
            <a:avLst/>
          </a:prstGeom>
          <a:ln/>
        </p:spPr>
      </p:pic>
      <p:sp>
        <p:nvSpPr>
          <p:cNvPr id="8" name="Rectangle 7"/>
          <p:cNvSpPr/>
          <p:nvPr/>
        </p:nvSpPr>
        <p:spPr>
          <a:xfrm>
            <a:off x="4377960" y="5216400"/>
            <a:ext cx="4765320" cy="98604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9" name="Rectangle 8"/>
          <p:cNvSpPr/>
          <p:nvPr/>
        </p:nvSpPr>
        <p:spPr>
          <a:xfrm>
            <a:off x="156600" y="656280"/>
            <a:ext cx="4141800" cy="3470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FFFFFF"/>
                </a:solidFill>
                <a:latin typeface="Arial"/>
              </a:rPr>
              <a:t>250083 – MDA Advanced Capability Concepts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5960" y="1003680"/>
            <a:ext cx="1215720" cy="3470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0">
                <a:solidFill>
                  <a:srgbClr val="000000"/>
                </a:solidFill>
                <a:latin typeface="Arial"/>
              </a:rPr>
              <a:t>Award: N/A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06200" y="1003680"/>
            <a:ext cx="1288800" cy="3470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0">
                <a:solidFill>
                  <a:srgbClr val="000000"/>
                </a:solidFill>
                <a:latin typeface="Arial"/>
              </a:rPr>
              <a:t>PoP: N/A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8760" y="308880"/>
            <a:ext cx="2175840" cy="3470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Due: Indefinite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5160" y="108000"/>
            <a:ext cx="1343160" cy="29016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Recommend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12080" y="703440"/>
            <a:ext cx="3353040" cy="289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latin typeface="Arial"/>
              </a:rPr>
              <a:t>Command and Control, Integrated Intelligence (C2I2)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6600" y="1041120"/>
            <a:ext cx="2285640" cy="289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latin typeface="Arial"/>
              </a:rPr>
              <a:t>Opportunity Vision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6600" y="1352160"/>
            <a:ext cx="4141800" cy="2473560"/>
          </a:xfrm>
          <a:prstGeom prst="rect">
            <a:avLst/>
          </a:prstGeom>
          <a:solidFill>
            <a:srgbClr val="D4E4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For </a:t>
            </a:r>
            <a:r>
              <a:rPr sz="1200" b="0">
                <a:solidFill>
                  <a:srgbClr val="000000"/>
                </a:solidFill>
                <a:latin typeface="Arial"/>
              </a:rPr>
              <a:t>the Missile Defense Agency</a:t>
            </a:r>
            <a:r>
              <a:rPr sz="1200" b="1">
                <a:solidFill>
                  <a:srgbClr val="000000"/>
                </a:solidFill>
                <a:latin typeface="Arial"/>
              </a:rPr>
              <a:t>Who </a:t>
            </a:r>
            <a:r>
              <a:rPr sz="1200" b="0">
                <a:solidFill>
                  <a:srgbClr val="000000"/>
                </a:solidFill>
                <a:latin typeface="Arial"/>
              </a:rPr>
              <a:t>is responsible for </a:t>
            </a:r>
            <a:r>
              <a:rPr sz="1200" b="0">
                <a:solidFill>
                  <a:srgbClr val="000000"/>
                </a:solidFill>
                <a:latin typeface="Arial"/>
              </a:rPr>
              <a:t>a comprehensive missile defeat approach to defend the United States,</a:t>
            </a:r>
            <a:r>
              <a:rPr sz="1200" b="1">
                <a:solidFill>
                  <a:srgbClr val="000000"/>
                </a:solidFill>
                <a:latin typeface="Arial"/>
              </a:rPr>
              <a:t>C2I2</a:t>
            </a:r>
            <a:r>
              <a:rPr sz="1200" b="1">
                <a:solidFill>
                  <a:srgbClr val="000000"/>
                </a:solidFill>
                <a:latin typeface="Arial"/>
              </a:rPr>
              <a:t>Is </a:t>
            </a:r>
            <a:r>
              <a:rPr sz="1200" b="0">
                <a:solidFill>
                  <a:srgbClr val="000000"/>
                </a:solidFill>
                <a:latin typeface="Arial"/>
              </a:rPr>
              <a:t>GPU acceleration of SAR image formation</a:t>
            </a:r>
            <a:r>
              <a:rPr sz="1200" b="1">
                <a:solidFill>
                  <a:srgbClr val="000000"/>
                </a:solidFill>
                <a:latin typeface="Arial"/>
              </a:rPr>
              <a:t>That </a:t>
            </a:r>
            <a:r>
              <a:rPr sz="1200" b="0">
                <a:solidFill>
                  <a:srgbClr val="000000"/>
                </a:solidFill>
                <a:latin typeface="Arial"/>
              </a:rPr>
              <a:t>enables near-real-time intelligence dissemination</a:t>
            </a:r>
            <a:r>
              <a:rPr sz="1200" b="1">
                <a:solidFill>
                  <a:srgbClr val="000000"/>
                </a:solidFill>
                <a:latin typeface="Arial"/>
              </a:rPr>
              <a:t>Unlike </a:t>
            </a:r>
            <a:r>
              <a:rPr sz="1200" b="0">
                <a:solidFill>
                  <a:srgbClr val="000000"/>
                </a:solidFill>
                <a:latin typeface="Arial"/>
              </a:rPr>
              <a:t>current ATR processing</a:t>
            </a:r>
            <a:r>
              <a:rPr sz="1200" b="1">
                <a:solidFill>
                  <a:srgbClr val="000000"/>
                </a:solidFill>
                <a:latin typeface="Arial"/>
              </a:rPr>
              <a:t>Our Solution </a:t>
            </a:r>
            <a:r>
              <a:rPr sz="1200" b="0">
                <a:solidFill>
                  <a:srgbClr val="000000"/>
                </a:solidFill>
                <a:latin typeface="Arial"/>
              </a:rPr>
              <a:t>demonstrates substantial improvement in processing speed, while maintaining or enhancing image quality, thereby supporting timely decision making requirements.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5400" y="4049640"/>
            <a:ext cx="4023000" cy="7970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Needs this stage? 1) </a:t>
            </a:r>
            <a:r>
              <a:rPr sz="1200" b="0">
                <a:solidFill>
                  <a:srgbClr val="000000"/>
                </a:solidFill>
                <a:latin typeface="Arial"/>
              </a:rPr>
              <a:t>Scope/teaming/concept determination; </a:t>
            </a:r>
            <a:r>
              <a:rPr sz="1200" b="1">
                <a:solidFill>
                  <a:srgbClr val="000000"/>
                </a:solidFill>
                <a:latin typeface="Arial"/>
              </a:rPr>
              <a:t>2)</a:t>
            </a:r>
            <a:r>
              <a:rPr sz="1200" b="0">
                <a:solidFill>
                  <a:srgbClr val="000000"/>
                </a:solidFill>
                <a:latin typeface="Arial"/>
              </a:rPr>
              <a:t> Title Page, ExecSum, Program Description, Milestones, Prior Work, ROM, Quad chart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6600" y="4049640"/>
            <a:ext cx="118440" cy="79704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9" name="Rectangle 18"/>
          <p:cNvSpPr/>
          <p:nvPr/>
        </p:nvSpPr>
        <p:spPr>
          <a:xfrm>
            <a:off x="275400" y="4837320"/>
            <a:ext cx="4023000" cy="8042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Alignment/Are we the right team? </a:t>
            </a:r>
            <a:r>
              <a:rPr sz="1200" b="0">
                <a:solidFill>
                  <a:srgbClr val="000000"/>
                </a:solidFill>
                <a:latin typeface="Arial"/>
              </a:rPr>
              <a:t>This determination is still TBD, pending identification of a team (GA affiliates, GA with partners, or GA-Intelligence alone)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600" y="4837320"/>
            <a:ext cx="118440" cy="804240"/>
          </a:xfrm>
          <a:prstGeom prst="rect">
            <a:avLst/>
          </a:prstGeom>
          <a:solidFill>
            <a:srgbClr val="FCD54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1" name="Rectangle 20"/>
          <p:cNvSpPr/>
          <p:nvPr/>
        </p:nvSpPr>
        <p:spPr>
          <a:xfrm>
            <a:off x="275400" y="5641920"/>
            <a:ext cx="4023000" cy="58500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Win Themes: </a:t>
            </a:r>
            <a:r>
              <a:rPr sz="1200" b="0">
                <a:solidFill>
                  <a:srgbClr val="000000"/>
                </a:solidFill>
                <a:latin typeface="Arial"/>
              </a:rPr>
              <a:t>GC2 technology; trackers, COFFEE, track fusion, and CTP; GLADIS and/or autonomy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6600" y="5641920"/>
            <a:ext cx="118440" cy="5850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3" name="Rectangle 22"/>
          <p:cNvSpPr/>
          <p:nvPr/>
        </p:nvSpPr>
        <p:spPr>
          <a:xfrm>
            <a:off x="4595400" y="1524960"/>
            <a:ext cx="4388760" cy="60048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Staffing/Schedule: </a:t>
            </a:r>
            <a:r>
              <a:rPr sz="1200" b="0">
                <a:solidFill>
                  <a:srgbClr val="000000"/>
                </a:solidFill>
                <a:latin typeface="Arial"/>
              </a:rPr>
              <a:t>Concept development, no commitment to staff or schedule. </a:t>
            </a:r>
            <a:r>
              <a:rPr sz="1200" b="0">
                <a:solidFill>
                  <a:srgbClr val="000000"/>
                </a:solidFill>
                <a:latin typeface="Arial"/>
              </a:rPr>
              <a:t>2-Step submission process.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95400" y="2112120"/>
            <a:ext cx="4388760" cy="64152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Risks: </a:t>
            </a:r>
            <a:r>
              <a:rPr sz="1200" b="0">
                <a:solidFill>
                  <a:srgbClr val="000000"/>
                </a:solidFill>
                <a:latin typeface="Arial"/>
              </a:rPr>
              <a:t>Low risk; 10-page (ExecSum + Program Description) concept white paper delivered to MDA.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85960" y="2112120"/>
            <a:ext cx="118440" cy="64224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6" name="Rectangle 25"/>
          <p:cNvSpPr/>
          <p:nvPr/>
        </p:nvSpPr>
        <p:spPr>
          <a:xfrm>
            <a:off x="4595400" y="2724840"/>
            <a:ext cx="4388760" cy="62280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Portfolio Goals: </a:t>
            </a:r>
            <a:r>
              <a:rPr sz="1200" b="0">
                <a:solidFill>
                  <a:srgbClr val="000000"/>
                </a:solidFill>
                <a:latin typeface="Arial"/>
              </a:rPr>
              <a:t>Technology for strategic business opportunities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85960" y="2724840"/>
            <a:ext cx="118440" cy="6228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8" name="Rectangle 27"/>
          <p:cNvSpPr/>
          <p:nvPr/>
        </p:nvSpPr>
        <p:spPr>
          <a:xfrm>
            <a:off x="4595400" y="3311280"/>
            <a:ext cx="4388760" cy="62280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Strategic Goals: </a:t>
            </a:r>
            <a:r>
              <a:rPr sz="1200" b="0">
                <a:solidFill>
                  <a:srgbClr val="000000"/>
                </a:solidFill>
                <a:latin typeface="Arial"/>
              </a:rPr>
              <a:t>#2 Open Aperture for New Tech and Customers.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85960" y="3311280"/>
            <a:ext cx="118440" cy="6228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0" name="Rectangle 29"/>
          <p:cNvSpPr/>
          <p:nvPr/>
        </p:nvSpPr>
        <p:spPr>
          <a:xfrm>
            <a:off x="4595400" y="3887280"/>
            <a:ext cx="4388760" cy="115308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Century Gothic"/>
              </a:rPr>
              <a:t>Financials:</a:t>
            </a:r>
            <a:r>
              <a:rPr sz="1200" b="0">
                <a:solidFill>
                  <a:srgbClr val="000000"/>
                </a:solidFill>
                <a:latin typeface="Century Gothic"/>
              </a:rPr>
              <a:t> </a:t>
            </a:r>
          </a:p>
          <a:p>
            <a:r>
              <a:rPr sz="1200" b="0">
                <a:solidFill>
                  <a:srgbClr val="000000"/>
                </a:solidFill>
                <a:latin typeface="Arial"/>
              </a:rPr>
              <a:t>● </a:t>
            </a:r>
            <a:r>
              <a:rPr sz="1200" b="0">
                <a:solidFill>
                  <a:srgbClr val="000000"/>
                </a:solidFill>
                <a:latin typeface="Arial"/>
              </a:rPr>
              <a:t>C2C – TBD</a:t>
            </a:r>
          </a:p>
          <a:p>
            <a:r>
              <a:rPr sz="1200" b="0">
                <a:solidFill>
                  <a:srgbClr val="000000"/>
                </a:solidFill>
                <a:latin typeface="Arial"/>
              </a:rPr>
              <a:t>● </a:t>
            </a:r>
            <a:r>
              <a:rPr sz="1200" b="0">
                <a:solidFill>
                  <a:srgbClr val="000000"/>
                </a:solidFill>
                <a:latin typeface="Arial"/>
              </a:rPr>
              <a:t>Rev</a:t>
            </a:r>
            <a:r>
              <a:rPr sz="1200" b="0">
                <a:solidFill>
                  <a:srgbClr val="000000"/>
                </a:solidFill>
                <a:latin typeface="Arial"/>
              </a:rPr>
              <a:t>– </a:t>
            </a:r>
            <a:r>
              <a:rPr sz="1200" b="0">
                <a:solidFill>
                  <a:srgbClr val="000000"/>
                </a:solidFill>
                <a:latin typeface="Arial"/>
              </a:rPr>
              <a:t>TBD</a:t>
            </a:r>
          </a:p>
          <a:p>
            <a:r>
              <a:rPr sz="1200" b="0">
                <a:solidFill>
                  <a:srgbClr val="000000"/>
                </a:solidFill>
                <a:latin typeface="Arial"/>
              </a:rPr>
              <a:t>● </a:t>
            </a:r>
            <a:r>
              <a:rPr sz="1200" b="0">
                <a:solidFill>
                  <a:srgbClr val="000000"/>
                </a:solidFill>
                <a:latin typeface="Arial"/>
              </a:rPr>
              <a:t>GA-i3</a:t>
            </a:r>
            <a:r>
              <a:rPr sz="1200" b="0">
                <a:solidFill>
                  <a:srgbClr val="000000"/>
                </a:solidFill>
                <a:latin typeface="Arial"/>
              </a:rPr>
              <a:t> Rev</a:t>
            </a:r>
            <a:r>
              <a:rPr sz="1200" b="0">
                <a:solidFill>
                  <a:srgbClr val="000000"/>
                </a:solidFill>
                <a:latin typeface="Arial"/>
              </a:rPr>
              <a:t>– </a:t>
            </a:r>
            <a:r>
              <a:rPr sz="1200" b="0">
                <a:solidFill>
                  <a:srgbClr val="000000"/>
                </a:solidFill>
                <a:latin typeface="Arial"/>
              </a:rPr>
              <a:t>TBD</a:t>
            </a:r>
          </a:p>
          <a:p>
            <a:r>
              <a:rPr sz="1200" b="0">
                <a:solidFill>
                  <a:srgbClr val="000000"/>
                </a:solidFill>
                <a:latin typeface="Arial"/>
              </a:rPr>
              <a:t>● </a:t>
            </a:r>
            <a:r>
              <a:rPr sz="1200" b="0">
                <a:solidFill>
                  <a:srgbClr val="000000"/>
                </a:solidFill>
                <a:latin typeface="Arial"/>
              </a:rPr>
              <a:t>Gross Margin</a:t>
            </a:r>
            <a:r>
              <a:rPr sz="1200" b="0">
                <a:solidFill>
                  <a:srgbClr val="000000"/>
                </a:solidFill>
                <a:latin typeface="Arial"/>
              </a:rPr>
              <a:t> – </a:t>
            </a:r>
            <a:r>
              <a:rPr sz="1200" b="0">
                <a:solidFill>
                  <a:srgbClr val="000000"/>
                </a:solidFill>
                <a:latin typeface="Arial"/>
              </a:rPr>
              <a:t>TBD</a:t>
            </a:r>
          </a:p>
          <a:p/>
        </p:txBody>
      </p:sp>
      <p:sp>
        <p:nvSpPr>
          <p:cNvPr id="31" name="Rectangle 30"/>
          <p:cNvSpPr/>
          <p:nvPr/>
        </p:nvSpPr>
        <p:spPr>
          <a:xfrm>
            <a:off x="4485960" y="3887280"/>
            <a:ext cx="118440" cy="1153080"/>
          </a:xfrm>
          <a:prstGeom prst="rect">
            <a:avLst/>
          </a:prstGeom>
          <a:solidFill>
            <a:srgbClr val="FCD54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2" name="Rectangle 31"/>
          <p:cNvSpPr/>
          <p:nvPr/>
        </p:nvSpPr>
        <p:spPr>
          <a:xfrm>
            <a:off x="311040" y="381240"/>
            <a:ext cx="37440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LL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5800" y="381240"/>
            <a:ext cx="54828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dRFI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63680" y="381240"/>
            <a:ext cx="50256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RFP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761560" y="381240"/>
            <a:ext cx="59400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Other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35880" y="381240"/>
            <a:ext cx="438840" cy="2739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RFI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2240" y="6510600"/>
            <a:ext cx="2751840" cy="2610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  <a:latin typeface="Arial"/>
              </a:rPr>
              <a:t>MDA-250083-BNB-20250904.v1.RFI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85960" y="1524960"/>
            <a:ext cx="118440" cy="58716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9" name="Rectangle 38"/>
          <p:cNvSpPr/>
          <p:nvPr/>
        </p:nvSpPr>
        <p:spPr>
          <a:xfrm>
            <a:off x="6858000" y="896040"/>
            <a:ext cx="2286000" cy="600480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000000"/>
                </a:solidFill>
                <a:latin typeface="Arial"/>
              </a:rPr>
              <a:t>To Be Briefed: TBD</a:t>
            </a:r>
            <a:r>
              <a:rPr sz="1000" b="1">
                <a:latin typeface="Arial"/>
              </a:rPr>
              <a:t>Approval: TBD</a:t>
            </a:r>
            <a:r>
              <a:rPr sz="1000" b="1">
                <a:latin typeface="Arial"/>
              </a:rPr>
              <a:t>Goldenrod: Not yet required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73000" y="5248440"/>
            <a:ext cx="4507920" cy="978480"/>
          </a:xfrm>
          <a:prstGeom prst="rect">
            <a:avLst/>
          </a:prstGeom>
          <a:solidFill>
            <a:srgbClr val="D4E4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Successful Outcome: Shape GDA requirements and MDA leader towards architectures/solutions and/or contracts aligned with our current and developing technology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73280" y="381240"/>
            <a:ext cx="58536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dRFP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520" y="915840"/>
            <a:ext cx="7230240" cy="145836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000000"/>
                </a:solidFill>
                <a:latin typeface="Century Gothic"/>
              </a:rPr>
              <a:t>Response Staffing</a:t>
            </a:r>
          </a:p>
          <a:p>
            <a:r>
              <a:rPr sz="1600" b="0">
                <a:solidFill>
                  <a:srgbClr val="000000"/>
                </a:solidFill>
                <a:latin typeface="Century Gothic"/>
              </a:rPr>
              <a:t>{propose who will be needed for the response and LOE}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7720" y="1535040"/>
          <a:ext cx="8443440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480"/>
                <a:gridCol w="2814480"/>
                <a:gridCol w="2814480"/>
              </a:tblGrid>
              <a:tr h="370800">
                <a:tc>
                  <a:txBody>
                    <a:bodyPr/>
                    <a:lstStyle/>
                    <a:p>
                      <a:r>
                        <a:t>Named Personnel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Est.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Deliverables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t>Junior Cannon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Assist GA-ASI with white paper development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t>Andy Cochrane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White paper review (as desired)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t>Poway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File movement/creation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0960" y="3479040"/>
          <a:ext cx="8475480" cy="273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740"/>
                <a:gridCol w="4237740"/>
              </a:tblGrid>
              <a:tr h="455520">
                <a:tc>
                  <a:txBody>
                    <a:bodyPr/>
                    <a:lstStyle/>
                    <a:p>
                      <a:r>
                        <a:t>Other 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Win Theme(s)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GA-ASI experience, DS platform with Volans and Sailfish, BD Apps context.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Our contribution/solution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our history of Chantilly client, cloud-native processing to GA-ASI's SAR expertise.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Why do we want to bid?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Expand our tech to other directorates within the Chantilly client. Advance GA-ASI's ability to partner on future work.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What stage is this solicitation?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RFP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Team 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GA-Intelligence provides staff assistance, augmenting GA-ASI's proposal.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2520" y="3038040"/>
            <a:ext cx="7230240" cy="41184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000000"/>
                </a:solidFill>
                <a:latin typeface="Century Gothic"/>
              </a:rPr>
              <a:t>Detailed Alignment Questions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00" y="372960"/>
            <a:ext cx="1371240" cy="585000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>
            <a:off x="7341840" y="144360"/>
            <a:ext cx="1343160" cy="29016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Recommend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867360" y="932400"/>
            <a:ext cx="2397600" cy="37368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B7B7B7"/>
                </a:solidFill>
                <a:latin typeface="Arial"/>
              </a:rPr>
              <a:t>Briefed: Fed BD 2025-07-21</a:t>
            </a:r>
            <a:r>
              <a:rPr sz="1000" b="1">
                <a:solidFill>
                  <a:srgbClr val="B7B7B7"/>
                </a:solidFill>
                <a:latin typeface="Arial"/>
              </a:rPr>
              <a:t>Goldenrod: Not required this stage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BNB – {Opp # Opp Name}</dc:title>
  <dc:subject/>
  <dc:creator>Johnson, Alan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