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4" r:id="rId3"/>
    <p:sldId id="352" r:id="rId4"/>
    <p:sldId id="360" r:id="rId5"/>
    <p:sldId id="380" r:id="rId6"/>
    <p:sldId id="375" r:id="rId7"/>
    <p:sldId id="362" r:id="rId8"/>
    <p:sldId id="327" r:id="rId9"/>
    <p:sldId id="329" r:id="rId10"/>
    <p:sldId id="322" r:id="rId11"/>
    <p:sldId id="261" r:id="rId12"/>
    <p:sldId id="306" r:id="rId13"/>
    <p:sldId id="311" r:id="rId14"/>
    <p:sldId id="312" r:id="rId15"/>
    <p:sldId id="332" r:id="rId16"/>
    <p:sldId id="376" r:id="rId17"/>
    <p:sldId id="313" r:id="rId18"/>
    <p:sldId id="331" r:id="rId19"/>
    <p:sldId id="319" r:id="rId20"/>
    <p:sldId id="316" r:id="rId21"/>
    <p:sldId id="317" r:id="rId22"/>
    <p:sldId id="379" r:id="rId23"/>
    <p:sldId id="378" r:id="rId24"/>
    <p:sldId id="305" r:id="rId25"/>
  </p:sldIdLst>
  <p:sldSz cx="9144000" cy="5143500" type="screen16x9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03"/>
    <a:srgbClr val="FFF001"/>
    <a:srgbClr val="033367"/>
    <a:srgbClr val="063B92"/>
    <a:srgbClr val="824100"/>
    <a:srgbClr val="62C5FF"/>
    <a:srgbClr val="4A90C4"/>
    <a:srgbClr val="48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351"/>
  </p:normalViewPr>
  <p:slideViewPr>
    <p:cSldViewPr snapToGrid="0">
      <p:cViewPr>
        <p:scale>
          <a:sx n="95" d="100"/>
          <a:sy n="95" d="100"/>
        </p:scale>
        <p:origin x="1088" y="272"/>
      </p:cViewPr>
      <p:guideLst>
        <p:guide orient="horz" pos="1620"/>
        <p:guide pos="2877"/>
      </p:guideLst>
    </p:cSldViewPr>
  </p:slideViewPr>
  <p:outlineViewPr>
    <p:cViewPr>
      <p:scale>
        <a:sx n="33" d="100"/>
        <a:sy n="33" d="100"/>
      </p:scale>
      <p:origin x="0" y="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222C67B9-80D1-6A46-93B4-00C3AD680F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ADC67E70-1569-354E-9609-F1C3EA257A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C3A00-B730-2341-B717-3112EC3D4694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952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85725"/>
            <a:ext cx="1943100" cy="442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5"/>
            <a:ext cx="5676900" cy="442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57785-FA4C-E443-8486-C15FAB1E18B4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4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B15-B72E-F345-A370-400D4059337C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948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95BBA-7A2F-5547-AD12-805721739CD4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318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DF420-B085-4C49-8569-AC7258DD432A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836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E2186-2A01-E842-A8ED-DF7EE3F966AC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6697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06FAA-7400-7748-958E-D4111FCF3B90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184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C6627-3998-0E4C-A917-90F084FD6971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558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25B9-27CA-6A42-B86C-0FA57B5A08EB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3571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E88-6131-D247-AFA4-22F009D0AD4D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8701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x-none" altLang="x-none" smtClean="0"/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C36F5A7C-E4F5-9E4D-B11B-FD613D385E04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 smtClean="0">
                <a:solidFill>
                  <a:srgbClr val="FF8000"/>
                </a:solidFill>
              </a:rPr>
              <a:t>OSG User School </a:t>
            </a:r>
            <a:r>
              <a:rPr lang="en-US" altLang="x-none" sz="1200" dirty="0" smtClean="0">
                <a:solidFill>
                  <a:srgbClr val="FF8000"/>
                </a:solidFill>
              </a:rPr>
              <a:t>2018</a:t>
            </a:r>
            <a:endParaRPr lang="en-US" altLang="x-none" sz="1200" dirty="0" smtClean="0">
              <a:solidFill>
                <a:srgbClr val="FF8000"/>
              </a:solidFill>
            </a:endParaRP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Helvetica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michael@wis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 sz="4800">
                <a:latin typeface="Helvetica" charset="0"/>
                <a:cs typeface="Helvetica" charset="0"/>
              </a:rPr>
              <a:t>Ways to Connect to OSG</a:t>
            </a:r>
            <a:r>
              <a:rPr lang="en-US" altLang="x-none">
                <a:latin typeface="Helvetica" charset="0"/>
                <a:cs typeface="Helvetica" charset="0"/>
              </a:rPr>
              <a:t/>
            </a:r>
            <a:br>
              <a:rPr lang="en-US" altLang="x-none">
                <a:latin typeface="Helvetica" charset="0"/>
                <a:cs typeface="Helvetica" charset="0"/>
              </a:rPr>
            </a:br>
            <a:endParaRPr lang="en-US" altLang="x-none" sz="2400">
              <a:latin typeface="Helvetica" charset="0"/>
              <a:cs typeface="Helvetica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</p:spPr>
        <p:txBody>
          <a:bodyPr/>
          <a:lstStyle/>
          <a:p>
            <a:pPr eaLnBrk="1" hangingPunct="1"/>
            <a:r>
              <a:rPr lang="en-US" altLang="x-none"/>
              <a:t>Tuesday, Wrap-Up</a:t>
            </a:r>
          </a:p>
          <a:p>
            <a:pPr eaLnBrk="1" hangingPunct="1"/>
            <a:r>
              <a:rPr lang="en-US" altLang="x-none"/>
              <a:t>Lauren Michael, CHTC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Using OSG through a VO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Futura" charset="0"/>
              <a:buAutoNum type="arabicPeriod"/>
            </a:pPr>
            <a:r>
              <a:rPr lang="en-US" altLang="x-none" sz="2800"/>
              <a:t>Determine whether there is a local VO for your institution/organization.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800"/>
              <a:t>Get an account</a:t>
            </a:r>
          </a:p>
          <a:p>
            <a:pPr marL="800100" lvl="2" indent="0">
              <a:buFont typeface="Wingdings" charset="2"/>
              <a:buNone/>
            </a:pPr>
            <a:r>
              <a:rPr lang="en-US" altLang="x-none" sz="2000"/>
              <a:t>Contact the administrators to get an account on their glidein server (or submit node tied to a glidein server).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800"/>
              <a:t>Submit jobs</a:t>
            </a:r>
          </a:p>
          <a:p>
            <a:pPr marL="800100" lvl="2" indent="0">
              <a:buFont typeface="Wingdings" charset="2"/>
              <a:buNone/>
            </a:pPr>
            <a:r>
              <a:rPr lang="en-US" altLang="x-none" sz="2000"/>
              <a:t>Follow site-specific guides and/or submit jobs as you have been at the OSG School.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E8B60A-D655-BB45-93F3-272D8BD4A21A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0D195C-3EBB-914A-B29F-CC788E253E3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32771" name="Picture 1" descr="Screen Shot 2014-07-01 at 10.1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12725"/>
            <a:ext cx="793432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6473825" y="528638"/>
            <a:ext cx="833438" cy="412750"/>
          </a:xfrm>
          <a:prstGeom prst="rect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32773" name="Right Arrow 3"/>
          <p:cNvSpPr>
            <a:spLocks noChangeArrowheads="1"/>
          </p:cNvSpPr>
          <p:nvPr/>
        </p:nvSpPr>
        <p:spPr bwMode="auto">
          <a:xfrm rot="-5400000">
            <a:off x="6403976" y="1000125"/>
            <a:ext cx="1016000" cy="974725"/>
          </a:xfrm>
          <a:prstGeom prst="rightArrow">
            <a:avLst>
              <a:gd name="adj1" fmla="val 50000"/>
              <a:gd name="adj2" fmla="val 4995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818E29-435B-0248-AD23-F11B67BA0B27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33795" name="Picture 2" descr="Screen Shot 2014-07-01 at 10.2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1750"/>
            <a:ext cx="77597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842963" y="1381125"/>
            <a:ext cx="1974850" cy="263525"/>
          </a:xfrm>
          <a:prstGeom prst="rect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33797" name="Right Arrow 6"/>
          <p:cNvSpPr>
            <a:spLocks noChangeArrowheads="1"/>
          </p:cNvSpPr>
          <p:nvPr/>
        </p:nvSpPr>
        <p:spPr bwMode="auto">
          <a:xfrm rot="-5400000">
            <a:off x="870744" y="1650206"/>
            <a:ext cx="1016000" cy="973138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661D85-A786-FD41-B77B-FBF64CF3CCFF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34819" name="Picture 1" descr="Screen Shot 2014-07-01 at 10.2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8"/>
          <a:stretch>
            <a:fillRect/>
          </a:stretch>
        </p:blipFill>
        <p:spPr bwMode="auto">
          <a:xfrm>
            <a:off x="722313" y="147638"/>
            <a:ext cx="7672387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468563" y="4587875"/>
            <a:ext cx="2611437" cy="266700"/>
          </a:xfrm>
          <a:prstGeom prst="rect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34821" name="Right Arrow 5"/>
          <p:cNvSpPr>
            <a:spLocks noChangeArrowheads="1"/>
          </p:cNvSpPr>
          <p:nvPr/>
        </p:nvSpPr>
        <p:spPr bwMode="auto">
          <a:xfrm rot="5400000">
            <a:off x="7204869" y="4020344"/>
            <a:ext cx="1014413" cy="974725"/>
          </a:xfrm>
          <a:prstGeom prst="rightArrow">
            <a:avLst>
              <a:gd name="adj1" fmla="val 50000"/>
              <a:gd name="adj2" fmla="val 4987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OSG Connect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AD27F6-B3CD-6E48-AD04-F8A3E910FF7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endParaRPr lang="en-US" altLang="x-none" sz="1200"/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endParaRPr lang="en-US" altLang="x-none" sz="1200"/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/>
              <a:t>Essentially, a VO available to those without a </a:t>
            </a:r>
            <a:r>
              <a:rPr lang="en-US" altLang="x-none" i="1"/>
              <a:t>Local VO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/>
              <a:t>Free for affiliates/partners of U.S. research institutions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/>
              <a:t>Submit from </a:t>
            </a:r>
            <a:r>
              <a:rPr lang="en-US" altLang="x-none" u="sng"/>
              <a:t>OSG Connect server </a:t>
            </a:r>
            <a:r>
              <a:rPr lang="en-US" altLang="x-none"/>
              <a:t>or use </a:t>
            </a:r>
            <a:r>
              <a:rPr lang="en-US" altLang="x-none" u="sng"/>
              <a:t>Connect Client </a:t>
            </a:r>
            <a:r>
              <a:rPr lang="en-US" altLang="x-none"/>
              <a:t>on another cluster (e.g. Clemson)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/>
              <a:t>Online guides, software support, and contact info</a:t>
            </a:r>
          </a:p>
        </p:txBody>
      </p:sp>
      <p:pic>
        <p:nvPicPr>
          <p:cNvPr id="38916" name="Picture 1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927100"/>
            <a:ext cx="8267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0DC2A1-1D64-9040-8B1B-4C37FC59135C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0" y="7977"/>
            <a:ext cx="7947212" cy="5144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0DC2A1-1D64-9040-8B1B-4C37FC59135C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0" y="7977"/>
            <a:ext cx="7947212" cy="514464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1813" y="1101914"/>
            <a:ext cx="8043862" cy="3600986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2" algn="ctr" eaLnBrk="1" hangingPunct="1">
              <a:buClr>
                <a:srgbClr val="000080"/>
              </a:buClr>
              <a:buFont typeface="Wingdings" charset="2"/>
              <a:buNone/>
            </a:pPr>
            <a:r>
              <a:rPr kumimoji="0" lang="en-US" altLang="x-none" sz="6000" b="1" dirty="0">
                <a:solidFill>
                  <a:schemeClr val="tx1"/>
                </a:solidFill>
              </a:rPr>
              <a:t>Details and hands-on exercises on Thursday morning</a:t>
            </a:r>
            <a:r>
              <a:rPr kumimoji="0" lang="en-US" altLang="x-none" sz="6000" b="1" dirty="0" smtClean="0">
                <a:solidFill>
                  <a:schemeClr val="tx1"/>
                </a:solidFill>
              </a:rPr>
              <a:t>!</a:t>
            </a:r>
          </a:p>
          <a:p>
            <a:pPr marL="0" lvl="2" algn="ctr" eaLnBrk="1" hangingPunct="1">
              <a:buClr>
                <a:srgbClr val="000080"/>
              </a:buClr>
              <a:buFont typeface="Wingdings" charset="2"/>
              <a:buNone/>
            </a:pPr>
            <a:r>
              <a:rPr kumimoji="0" lang="en-US" altLang="x-none" sz="3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en-US" altLang="x-none" sz="3600" b="1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training.osgconnect.net</a:t>
            </a:r>
            <a:r>
              <a:rPr kumimoji="0" lang="en-US" altLang="x-none" sz="3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0" lang="en-US" altLang="x-none" sz="3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CB26D1-B44A-E842-B420-F172D0A1EE9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endParaRPr lang="en-US" altLang="x-none" b="1" dirty="0"/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 b="1" dirty="0"/>
              <a:t>XSEDE</a:t>
            </a:r>
            <a:r>
              <a:rPr lang="en-US" altLang="x-none" dirty="0"/>
              <a:t>: </a:t>
            </a:r>
          </a:p>
          <a:p>
            <a:pPr marL="457200" lvl="3" indent="0">
              <a:buClr>
                <a:srgbClr val="000080"/>
              </a:buClr>
              <a:buFont typeface="Wingdings" charset="2"/>
              <a:buNone/>
            </a:pPr>
            <a:r>
              <a:rPr lang="en-US" altLang="x-none" dirty="0"/>
              <a:t>a consortium of HPC clusters and other computational services available to academics in the U.S.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 dirty="0"/>
              <a:t>free accounts, but you must request an XSEDE allocation of compute hours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 dirty="0"/>
              <a:t>limited online guides specific to OSG-XSEDE, but similar to submission via </a:t>
            </a:r>
            <a:r>
              <a:rPr lang="en-US" altLang="x-none" dirty="0" err="1"/>
              <a:t>osg</a:t>
            </a:r>
            <a:r>
              <a:rPr lang="en-US" altLang="x-none" dirty="0"/>
              <a:t>-</a:t>
            </a:r>
            <a:r>
              <a:rPr lang="en-US" altLang="x-none" dirty="0" err="1"/>
              <a:t>ss</a:t>
            </a:r>
            <a:r>
              <a:rPr lang="en-US" altLang="x-none" dirty="0"/>
              <a:t>-</a:t>
            </a:r>
            <a:r>
              <a:rPr lang="en-US" altLang="x-none" dirty="0" err="1"/>
              <a:t>glidein</a:t>
            </a:r>
            <a:r>
              <a:rPr lang="en-US" altLang="x-none" dirty="0"/>
              <a:t>-submit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3269" y="85725"/>
            <a:ext cx="6946900" cy="857250"/>
          </a:xfrm>
        </p:spPr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Using OSG via               </a:t>
            </a:r>
          </a:p>
        </p:txBody>
      </p:sp>
      <p:pic>
        <p:nvPicPr>
          <p:cNvPr id="10" name="Picture 5" descr="xsed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19" y="376238"/>
            <a:ext cx="2665413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583269" y="85725"/>
            <a:ext cx="6946900" cy="857250"/>
          </a:xfrm>
        </p:spPr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Using OSG via               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1D5215-5D48-5D49-AC52-3444D8211A72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Futura" charset="0"/>
              <a:buAutoNum type="arabicPeriod"/>
            </a:pPr>
            <a:endParaRPr lang="en-US" altLang="x-none" sz="1200"/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400"/>
              <a:t>Sign up for an XSEDE account.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400"/>
              <a:t>Request an OSG allocation</a:t>
            </a:r>
          </a:p>
          <a:p>
            <a:pPr marL="800100" lvl="2" indent="0">
              <a:buFont typeface="Wingdings" charset="2"/>
              <a:buNone/>
            </a:pPr>
            <a:r>
              <a:rPr lang="en-US" altLang="x-none" sz="1800"/>
              <a:t>via the XSEDE User Portal to request a startup (or long-term) allocation of compute hours for OSG.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400"/>
              <a:t>Follow XSEDE</a:t>
            </a:r>
            <a:r>
              <a:rPr lang="en-US" altLang="en-US" sz="2400"/>
              <a:t>’</a:t>
            </a:r>
            <a:r>
              <a:rPr lang="en-US" altLang="x-none" sz="2400"/>
              <a:t>s guides for connecting to and using the XSEDE submit server.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400"/>
              <a:t>Submit jobs as you have been at the school, making sure to indicate your XSEDE project name (allocation code).</a:t>
            </a:r>
          </a:p>
          <a:p>
            <a:pPr marL="514350" indent="-514350">
              <a:buFont typeface="Futura" charset="0"/>
              <a:buAutoNum type="arabicPeriod"/>
            </a:pPr>
            <a:endParaRPr lang="en-US" altLang="x-none" sz="2400"/>
          </a:p>
          <a:p>
            <a:pPr marL="514350" indent="-514350"/>
            <a:endParaRPr lang="en-US" altLang="x-none" sz="2400"/>
          </a:p>
        </p:txBody>
      </p:sp>
      <p:pic>
        <p:nvPicPr>
          <p:cNvPr id="44036" name="Picture 5" descr="xsed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19" y="376238"/>
            <a:ext cx="2665413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E2BBD9-B048-C043-ABCA-DA2392B7A19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45058" name="Picture 2" descr="Screen Shot 2014-07-02 at 8.27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"/>
            <a:ext cx="91440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438150" y="3527425"/>
            <a:ext cx="1195388" cy="373063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kumimoji="0" lang="x-none" altLang="x-none" sz="2400" b="1">
              <a:solidFill>
                <a:srgbClr val="C7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Overview</a:t>
            </a:r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Types of </a:t>
            </a:r>
            <a:r>
              <a:rPr lang="en-US" sz="2800" dirty="0" smtClean="0"/>
              <a:t>HTC/OSG </a:t>
            </a:r>
            <a:r>
              <a:rPr lang="en-US" sz="2800" dirty="0"/>
              <a:t>submit points</a:t>
            </a:r>
          </a:p>
          <a:p>
            <a:pPr marL="0" indent="0">
              <a:buFont typeface="Times" charset="0"/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OSG Virtual Organizations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sz="2000" dirty="0" smtClean="0">
                <a:cs typeface="ＭＳ Ｐゴシック" charset="0"/>
              </a:rPr>
              <a:t>(members of OSG consortium)</a:t>
            </a:r>
            <a:endParaRPr lang="en-US" sz="2000" dirty="0">
              <a:cs typeface="ＭＳ Ｐゴシック" charset="0"/>
            </a:endParaRPr>
          </a:p>
          <a:p>
            <a:pPr>
              <a:defRPr/>
            </a:pPr>
            <a:r>
              <a:rPr lang="en-US" sz="2800" dirty="0" smtClean="0"/>
              <a:t>Available to Anyone*!</a:t>
            </a:r>
            <a:endParaRPr lang="en-US" sz="2800" dirty="0"/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</a:t>
            </a:r>
            <a:r>
              <a:rPr lang="en-US" sz="2000" dirty="0"/>
              <a:t>Connect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</a:t>
            </a:r>
            <a:r>
              <a:rPr lang="en-US" sz="2000" dirty="0" smtClean="0"/>
              <a:t>via </a:t>
            </a:r>
            <a:r>
              <a:rPr lang="en-US" sz="2000" dirty="0" smtClean="0"/>
              <a:t>XSEDE</a:t>
            </a:r>
            <a:endParaRPr lang="en-US" sz="2000" dirty="0"/>
          </a:p>
          <a:p>
            <a:pPr marL="400050" lvl="1" indent="0">
              <a:buNone/>
              <a:defRPr/>
            </a:pPr>
            <a:r>
              <a:rPr lang="en-US" sz="1200" dirty="0" smtClean="0">
                <a:cs typeface="ＭＳ Ｐゴシック" charset="0"/>
              </a:rPr>
              <a:t>*affiliated with a U.S. institution/non-profit/etc.</a:t>
            </a:r>
            <a:endParaRPr lang="en-US" sz="1200" dirty="0"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6F7DAA-C22F-094E-B9A0-7FD70A07DA91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0C637B-9B55-9E42-A8BA-551E81358C46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46083" name="Picture 2" descr="Screen Shot 2014-07-02 at 8.29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"/>
          <a:stretch>
            <a:fillRect/>
          </a:stretch>
        </p:blipFill>
        <p:spPr bwMode="auto">
          <a:xfrm>
            <a:off x="0" y="222250"/>
            <a:ext cx="91440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227013" y="2165350"/>
            <a:ext cx="1466850" cy="374650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kumimoji="0" lang="x-none" altLang="x-none" sz="2400" b="1">
              <a:solidFill>
                <a:srgbClr val="C7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60228D-E13D-D448-A74E-07DE6C6AB9E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47107" name="Picture 1" descr="Screen Shot 2014-07-02 at 8.32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9"/>
          <a:stretch>
            <a:fillRect/>
          </a:stretch>
        </p:blipFill>
        <p:spPr bwMode="auto">
          <a:xfrm>
            <a:off x="0" y="222250"/>
            <a:ext cx="91440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76200" y="4240213"/>
            <a:ext cx="2917825" cy="635000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kumimoji="0" lang="x-none" altLang="x-none" sz="2400" b="1">
              <a:solidFill>
                <a:srgbClr val="C7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Overview</a:t>
            </a:r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Types of </a:t>
            </a:r>
            <a:r>
              <a:rPr lang="en-US" sz="2800" dirty="0" smtClean="0"/>
              <a:t>HTC/OSG </a:t>
            </a:r>
            <a:r>
              <a:rPr lang="en-US" sz="2800" dirty="0"/>
              <a:t>submit points</a:t>
            </a:r>
          </a:p>
          <a:p>
            <a:pPr marL="0" indent="0">
              <a:buFont typeface="Times" charset="0"/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OSG Virtual Organizations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sz="2000" dirty="0" smtClean="0">
                <a:cs typeface="ＭＳ Ｐゴシック" charset="0"/>
              </a:rPr>
              <a:t>(members of OSG consortium)</a:t>
            </a:r>
            <a:endParaRPr lang="en-US" sz="2000" dirty="0">
              <a:cs typeface="ＭＳ Ｐゴシック" charset="0"/>
            </a:endParaRPr>
          </a:p>
          <a:p>
            <a:pPr>
              <a:defRPr/>
            </a:pPr>
            <a:r>
              <a:rPr lang="en-US" sz="2800" dirty="0" smtClean="0"/>
              <a:t>Available to Anyone*!</a:t>
            </a:r>
            <a:endParaRPr lang="en-US" sz="2800" dirty="0"/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</a:t>
            </a:r>
            <a:r>
              <a:rPr lang="en-US" sz="2000" dirty="0"/>
              <a:t>Connect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</a:t>
            </a:r>
            <a:r>
              <a:rPr lang="en-US" sz="2000" dirty="0" smtClean="0"/>
              <a:t>via </a:t>
            </a:r>
            <a:r>
              <a:rPr lang="en-US" sz="2000" dirty="0" smtClean="0"/>
              <a:t>XSEDE</a:t>
            </a:r>
            <a:endParaRPr lang="en-US" sz="2000" dirty="0"/>
          </a:p>
          <a:p>
            <a:pPr marL="400050" lvl="1" indent="0">
              <a:buNone/>
              <a:defRPr/>
            </a:pPr>
            <a:r>
              <a:rPr lang="en-US" sz="1200" dirty="0" smtClean="0">
                <a:cs typeface="ＭＳ Ｐゴシック" charset="0"/>
              </a:rPr>
              <a:t>*affiliated with a U.S. institution/non-profit/etc.</a:t>
            </a:r>
            <a:endParaRPr lang="en-US" sz="1200" dirty="0"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6F7DAA-C22F-094E-B9A0-7FD70A07DA91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latin typeface="Helvetica" charset="0"/>
                <a:cs typeface="Helvetica" charset="0"/>
              </a:rPr>
              <a:t>OSG School Submit (1yr access)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E38F5-B81F-EB40-8B61-C5AE3E6A6AB3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23555" name="Right Arrow 3"/>
          <p:cNvSpPr>
            <a:spLocks noChangeArrowheads="1"/>
          </p:cNvSpPr>
          <p:nvPr/>
        </p:nvSpPr>
        <p:spPr bwMode="auto">
          <a:xfrm>
            <a:off x="2465388" y="1495425"/>
            <a:ext cx="1314450" cy="330200"/>
          </a:xfrm>
          <a:prstGeom prst="rightArrow">
            <a:avLst>
              <a:gd name="adj1" fmla="val 50000"/>
              <a:gd name="adj2" fmla="val 49907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5050179" y="2585215"/>
            <a:ext cx="4048461" cy="2524270"/>
          </a:xfrm>
          <a:prstGeom prst="cloud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033367"/>
                </a:solidFill>
                <a:ea typeface="ＭＳ Ｐゴシック" charset="0"/>
              </a:rPr>
              <a:t> </a:t>
            </a:r>
            <a:r>
              <a:rPr lang="en-US" sz="8000" b="1" dirty="0">
                <a:solidFill>
                  <a:srgbClr val="033367"/>
                </a:solidFill>
                <a:ea typeface="ＭＳ Ｐゴシック" charset="0"/>
              </a:rPr>
              <a:t>OSG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3600" dirty="0">
                <a:ea typeface="ＭＳ Ｐゴシック" charset="0"/>
              </a:rPr>
              <a:t>(&gt;120 sites)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11009" y="976678"/>
            <a:ext cx="2494846" cy="129105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dirty="0" err="1">
                <a:ea typeface="ＭＳ Ｐゴシック" charset="0"/>
              </a:rPr>
              <a:t>HTCondor</a:t>
            </a:r>
            <a:r>
              <a:rPr lang="en-US" dirty="0">
                <a:ea typeface="ＭＳ Ｐゴシック" charset="0"/>
              </a:rPr>
              <a:t> Pool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1600" dirty="0">
                <a:ea typeface="ＭＳ Ｐゴシック" charset="0"/>
              </a:rPr>
              <a:t>(or other Cluster)</a:t>
            </a:r>
          </a:p>
        </p:txBody>
      </p:sp>
      <p:sp>
        <p:nvSpPr>
          <p:cNvPr id="23562" name="Left-Right Arrow 9"/>
          <p:cNvSpPr>
            <a:spLocks noChangeArrowheads="1"/>
          </p:cNvSpPr>
          <p:nvPr/>
        </p:nvSpPr>
        <p:spPr bwMode="auto">
          <a:xfrm>
            <a:off x="5292725" y="1485900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3" name="Right Arrow 19"/>
          <p:cNvSpPr>
            <a:spLocks noChangeArrowheads="1"/>
          </p:cNvSpPr>
          <p:nvPr/>
        </p:nvSpPr>
        <p:spPr bwMode="auto">
          <a:xfrm rot="5400000">
            <a:off x="780788" y="2409555"/>
            <a:ext cx="799870" cy="381754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1949" y="3067600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 smtClean="0">
                <a:ea typeface="ＭＳ Ｐゴシック" charset="0"/>
              </a:rPr>
              <a:t>Submit </a:t>
            </a:r>
            <a:r>
              <a:rPr lang="en-US" sz="2000" dirty="0">
                <a:ea typeface="ＭＳ Ｐゴシック" charset="0"/>
              </a:rPr>
              <a:t>Server</a:t>
            </a:r>
          </a:p>
        </p:txBody>
      </p:sp>
      <p:sp>
        <p:nvSpPr>
          <p:cNvPr id="23568" name="Left-Right Arrow 24"/>
          <p:cNvSpPr>
            <a:spLocks noChangeArrowheads="1"/>
          </p:cNvSpPr>
          <p:nvPr/>
        </p:nvSpPr>
        <p:spPr bwMode="auto">
          <a:xfrm rot="1487178">
            <a:off x="1719938" y="3354072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9" name="Left-Right Arrow 25"/>
          <p:cNvSpPr>
            <a:spLocks noChangeArrowheads="1"/>
          </p:cNvSpPr>
          <p:nvPr/>
        </p:nvSpPr>
        <p:spPr bwMode="auto">
          <a:xfrm rot="1762642">
            <a:off x="4133570" y="3878263"/>
            <a:ext cx="1074737" cy="361950"/>
          </a:xfrm>
          <a:prstGeom prst="leftRightArrow">
            <a:avLst>
              <a:gd name="adj1" fmla="val 50000"/>
              <a:gd name="adj2" fmla="val 50176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767820" y="3317699"/>
            <a:ext cx="1418925" cy="920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ea typeface="ＭＳ Ｐゴシック" charset="0"/>
              </a:rPr>
              <a:t>OSG entry point</a:t>
            </a:r>
          </a:p>
        </p:txBody>
      </p:sp>
      <p:pic>
        <p:nvPicPr>
          <p:cNvPr id="2357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42988"/>
            <a:ext cx="198913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5" name="TextBox 1"/>
          <p:cNvSpPr txBox="1">
            <a:spLocks noChangeArrowheads="1"/>
          </p:cNvSpPr>
          <p:nvPr/>
        </p:nvSpPr>
        <p:spPr bwMode="auto">
          <a:xfrm>
            <a:off x="3386978" y="1012825"/>
            <a:ext cx="2416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2000">
                <a:solidFill>
                  <a:schemeClr val="tx1"/>
                </a:solidFill>
              </a:rPr>
              <a:t>learn.chtc.wisc.edu</a:t>
            </a:r>
            <a:endParaRPr kumimoji="0" lang="en-US" altLang="x-none" sz="2000" dirty="0">
              <a:solidFill>
                <a:schemeClr val="tx1"/>
              </a:solidFill>
            </a:endParaRPr>
          </a:p>
        </p:txBody>
      </p:sp>
      <p:sp>
        <p:nvSpPr>
          <p:cNvPr id="23576" name="TextBox 16"/>
          <p:cNvSpPr txBox="1">
            <a:spLocks noChangeArrowheads="1"/>
          </p:cNvSpPr>
          <p:nvPr/>
        </p:nvSpPr>
        <p:spPr bwMode="auto">
          <a:xfrm>
            <a:off x="1762125" y="4446588"/>
            <a:ext cx="3125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2400" dirty="0" smtClean="0">
                <a:solidFill>
                  <a:schemeClr val="tx1"/>
                </a:solidFill>
              </a:rPr>
              <a:t>(by VO)</a:t>
            </a:r>
            <a:endParaRPr kumimoji="0" lang="en-US" altLang="x-none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931275" y="1371976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ea typeface="ＭＳ Ｐゴシック" charset="0"/>
              </a:rPr>
              <a:t>Submit Server</a:t>
            </a:r>
          </a:p>
        </p:txBody>
      </p:sp>
      <p:sp>
        <p:nvSpPr>
          <p:cNvPr id="23580" name="TextBox 21"/>
          <p:cNvSpPr txBox="1">
            <a:spLocks noChangeArrowheads="1"/>
          </p:cNvSpPr>
          <p:nvPr/>
        </p:nvSpPr>
        <p:spPr bwMode="auto">
          <a:xfrm>
            <a:off x="-381187" y="3719795"/>
            <a:ext cx="330358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err="1" smtClean="0">
                <a:solidFill>
                  <a:schemeClr val="tx1"/>
                </a:solidFill>
              </a:rPr>
              <a:t>osg-learn.chtc.wisc.edu</a:t>
            </a:r>
            <a:endParaRPr kumimoji="0" lang="en-US" altLang="x-none" sz="1800" dirty="0" smtClean="0">
              <a:solidFill>
                <a:schemeClr val="tx1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err="1" smtClean="0">
                <a:solidFill>
                  <a:schemeClr val="tx1"/>
                </a:solidFill>
              </a:rPr>
              <a:t>training.osgconnect.net</a:t>
            </a:r>
            <a:endParaRPr kumimoji="0" lang="en-US" altLang="x-non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Questions?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Feel free to contact me:</a:t>
            </a:r>
          </a:p>
          <a:p>
            <a:pPr lvl="1"/>
            <a:r>
              <a:rPr lang="en-US" altLang="x-none">
                <a:hlinkClick r:id="rId2"/>
              </a:rPr>
              <a:t>lmichael@wisc.edu</a:t>
            </a:r>
            <a:endParaRPr lang="en-US" altLang="x-none"/>
          </a:p>
          <a:p>
            <a:endParaRPr lang="en-US" altLang="x-none"/>
          </a:p>
          <a:p>
            <a:r>
              <a:rPr lang="en-US" altLang="x-none"/>
              <a:t>Next: Evaluate today!</a:t>
            </a:r>
          </a:p>
          <a:p>
            <a:r>
              <a:rPr lang="en-US" altLang="x-none"/>
              <a:t>More on Thursday:</a:t>
            </a:r>
          </a:p>
          <a:p>
            <a:pPr lvl="1"/>
            <a:r>
              <a:rPr lang="en-US" altLang="x-none"/>
              <a:t>Learn more about OSG Connect and supported software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E96908-044E-3D43-A3B8-6E1C9CE10702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latin typeface="Helvetica" charset="0"/>
                <a:cs typeface="Helvetica" charset="0"/>
              </a:rPr>
              <a:t>Local HTC </a:t>
            </a:r>
            <a:r>
              <a:rPr lang="en-US" altLang="x-none" dirty="0">
                <a:latin typeface="Helvetica" charset="0"/>
                <a:cs typeface="Helvetica" charset="0"/>
              </a:rPr>
              <a:t>Submit Point</a:t>
            </a:r>
          </a:p>
        </p:txBody>
      </p:sp>
      <p:sp>
        <p:nvSpPr>
          <p:cNvPr id="19458" name="Right Arrow 3"/>
          <p:cNvSpPr>
            <a:spLocks noChangeArrowheads="1"/>
          </p:cNvSpPr>
          <p:nvPr/>
        </p:nvSpPr>
        <p:spPr bwMode="auto">
          <a:xfrm>
            <a:off x="2465388" y="1495425"/>
            <a:ext cx="1314450" cy="330200"/>
          </a:xfrm>
          <a:prstGeom prst="rightArrow">
            <a:avLst>
              <a:gd name="adj1" fmla="val 50000"/>
              <a:gd name="adj2" fmla="val 49907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31275" y="1371976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ea typeface="ＭＳ Ｐゴシック" charset="0"/>
              </a:rPr>
              <a:t>Submit Server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11009" y="976678"/>
            <a:ext cx="2494846" cy="129105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dirty="0" err="1">
                <a:ea typeface="ＭＳ Ｐゴシック" charset="0"/>
              </a:rPr>
              <a:t>HTCondor</a:t>
            </a:r>
            <a:r>
              <a:rPr lang="en-US" dirty="0">
                <a:ea typeface="ＭＳ Ｐゴシック" charset="0"/>
              </a:rPr>
              <a:t> Pool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1600" dirty="0">
                <a:ea typeface="ＭＳ Ｐゴシック" charset="0"/>
              </a:rPr>
              <a:t>(or other Cluster)</a:t>
            </a:r>
          </a:p>
        </p:txBody>
      </p:sp>
      <p:sp>
        <p:nvSpPr>
          <p:cNvPr id="19465" name="Left-Right Arrow 9"/>
          <p:cNvSpPr>
            <a:spLocks noChangeArrowheads="1"/>
          </p:cNvSpPr>
          <p:nvPr/>
        </p:nvSpPr>
        <p:spPr bwMode="auto">
          <a:xfrm>
            <a:off x="5292725" y="1485900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pic>
        <p:nvPicPr>
          <p:cNvPr id="194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42988"/>
            <a:ext cx="198913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latin typeface="Helvetica" charset="0"/>
                <a:cs typeface="Helvetica" charset="0"/>
              </a:rPr>
              <a:t>OSG School Submit (1yr access)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E38F5-B81F-EB40-8B61-C5AE3E6A6AB3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23555" name="Right Arrow 3"/>
          <p:cNvSpPr>
            <a:spLocks noChangeArrowheads="1"/>
          </p:cNvSpPr>
          <p:nvPr/>
        </p:nvSpPr>
        <p:spPr bwMode="auto">
          <a:xfrm>
            <a:off x="2465388" y="1495425"/>
            <a:ext cx="1314450" cy="330200"/>
          </a:xfrm>
          <a:prstGeom prst="rightArrow">
            <a:avLst>
              <a:gd name="adj1" fmla="val 50000"/>
              <a:gd name="adj2" fmla="val 49907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5050179" y="2585215"/>
            <a:ext cx="4048461" cy="2524270"/>
          </a:xfrm>
          <a:prstGeom prst="cloud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6600" b="1" dirty="0">
                <a:solidFill>
                  <a:srgbClr val="033367"/>
                </a:solidFill>
                <a:ea typeface="ＭＳ Ｐゴシック" charset="0"/>
              </a:rPr>
              <a:t> OSG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3600" dirty="0" smtClean="0">
                <a:ea typeface="ＭＳ Ｐゴシック" charset="0"/>
              </a:rPr>
              <a:t>pool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11009" y="976678"/>
            <a:ext cx="2494846" cy="129105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dirty="0" err="1">
                <a:ea typeface="ＭＳ Ｐゴシック" charset="0"/>
              </a:rPr>
              <a:t>HTCondor</a:t>
            </a:r>
            <a:r>
              <a:rPr lang="en-US" dirty="0">
                <a:ea typeface="ＭＳ Ｐゴシック" charset="0"/>
              </a:rPr>
              <a:t> Pool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1600" dirty="0">
                <a:ea typeface="ＭＳ Ｐゴシック" charset="0"/>
              </a:rPr>
              <a:t>(or other Cluster)</a:t>
            </a:r>
          </a:p>
        </p:txBody>
      </p:sp>
      <p:sp>
        <p:nvSpPr>
          <p:cNvPr id="23562" name="Left-Right Arrow 9"/>
          <p:cNvSpPr>
            <a:spLocks noChangeArrowheads="1"/>
          </p:cNvSpPr>
          <p:nvPr/>
        </p:nvSpPr>
        <p:spPr bwMode="auto">
          <a:xfrm>
            <a:off x="5292725" y="1485900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3" name="Right Arrow 19"/>
          <p:cNvSpPr>
            <a:spLocks noChangeArrowheads="1"/>
          </p:cNvSpPr>
          <p:nvPr/>
        </p:nvSpPr>
        <p:spPr bwMode="auto">
          <a:xfrm rot="5400000">
            <a:off x="780788" y="2409555"/>
            <a:ext cx="799870" cy="381754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1949" y="3067600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 smtClean="0">
                <a:ea typeface="ＭＳ Ｐゴシック" charset="0"/>
              </a:rPr>
              <a:t>Submit </a:t>
            </a:r>
            <a:r>
              <a:rPr lang="en-US" sz="2000" dirty="0">
                <a:ea typeface="ＭＳ Ｐゴシック" charset="0"/>
              </a:rPr>
              <a:t>Server</a:t>
            </a:r>
          </a:p>
        </p:txBody>
      </p:sp>
      <p:sp>
        <p:nvSpPr>
          <p:cNvPr id="23568" name="Left-Right Arrow 24"/>
          <p:cNvSpPr>
            <a:spLocks noChangeArrowheads="1"/>
          </p:cNvSpPr>
          <p:nvPr/>
        </p:nvSpPr>
        <p:spPr bwMode="auto">
          <a:xfrm rot="1487178">
            <a:off x="1719938" y="3354072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9" name="Left-Right Arrow 25"/>
          <p:cNvSpPr>
            <a:spLocks noChangeArrowheads="1"/>
          </p:cNvSpPr>
          <p:nvPr/>
        </p:nvSpPr>
        <p:spPr bwMode="auto">
          <a:xfrm rot="1762642">
            <a:off x="4133570" y="3878263"/>
            <a:ext cx="1074737" cy="361950"/>
          </a:xfrm>
          <a:prstGeom prst="leftRightArrow">
            <a:avLst>
              <a:gd name="adj1" fmla="val 50000"/>
              <a:gd name="adj2" fmla="val 50176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767820" y="3317699"/>
            <a:ext cx="1418925" cy="920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ea typeface="ＭＳ Ｐゴシック" charset="0"/>
              </a:rPr>
              <a:t>OSG entry point</a:t>
            </a:r>
          </a:p>
        </p:txBody>
      </p:sp>
      <p:pic>
        <p:nvPicPr>
          <p:cNvPr id="2357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42988"/>
            <a:ext cx="198913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5" name="TextBox 1"/>
          <p:cNvSpPr txBox="1">
            <a:spLocks noChangeArrowheads="1"/>
          </p:cNvSpPr>
          <p:nvPr/>
        </p:nvSpPr>
        <p:spPr bwMode="auto">
          <a:xfrm>
            <a:off x="3160059" y="1012825"/>
            <a:ext cx="2656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2000" smtClean="0">
                <a:solidFill>
                  <a:schemeClr val="tx1"/>
                </a:solidFill>
              </a:rPr>
              <a:t>(</a:t>
            </a:r>
            <a:r>
              <a:rPr kumimoji="0" lang="en-US" altLang="x-none" sz="2000" dirty="0" err="1" smtClean="0">
                <a:solidFill>
                  <a:schemeClr val="tx1"/>
                </a:solidFill>
              </a:rPr>
              <a:t>learn.chtc.wisc.edu</a:t>
            </a:r>
            <a:r>
              <a:rPr kumimoji="0" lang="en-US" altLang="x-none" sz="2000" dirty="0" smtClean="0">
                <a:solidFill>
                  <a:schemeClr val="tx1"/>
                </a:solidFill>
              </a:rPr>
              <a:t>)</a:t>
            </a:r>
            <a:endParaRPr kumimoji="0" lang="en-US" altLang="x-none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931275" y="1371976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ea typeface="ＭＳ Ｐゴシック" charset="0"/>
              </a:rPr>
              <a:t>Submit Server</a:t>
            </a:r>
          </a:p>
        </p:txBody>
      </p:sp>
      <p:sp>
        <p:nvSpPr>
          <p:cNvPr id="23580" name="TextBox 21"/>
          <p:cNvSpPr txBox="1">
            <a:spLocks noChangeArrowheads="1"/>
          </p:cNvSpPr>
          <p:nvPr/>
        </p:nvSpPr>
        <p:spPr bwMode="auto">
          <a:xfrm>
            <a:off x="-354293" y="3760136"/>
            <a:ext cx="330358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smtClean="0">
                <a:solidFill>
                  <a:schemeClr val="tx1"/>
                </a:solidFill>
              </a:rPr>
              <a:t>(</a:t>
            </a:r>
            <a:r>
              <a:rPr kumimoji="0" lang="en-US" altLang="x-none" sz="1800" dirty="0" err="1" smtClean="0">
                <a:solidFill>
                  <a:schemeClr val="tx1"/>
                </a:solidFill>
              </a:rPr>
              <a:t>osg-learn.chtc.wisc.edu</a:t>
            </a:r>
            <a:r>
              <a:rPr kumimoji="0" lang="en-US" altLang="x-none" sz="1800" dirty="0" smtClean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smtClean="0">
                <a:solidFill>
                  <a:schemeClr val="tx1"/>
                </a:solidFill>
              </a:rPr>
              <a:t>(</a:t>
            </a:r>
            <a:r>
              <a:rPr kumimoji="0" lang="en-US" altLang="x-none" sz="1800" dirty="0" err="1" smtClean="0">
                <a:solidFill>
                  <a:schemeClr val="tx1"/>
                </a:solidFill>
              </a:rPr>
              <a:t>training.osgconnect.net</a:t>
            </a:r>
            <a:r>
              <a:rPr kumimoji="0" lang="en-US" altLang="x-none" sz="1800" dirty="0" smtClean="0">
                <a:solidFill>
                  <a:schemeClr val="tx1"/>
                </a:solidFill>
              </a:rPr>
              <a:t>)</a:t>
            </a:r>
            <a:endParaRPr kumimoji="0" lang="en-US" altLang="x-none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latin typeface="Helvetica" charset="0"/>
                <a:cs typeface="Helvetica" charset="0"/>
              </a:rPr>
              <a:t>OSG School Submit (1yr access)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E38F5-B81F-EB40-8B61-C5AE3E6A6AB3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23555" name="Right Arrow 3"/>
          <p:cNvSpPr>
            <a:spLocks noChangeArrowheads="1"/>
          </p:cNvSpPr>
          <p:nvPr/>
        </p:nvSpPr>
        <p:spPr bwMode="auto">
          <a:xfrm>
            <a:off x="2465388" y="1495425"/>
            <a:ext cx="1314450" cy="330200"/>
          </a:xfrm>
          <a:prstGeom prst="rightArrow">
            <a:avLst>
              <a:gd name="adj1" fmla="val 50000"/>
              <a:gd name="adj2" fmla="val 49907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5050179" y="2585215"/>
            <a:ext cx="4048461" cy="2524270"/>
          </a:xfrm>
          <a:prstGeom prst="cloud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6600" b="1" dirty="0">
                <a:solidFill>
                  <a:srgbClr val="033367"/>
                </a:solidFill>
                <a:ea typeface="ＭＳ Ｐゴシック" charset="0"/>
              </a:rPr>
              <a:t> OSG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3600" dirty="0" smtClean="0">
                <a:ea typeface="ＭＳ Ｐゴシック" charset="0"/>
              </a:rPr>
              <a:t>pool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11009" y="976678"/>
            <a:ext cx="2494846" cy="129105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dirty="0" err="1">
                <a:ea typeface="ＭＳ Ｐゴシック" charset="0"/>
              </a:rPr>
              <a:t>HTCondor</a:t>
            </a:r>
            <a:r>
              <a:rPr lang="en-US" dirty="0">
                <a:ea typeface="ＭＳ Ｐゴシック" charset="0"/>
              </a:rPr>
              <a:t> Pool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1600" dirty="0">
                <a:ea typeface="ＭＳ Ｐゴシック" charset="0"/>
              </a:rPr>
              <a:t>(or other Cluster)</a:t>
            </a:r>
          </a:p>
        </p:txBody>
      </p:sp>
      <p:sp>
        <p:nvSpPr>
          <p:cNvPr id="23562" name="Left-Right Arrow 9"/>
          <p:cNvSpPr>
            <a:spLocks noChangeArrowheads="1"/>
          </p:cNvSpPr>
          <p:nvPr/>
        </p:nvSpPr>
        <p:spPr bwMode="auto">
          <a:xfrm>
            <a:off x="5292725" y="1485900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3" name="Right Arrow 19"/>
          <p:cNvSpPr>
            <a:spLocks noChangeArrowheads="1"/>
          </p:cNvSpPr>
          <p:nvPr/>
        </p:nvSpPr>
        <p:spPr bwMode="auto">
          <a:xfrm rot="5400000">
            <a:off x="780788" y="2409555"/>
            <a:ext cx="799870" cy="381754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1949" y="3067600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 smtClean="0">
                <a:ea typeface="ＭＳ Ｐゴシック" charset="0"/>
              </a:rPr>
              <a:t>Submit </a:t>
            </a:r>
            <a:r>
              <a:rPr lang="en-US" sz="2000" dirty="0">
                <a:ea typeface="ＭＳ Ｐゴシック" charset="0"/>
              </a:rPr>
              <a:t>Server</a:t>
            </a:r>
          </a:p>
        </p:txBody>
      </p:sp>
      <p:sp>
        <p:nvSpPr>
          <p:cNvPr id="23568" name="Left-Right Arrow 24"/>
          <p:cNvSpPr>
            <a:spLocks noChangeArrowheads="1"/>
          </p:cNvSpPr>
          <p:nvPr/>
        </p:nvSpPr>
        <p:spPr bwMode="auto">
          <a:xfrm rot="1487178">
            <a:off x="1719938" y="3354072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9" name="Left-Right Arrow 25"/>
          <p:cNvSpPr>
            <a:spLocks noChangeArrowheads="1"/>
          </p:cNvSpPr>
          <p:nvPr/>
        </p:nvSpPr>
        <p:spPr bwMode="auto">
          <a:xfrm rot="1762642">
            <a:off x="4133570" y="3878263"/>
            <a:ext cx="1074737" cy="361950"/>
          </a:xfrm>
          <a:prstGeom prst="leftRightArrow">
            <a:avLst>
              <a:gd name="adj1" fmla="val 50000"/>
              <a:gd name="adj2" fmla="val 50176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767820" y="3317699"/>
            <a:ext cx="1418925" cy="920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ea typeface="ＭＳ Ｐゴシック" charset="0"/>
              </a:rPr>
              <a:t>OSG entry point</a:t>
            </a:r>
          </a:p>
        </p:txBody>
      </p:sp>
      <p:pic>
        <p:nvPicPr>
          <p:cNvPr id="2357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42988"/>
            <a:ext cx="198913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5" name="TextBox 1"/>
          <p:cNvSpPr txBox="1">
            <a:spLocks noChangeArrowheads="1"/>
          </p:cNvSpPr>
          <p:nvPr/>
        </p:nvSpPr>
        <p:spPr bwMode="auto">
          <a:xfrm>
            <a:off x="3160059" y="1012825"/>
            <a:ext cx="2656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2000" smtClean="0">
                <a:solidFill>
                  <a:schemeClr val="tx1"/>
                </a:solidFill>
              </a:rPr>
              <a:t>(</a:t>
            </a:r>
            <a:r>
              <a:rPr kumimoji="0" lang="en-US" altLang="x-none" sz="2000" dirty="0" err="1" smtClean="0">
                <a:solidFill>
                  <a:schemeClr val="tx1"/>
                </a:solidFill>
              </a:rPr>
              <a:t>learn.chtc.wisc.edu</a:t>
            </a:r>
            <a:r>
              <a:rPr kumimoji="0" lang="en-US" altLang="x-none" sz="2000" dirty="0" smtClean="0">
                <a:solidFill>
                  <a:schemeClr val="tx1"/>
                </a:solidFill>
              </a:rPr>
              <a:t>)</a:t>
            </a:r>
            <a:endParaRPr kumimoji="0" lang="en-US" altLang="x-none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931275" y="1371976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ea typeface="ＭＳ Ｐゴシック" charset="0"/>
              </a:rPr>
              <a:t>Submit Server</a:t>
            </a:r>
          </a:p>
        </p:txBody>
      </p:sp>
      <p:sp>
        <p:nvSpPr>
          <p:cNvPr id="23580" name="TextBox 21"/>
          <p:cNvSpPr txBox="1">
            <a:spLocks noChangeArrowheads="1"/>
          </p:cNvSpPr>
          <p:nvPr/>
        </p:nvSpPr>
        <p:spPr bwMode="auto">
          <a:xfrm>
            <a:off x="-354293" y="3760136"/>
            <a:ext cx="330358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smtClean="0">
                <a:solidFill>
                  <a:schemeClr val="tx1"/>
                </a:solidFill>
              </a:rPr>
              <a:t>(</a:t>
            </a:r>
            <a:r>
              <a:rPr kumimoji="0" lang="en-US" altLang="x-none" sz="1800" dirty="0" err="1" smtClean="0">
                <a:solidFill>
                  <a:schemeClr val="tx1"/>
                </a:solidFill>
              </a:rPr>
              <a:t>osg-learn.chtc.wisc.edu</a:t>
            </a:r>
            <a:r>
              <a:rPr kumimoji="0" lang="en-US" altLang="x-none" sz="1800" dirty="0" smtClean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smtClean="0">
                <a:solidFill>
                  <a:schemeClr val="tx1"/>
                </a:solidFill>
              </a:rPr>
              <a:t>(</a:t>
            </a:r>
            <a:r>
              <a:rPr kumimoji="0" lang="en-US" altLang="x-none" sz="1800" dirty="0" err="1" smtClean="0">
                <a:solidFill>
                  <a:schemeClr val="tx1"/>
                </a:solidFill>
              </a:rPr>
              <a:t>training.osgconnect.net</a:t>
            </a:r>
            <a:r>
              <a:rPr kumimoji="0" lang="en-US" altLang="x-none" sz="1800" dirty="0" smtClean="0">
                <a:solidFill>
                  <a:schemeClr val="tx1"/>
                </a:solidFill>
              </a:rPr>
              <a:t>)</a:t>
            </a:r>
            <a:endParaRPr kumimoji="0" lang="en-US" altLang="x-non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latin typeface="Helvetica" charset="0"/>
                <a:cs typeface="Helvetica" charset="0"/>
              </a:rPr>
              <a:t>At UW-Madison</a:t>
            </a:r>
            <a:r>
              <a:rPr lang="en-US" altLang="en-US" sz="3200">
                <a:latin typeface="Helvetica" charset="0"/>
                <a:cs typeface="Helvetica" charset="0"/>
              </a:rPr>
              <a:t>’</a:t>
            </a:r>
            <a:r>
              <a:rPr lang="en-US" altLang="x-none" sz="3200">
                <a:latin typeface="Helvetica" charset="0"/>
                <a:cs typeface="Helvetica" charset="0"/>
              </a:rPr>
              <a:t>s CHTC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62" y="942975"/>
            <a:ext cx="4286426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Overview</a:t>
            </a:r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Types of OSG </a:t>
            </a:r>
            <a:r>
              <a:rPr lang="en-US" sz="2800" dirty="0"/>
              <a:t>submit points</a:t>
            </a:r>
          </a:p>
          <a:p>
            <a:pPr marL="0" indent="0">
              <a:buFont typeface="Times" charset="0"/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b="1" dirty="0" smtClean="0"/>
              <a:t>OSG Virtual Organizations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sz="2000" dirty="0" smtClean="0">
                <a:cs typeface="ＭＳ Ｐゴシック" charset="0"/>
              </a:rPr>
              <a:t>(members of OSG consortium)</a:t>
            </a:r>
            <a:endParaRPr lang="en-US" sz="2000" dirty="0">
              <a:cs typeface="ＭＳ Ｐゴシック" charset="0"/>
            </a:endParaRPr>
          </a:p>
          <a:p>
            <a:pPr>
              <a:defRPr/>
            </a:pPr>
            <a:r>
              <a:rPr lang="en-US" sz="2800" b="1" dirty="0" smtClean="0"/>
              <a:t>Other OSG </a:t>
            </a:r>
            <a:r>
              <a:rPr lang="en-US" sz="2800" b="1" dirty="0"/>
              <a:t>submit </a:t>
            </a:r>
            <a:r>
              <a:rPr lang="en-US" sz="2800" b="1" dirty="0" smtClean="0"/>
              <a:t>points</a:t>
            </a:r>
            <a:endParaRPr lang="en-US" sz="2800" b="1" dirty="0"/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</a:t>
            </a:r>
            <a:r>
              <a:rPr lang="en-US" sz="2000" dirty="0"/>
              <a:t>Connect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>
                <a:cs typeface="ＭＳ Ｐゴシック" charset="0"/>
              </a:rPr>
              <a:t>OSG Connect Client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via XSEDE</a:t>
            </a:r>
            <a:endParaRPr lang="en-US" sz="2000" dirty="0" smtClean="0">
              <a:cs typeface="ＭＳ Ｐゴシック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325A20-6A64-D747-A09A-AA595044E61C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/>
          <p:cNvSpPr txBox="1">
            <a:spLocks noChangeArrowheads="1"/>
          </p:cNvSpPr>
          <p:nvPr/>
        </p:nvSpPr>
        <p:spPr bwMode="auto">
          <a:xfrm>
            <a:off x="995919" y="4457700"/>
            <a:ext cx="7110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x-none" sz="1400">
                <a:solidFill>
                  <a:schemeClr val="tx1"/>
                </a:solidFill>
              </a:rPr>
              <a:t>*not all XSEDE Campus Champions will have experience with HTC or OSG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28725" y="77788"/>
            <a:ext cx="6946900" cy="857250"/>
          </a:xfrm>
        </p:spPr>
        <p:txBody>
          <a:bodyPr/>
          <a:lstStyle/>
          <a:p>
            <a:r>
              <a:rPr lang="en-US" altLang="x-none" sz="3600">
                <a:latin typeface="Helvetica" charset="0"/>
                <a:cs typeface="Helvetica" charset="0"/>
              </a:rPr>
              <a:t>Accessing an OSG Submit Point – 4 Ways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FE8D94-0604-8544-BC52-A7E0ED1BB554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28761"/>
              </p:ext>
            </p:extLst>
          </p:nvPr>
        </p:nvGraphicFramePr>
        <p:xfrm>
          <a:off x="995917" y="1085850"/>
          <a:ext cx="7341258" cy="3368676"/>
        </p:xfrm>
        <a:graphic>
          <a:graphicData uri="http://schemas.openxmlformats.org/drawingml/2006/table">
            <a:tbl>
              <a:tblPr/>
              <a:tblGrid>
                <a:gridCol w="1684933"/>
                <a:gridCol w="1727548"/>
                <a:gridCol w="1804582"/>
                <a:gridCol w="2124195"/>
              </a:tblGrid>
              <a:tr h="33337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Local VO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OSG Connect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XSEDE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BE7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Available to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users with a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campus/org VO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affiliates of U.S. research orgs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users with XSEDE allocation 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Cost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very unlikely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FREE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FREE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(but need allocation)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Limit on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CPU hrs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unlikely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YES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(per </a:t>
                      </a:r>
                      <a:r>
                        <a:rPr kumimoji="0" lang="en-US" alt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allocation)</a:t>
                      </a: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Local Help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very likely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(local staff)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unlikely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possibly*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(Campus Champion)</a:t>
                      </a: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Online Guides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likely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YES 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limited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</a:tr>
              <a:tr h="617538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Submit Point Type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submit server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(or direct OSG entry server)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direct OSG entry server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submit node to OSG entry server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Virtual Organization (VO)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rgbClr val="000080"/>
              </a:buClr>
              <a:buFont typeface="Times" charset="0"/>
              <a:buChar char="•"/>
              <a:defRPr/>
            </a:pPr>
            <a:r>
              <a:rPr lang="en-US" dirty="0" smtClean="0"/>
              <a:t>institution or research project that is part of the OSG consortium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  <a:defRPr/>
            </a:pPr>
            <a:r>
              <a:rPr lang="en-US" dirty="0" smtClean="0"/>
              <a:t>accounts and access determined by local VO administrators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  <a:defRPr/>
            </a:pPr>
            <a:r>
              <a:rPr lang="en-US" dirty="0" smtClean="0"/>
              <a:t>most offer user support or specialized interfaces for their specific setup and population of users</a:t>
            </a:r>
          </a:p>
          <a:p>
            <a:pPr marL="0" lvl="2" indent="0" algn="ctr">
              <a:buClr>
                <a:srgbClr val="000080"/>
              </a:buClr>
              <a:buFont typeface="Wingdings" charset="0"/>
              <a:buNone/>
              <a:defRPr/>
            </a:pPr>
            <a:r>
              <a:rPr lang="en-US" sz="3200" dirty="0" smtClean="0"/>
              <a:t>How do I determine whether my institution is/has a VO?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0BCCE9-8AA6-ED43-83B7-A780CDE9F6A9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13527</TotalTime>
  <Words>678</Words>
  <Application>Microsoft Macintosh PowerPoint</Application>
  <PresentationFormat>On-screen Show (16:9)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ＭＳ Ｐゴシック</vt:lpstr>
      <vt:lpstr>Helvetica</vt:lpstr>
      <vt:lpstr>Times</vt:lpstr>
      <vt:lpstr>Symbol</vt:lpstr>
      <vt:lpstr>Wingdings</vt:lpstr>
      <vt:lpstr>Times New Roman</vt:lpstr>
      <vt:lpstr>Futura</vt:lpstr>
      <vt:lpstr>OSG-Summer-School-Template</vt:lpstr>
      <vt:lpstr>Ways to Connect to OSG </vt:lpstr>
      <vt:lpstr>Overview</vt:lpstr>
      <vt:lpstr>Local HTC Submit Point</vt:lpstr>
      <vt:lpstr>OSG School Submit (1yr access)</vt:lpstr>
      <vt:lpstr>OSG School Submit (1yr access)</vt:lpstr>
      <vt:lpstr>At UW-Madison’s CHTC</vt:lpstr>
      <vt:lpstr>Overview</vt:lpstr>
      <vt:lpstr>Accessing an OSG Submit Point – 4 Ways</vt:lpstr>
      <vt:lpstr>Virtual Organization (VO)</vt:lpstr>
      <vt:lpstr>Using OSG through a VO</vt:lpstr>
      <vt:lpstr>… to the real world</vt:lpstr>
      <vt:lpstr>… to the real world</vt:lpstr>
      <vt:lpstr>… to the real world</vt:lpstr>
      <vt:lpstr>OSG Connect</vt:lpstr>
      <vt:lpstr>PowerPoint Presentation</vt:lpstr>
      <vt:lpstr>PowerPoint Presentation</vt:lpstr>
      <vt:lpstr>Using OSG via               </vt:lpstr>
      <vt:lpstr>Using OSG via               </vt:lpstr>
      <vt:lpstr>PowerPoint Presentation</vt:lpstr>
      <vt:lpstr>… to the real world</vt:lpstr>
      <vt:lpstr>… to the real world</vt:lpstr>
      <vt:lpstr>Overview</vt:lpstr>
      <vt:lpstr>OSG School Submit (1yr access)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Lauren Michael</cp:lastModifiedBy>
  <cp:revision>184</cp:revision>
  <cp:lastPrinted>2017-07-18T20:34:41Z</cp:lastPrinted>
  <dcterms:created xsi:type="dcterms:W3CDTF">2010-07-18T15:11:48Z</dcterms:created>
  <dcterms:modified xsi:type="dcterms:W3CDTF">2018-07-10T20:33:35Z</dcterms:modified>
</cp:coreProperties>
</file>