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rme"/>
      <p:regular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rme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unsplash.com/photos/QbJFw5xbtME?utm_source=unsplash&amp;utm_medium=referral&amp;utm_content=creditCopyText" TargetMode="External"/><Relationship Id="rId5" Type="http://schemas.openxmlformats.org/officeDocument/2006/relationships/hyperlink" Target="https://unsplash.com/photos/QbJFw5xbtME?utm_source=unsplash&amp;utm_medium=referral&amp;utm_content=creditCopyText" TargetMode="External"/><Relationship Id="rId6" Type="http://schemas.openxmlformats.org/officeDocument/2006/relationships/hyperlink" Target="https://unsplash.com/search/photos/renting?utm_source=unsplash&amp;utm_medium=referral&amp;utm_content=creditCopyText" TargetMode="External"/><Relationship Id="rId7" Type="http://schemas.openxmlformats.org/officeDocument/2006/relationships/hyperlink" Target="https://unsplash.com/search/photos/renting?utm_source=unsplash&amp;utm_medium=referral&amp;utm_content=creditCopyText" TargetMode="External"/><Relationship Id="rId8" Type="http://schemas.openxmlformats.org/officeDocument/2006/relationships/hyperlink" Target="https://unsplash.com/search/photos/renting?utm_source=unsplash&amp;utm_medium=referral&amp;utm_content=creditCopyTe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unsplash.com/photos/98Elr-LIvD8?utm_source=unsplash&amp;utm_medium=referral&amp;utm_content=creditCopyText" TargetMode="External"/><Relationship Id="rId5" Type="http://schemas.openxmlformats.org/officeDocument/2006/relationships/hyperlink" Target="https://unsplash.com/photos/98Elr-LIvD8?utm_source=unsplash&amp;utm_medium=referral&amp;utm_content=creditCopyText" TargetMode="External"/><Relationship Id="rId6" Type="http://schemas.openxmlformats.org/officeDocument/2006/relationships/hyperlink" Target="https://unsplash.com/search/photos/awesome?utm_source=unsplash&amp;utm_medium=referral&amp;utm_content=creditCopyText" TargetMode="External"/><Relationship Id="rId7" Type="http://schemas.openxmlformats.org/officeDocument/2006/relationships/hyperlink" Target="https://unsplash.com/search/photos/awesome?utm_source=unsplash&amp;utm_medium=referral&amp;utm_content=creditCopyText" TargetMode="External"/><Relationship Id="rId8" Type="http://schemas.openxmlformats.org/officeDocument/2006/relationships/hyperlink" Target="https://unsplash.com/search/photos/awesome?utm_source=unsplash&amp;utm_medium=referral&amp;utm_content=creditCopy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display.opensciencegrid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What’s Different About Overlay Systems?</a:t>
            </a:r>
            <a:endParaRPr sz="4800"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Resources You Don’t Own</a:t>
            </a:r>
            <a:endParaRPr sz="3200"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74700" y="1000125"/>
            <a:ext cx="3743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Primary resource owners can kick you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off for any reason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local system administrator relationships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sensitive data (again)!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1359" l="24226" r="5161" t="1524"/>
          <a:stretch/>
        </p:blipFill>
        <p:spPr>
          <a:xfrm>
            <a:off x="4858900" y="1171725"/>
            <a:ext cx="3599301" cy="3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Nathan Dumlao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Be a Good Netizen!</a:t>
            </a:r>
            <a:endParaRPr sz="3200"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Use of shared resources is a privilege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Only use the resources that you request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Be nice to your submit nodes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Test jobs on local resources with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condor_submit -i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2245800" y="1493200"/>
            <a:ext cx="465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#3: </a:t>
            </a:r>
            <a:r>
              <a:rPr lang="en"/>
              <a:t>Slower Ramp Up</a:t>
            </a:r>
            <a:endParaRPr/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2297100" y="2312900"/>
            <a:ext cx="454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Leasing resources takes time!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Slower Ramp Up</a:t>
            </a:r>
            <a:endParaRPr sz="32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Adding slots: pilot process in the OSG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vs slots already in your local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Not a lot of time (~minutes) compared to most job runtimes (~hours)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Small trade-off for increased availability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Tip: If your jobs only run for &lt; 10min each, consider combining them so each job runs for at least 30min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602700" y="1579950"/>
            <a:ext cx="7938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Robustify Your Jobs</a:t>
            </a:r>
            <a:endParaRPr b="1"/>
          </a:p>
        </p:txBody>
      </p:sp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1052700" y="2322900"/>
            <a:ext cx="69000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Succeeding in the face of failure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Job Robustification</a:t>
            </a:r>
            <a:endParaRPr sz="3200"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Test small, test often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Specify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2400">
                <a:solidFill>
                  <a:srgbClr val="000080"/>
                </a:solidFill>
              </a:rPr>
              <a:t>, and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rgbClr val="000080"/>
                </a:solidFill>
              </a:rPr>
              <a:t> files at least while you develop your workflow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Use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r>
              <a:rPr lang="en" sz="2400">
                <a:solidFill>
                  <a:srgbClr val="000080"/>
                </a:solidFill>
              </a:rPr>
              <a:t> to catch different failure modes</a:t>
            </a:r>
            <a:endParaRPr sz="2400">
              <a:solidFill>
                <a:srgbClr val="00008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Char char="−"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 = (ExitCode =?= 3)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Char char="−"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 = (time() - JobCurrentStartDate &lt; 1 * $(HOUR))</a:t>
            </a:r>
            <a:endParaRPr sz="1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For jobs that run too long:</a:t>
            </a:r>
            <a:endParaRPr sz="2400">
              <a:solidFill>
                <a:srgbClr val="000080"/>
              </a:solidFill>
            </a:endParaRPr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periodic_hold		= (time() - JobCurrentStartDate &gt; 4 * $(HOUR))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periodic_release   	= (HoldReasonCode == 3) &amp;&amp; (NumJobStarts &lt; 3)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HoldReasonCode</a:t>
            </a:r>
            <a:r>
              <a:rPr lang="en" sz="2400">
                <a:solidFill>
                  <a:srgbClr val="000080"/>
                </a:solidFill>
              </a:rPr>
              <a:t> is 3 for any jobs where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r>
              <a:rPr lang="en" sz="2400">
                <a:solidFill>
                  <a:srgbClr val="000080"/>
                </a:solidFill>
              </a:rPr>
              <a:t> or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periodic_release</a:t>
            </a:r>
            <a:r>
              <a:rPr lang="en" sz="2400">
                <a:solidFill>
                  <a:srgbClr val="000080"/>
                </a:solidFill>
              </a:rPr>
              <a:t> evaluate to True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Job Robustification</a:t>
            </a:r>
            <a:endParaRPr sz="32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In your own code: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Self checkpointing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Different exit codes for use with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Defensive troubleshooting (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hostname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ls -l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condor_version</a:t>
            </a:r>
            <a:r>
              <a:rPr lang="en" sz="2400">
                <a:solidFill>
                  <a:srgbClr val="000080"/>
                </a:solidFill>
              </a:rPr>
              <a:t> in your wrapper script)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Add simple logging (e.g. print, echo, etc)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801900" y="1523675"/>
            <a:ext cx="351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Overlay Systems are Awesome!</a:t>
            </a:r>
            <a:endParaRPr b="1"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1289" l="16260" r="22517" t="236"/>
          <a:stretch/>
        </p:blipFill>
        <p:spPr>
          <a:xfrm>
            <a:off x="4561100" y="641625"/>
            <a:ext cx="3599705" cy="386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Zachary Nelson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533400" y="1411900"/>
            <a:ext cx="7938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the Catch?</a:t>
            </a:r>
            <a:endParaRPr b="1"/>
          </a:p>
        </p:txBody>
      </p:sp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1122000" y="2330725"/>
            <a:ext cx="69000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Requires more infrastructure, software, set-up, management, troubleshooting...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1215300" y="10378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80"/>
                </a:solidFill>
              </a:rPr>
              <a:t>“You know you have a </a:t>
            </a:r>
            <a:r>
              <a:rPr b="1" i="1" lang="en">
                <a:solidFill>
                  <a:srgbClr val="FF8000"/>
                </a:solidFill>
              </a:rPr>
              <a:t>distributed system</a:t>
            </a:r>
            <a:r>
              <a:rPr i="1" lang="en">
                <a:solidFill>
                  <a:srgbClr val="000080"/>
                </a:solidFill>
              </a:rPr>
              <a:t> when the crash of a computer you’ve never heard of stops you from getting any work done.”</a:t>
            </a:r>
            <a:r>
              <a:rPr lang="en">
                <a:solidFill>
                  <a:srgbClr val="000080"/>
                </a:solidFill>
              </a:rPr>
              <a:t> </a:t>
            </a:r>
            <a:endParaRPr>
              <a:solidFill>
                <a:srgbClr val="000080"/>
              </a:solidFill>
            </a:endParaRPr>
          </a:p>
          <a:p>
            <a:pPr indent="-139700" lvl="0" marL="34290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- Leslie Lamport</a:t>
            </a:r>
            <a:endParaRPr>
              <a:solidFill>
                <a:srgbClr val="000080"/>
              </a:solidFill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1148100" y="1526200"/>
            <a:ext cx="6847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Heterogenous Resources</a:t>
            </a:r>
            <a:endParaRPr/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1705050" y="2485200"/>
            <a:ext cx="573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Accounting for differences between the OSG and your local cluster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Sites of the OSG</a:t>
            </a:r>
            <a:endParaRPr sz="32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10542" l="0" r="0" t="10549"/>
          <a:stretch/>
        </p:blipFill>
        <p:spPr>
          <a:xfrm>
            <a:off x="781050" y="1185863"/>
            <a:ext cx="5686430" cy="2886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166250" y="4135625"/>
            <a:ext cx="3425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http://display.opensciencegrid.org/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Heterogeneous Resources - Software</a:t>
            </a:r>
            <a:endParaRPr sz="32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Different operating systems (Red Hat, CentOS, Scientific Linux; versions 6 and 7)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Varying software versions (e.g., at least Python 2.6)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Varying software availability (e.g., no BLAST*)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Make your jobs more portable: OASIS, containers, etc (more in Wednesday’s talks)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28725" y="85725"/>
            <a:ext cx="755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Hetero. </a:t>
            </a:r>
            <a:r>
              <a:rPr lang="en" sz="3200"/>
              <a:t>Resources - Hardware</a:t>
            </a:r>
            <a:endParaRPr sz="32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CPU: Mostly single core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RAM: Mostly &lt; 8GB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GPU: Limited #s but more being added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Disk: No shared file system (more in Thursday’s talks)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 </a:t>
            </a:r>
            <a:r>
              <a:rPr lang="en" sz="2400">
                <a:solidFill>
                  <a:srgbClr val="000080"/>
                </a:solidFill>
              </a:rPr>
              <a:t>Split up your workflow to make your jobs more high throughput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ctrTitle"/>
          </p:nvPr>
        </p:nvSpPr>
        <p:spPr>
          <a:xfrm>
            <a:off x="1407000" y="1585644"/>
            <a:ext cx="6330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With Great Power Comes Great Responsibility</a:t>
            </a:r>
            <a:endParaRPr/>
          </a:p>
        </p:txBody>
      </p:sp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2602950" y="2669250"/>
            <a:ext cx="393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How to be a good netizen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