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Carme"/>
      <p:regular r:id="rId39"/>
    </p:embeddedFont>
    <p:embeddedFont>
      <p:font typeface="Source Sans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rm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86233" y="4344147"/>
            <a:ext cx="54855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>
            <p:ph idx="2" type="sldImg"/>
          </p:nvPr>
        </p:nvSpPr>
        <p:spPr>
          <a:xfrm>
            <a:off x="1662545" y="685427"/>
            <a:ext cx="35328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−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72" name="Shape 7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-1"/>
            <a:ext cx="684908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4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1pPr>
            <a:lvl2pPr indent="-457200" lvl="1" marL="914400" rtl="0" algn="ctr">
              <a:spcBef>
                <a:spcPts val="560"/>
              </a:spcBef>
              <a:spcAft>
                <a:spcPts val="0"/>
              </a:spcAft>
              <a:buClr>
                <a:srgbClr val="263238"/>
              </a:buClr>
              <a:buSzPts val="3600"/>
              <a:buChar char="−"/>
              <a:defRPr i="1" sz="3600"/>
            </a:lvl2pPr>
            <a:lvl3pPr indent="-457200" lvl="2" marL="1371600" rtl="0" algn="ctr">
              <a:spcBef>
                <a:spcPts val="480"/>
              </a:spcBef>
              <a:spcAft>
                <a:spcPts val="0"/>
              </a:spcAft>
              <a:buClr>
                <a:srgbClr val="263238"/>
              </a:buClr>
              <a:buSzPts val="3600"/>
              <a:buChar char="▪"/>
              <a:defRPr i="1" sz="3600"/>
            </a:lvl3pPr>
            <a:lvl4pPr indent="-457200" lvl="3" marL="1828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4pPr>
            <a:lvl5pPr indent="-457200" lvl="4" marL="22860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5pPr>
            <a:lvl6pPr indent="-457200" lvl="5" marL="27432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6pPr>
            <a:lvl7pPr indent="-457200" lvl="6" marL="32004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7pPr>
            <a:lvl8pPr indent="-457200" lvl="7" marL="36576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8pPr>
            <a:lvl9pPr indent="-457200" lvl="8" marL="4114800" rtl="0" algn="ctr">
              <a:spcBef>
                <a:spcPts val="400"/>
              </a:spcBef>
              <a:spcAft>
                <a:spcPts val="0"/>
              </a:spcAft>
              <a:buClr>
                <a:srgbClr val="263238"/>
              </a:buClr>
              <a:buSzPts val="3600"/>
              <a:buChar char="•"/>
              <a:defRPr i="1" sz="3600"/>
            </a:lvl9pPr>
          </a:lstStyle>
          <a:p/>
        </p:txBody>
      </p:sp>
      <p:grpSp>
        <p:nvGrpSpPr>
          <p:cNvPr id="90" name="Shape 90"/>
          <p:cNvGrpSpPr/>
          <p:nvPr/>
        </p:nvGrpSpPr>
        <p:grpSpPr>
          <a:xfrm>
            <a:off x="3593400" y="805714"/>
            <a:ext cx="1957200" cy="819900"/>
            <a:chOff x="3593400" y="1760085"/>
            <a:chExt cx="1957200" cy="1093200"/>
          </a:xfrm>
        </p:grpSpPr>
        <p:sp>
          <p:nvSpPr>
            <p:cNvPr id="91" name="Shape 91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" name="Shape 94"/>
          <p:cNvCxnSpPr>
            <a:endCxn id="92" idx="1"/>
          </p:cNvCxnSpPr>
          <p:nvPr/>
        </p:nvCxnSpPr>
        <p:spPr>
          <a:xfrm>
            <a:off x="3742095" y="653985"/>
            <a:ext cx="443400" cy="271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Shape 95"/>
          <p:cNvCxnSpPr/>
          <p:nvPr/>
        </p:nvCxnSpPr>
        <p:spPr>
          <a:xfrm rot="10800000">
            <a:off x="4114800" y="202414"/>
            <a:ext cx="457200" cy="603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4749075" y="564919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2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g_logo_4c_white"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667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47700" y="2914650"/>
            <a:ext cx="78105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277" lvl="1" marL="74277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41034" lvl="2" marL="1142734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40929" lvl="3" marL="15998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40822" lvl="4" marL="2056922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40717" lvl="5" marL="251401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40610" lvl="6" marL="297111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40503" lvl="7" marL="3428203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40398" lvl="8" marL="3885298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74701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737100" y="1000126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1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457201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4645029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645029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4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575051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57204" y="1076328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46" name="Shape 14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Time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547" lvl="1" marL="457047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392" lvl="2" marL="914092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41" lvl="3" marL="137114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087" lvl="4" marL="1828187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935" lvl="5" marL="228523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81" lvl="6" marL="2742281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629" lvl="7" marL="3199329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75" lvl="8" marL="3656375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2903500" y="-1128674"/>
            <a:ext cx="35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5360951" y="1328776"/>
            <a:ext cx="4429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1398550" y="-538124"/>
            <a:ext cx="4429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sz="140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747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737100" y="1000125"/>
            <a:ext cx="38100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80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525462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0" y="4856162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</a:t>
            </a:r>
            <a:r>
              <a:rPr lang="en" sz="1200">
                <a:solidFill>
                  <a:srgbClr val="FF8000"/>
                </a:solidFill>
              </a:rPr>
              <a:t>User </a:t>
            </a:r>
            <a:r>
              <a:rPr b="0" i="0" lang="en" sz="12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School 201</a:t>
            </a:r>
            <a:r>
              <a:rPr lang="en" sz="1200">
                <a:solidFill>
                  <a:srgbClr val="FF8000"/>
                </a:solidFill>
              </a:rPr>
              <a:t>8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None/>
              <a:defRPr b="0" i="0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/>
        </p:nvSpPr>
        <p:spPr>
          <a:xfrm>
            <a:off x="-1266825" y="4506912"/>
            <a:ext cx="1842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  <a:defRPr b="0" i="0" sz="1400" u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osg_logo_4c_whit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594" lvl="5" marL="45709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6pPr>
            <a:lvl7pPr indent="-12486" lvl="6" marL="91418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7pPr>
            <a:lvl8pPr indent="-12382" lvl="7" marL="137128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8pPr>
            <a:lvl9pPr indent="-12274" lvl="8" marL="182837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80"/>
                </a:solidFill>
                <a:latin typeface="Carme"/>
                <a:ea typeface="Carme"/>
                <a:cs typeface="Carme"/>
                <a:sym typeface="Carme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/>
          <p:nvPr/>
        </p:nvSpPr>
        <p:spPr>
          <a:xfrm>
            <a:off x="-1266824" y="4506913"/>
            <a:ext cx="18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FF8000"/>
              </a:buClr>
              <a:buFont typeface="Arial"/>
              <a:buNone/>
              <a:defRPr b="0" i="0" sz="14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g_logo_4c_white" id="107" name="Shape 10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123825"/>
            <a:ext cx="1393800" cy="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1" y="4856165"/>
            <a:ext cx="2265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Summer School 2017</a:t>
            </a: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525465" y="866775"/>
            <a:ext cx="8618400" cy="0"/>
          </a:xfrm>
          <a:prstGeom prst="straightConnector1">
            <a:avLst/>
          </a:prstGeom>
          <a:noFill/>
          <a:ln cap="flat" cmpd="sng" w="38100">
            <a:solidFill>
              <a:srgbClr val="FF8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nsplash.com/photos/7nrsVjvALnA?utm_source=unsplash&amp;utm_medium=referral&amp;utm_content=creditCopyText" TargetMode="External"/><Relationship Id="rId4" Type="http://schemas.openxmlformats.org/officeDocument/2006/relationships/hyperlink" Target="https://unsplash.com/photos/7nrsVjvALnA?utm_source=unsplash&amp;utm_medium=referral&amp;utm_content=creditCopyText" TargetMode="External"/><Relationship Id="rId5" Type="http://schemas.openxmlformats.org/officeDocument/2006/relationships/hyperlink" Target="https://unsplash.com/search/photos/crossroads?utm_source=unsplash&amp;utm_medium=referral&amp;utm_content=creditCopyText" TargetMode="External"/><Relationship Id="rId6" Type="http://schemas.openxmlformats.org/officeDocument/2006/relationships/hyperlink" Target="https://unsplash.com/search/photos/crossroads?utm_source=unsplash&amp;utm_medium=referral&amp;utm_content=creditCopyText" TargetMode="External"/><Relationship Id="rId7" Type="http://schemas.openxmlformats.org/officeDocument/2006/relationships/hyperlink" Target="https://unsplash.com/search/photos/crossroads?utm_source=unsplash&amp;utm_medium=referral&amp;utm_content=creditCopyText" TargetMode="External"/><Relationship Id="rId8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hyperlink" Target="https://xkcd.com/13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unsplash.com/photos/8ijXK3Pchs0?utm_source=unsplash&amp;utm_medium=referral&amp;utm_content=creditCopyText" TargetMode="External"/><Relationship Id="rId4" Type="http://schemas.openxmlformats.org/officeDocument/2006/relationships/hyperlink" Target="https://unsplash.com/photos/8ijXK3Pchs0?utm_source=unsplash&amp;utm_medium=referral&amp;utm_content=creditCopyText" TargetMode="External"/><Relationship Id="rId5" Type="http://schemas.openxmlformats.org/officeDocument/2006/relationships/hyperlink" Target="https://unsplash.com/search/photos/pools?utm_source=unsplash&amp;utm_medium=referral&amp;utm_content=creditCopyText" TargetMode="External"/><Relationship Id="rId6" Type="http://schemas.openxmlformats.org/officeDocument/2006/relationships/hyperlink" Target="https://unsplash.com/search/photos/pools?utm_source=unsplash&amp;utm_medium=referral&amp;utm_content=creditCopyText" TargetMode="External"/><Relationship Id="rId7" Type="http://schemas.openxmlformats.org/officeDocument/2006/relationships/hyperlink" Target="https://unsplash.com/search/photos/pools?utm_source=unsplash&amp;utm_medium=referral&amp;utm_content=creditCopyText" TargetMode="External"/><Relationship Id="rId8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research.cs.wisc.edu/htcondor/HTCondorWeek2017/presentations/ThuHoward_EDAModel.pdf" TargetMode="External"/><Relationship Id="rId4" Type="http://schemas.openxmlformats.org/officeDocument/2006/relationships/hyperlink" Target="http://research.cs.wisc.edu/htcondor/HTCondorWeek2015/presentations/Madduri-CondorWeek-2015.pdf" TargetMode="External"/><Relationship Id="rId5" Type="http://schemas.openxmlformats.org/officeDocument/2006/relationships/hyperlink" Target="http://research.cs.wisc.edu/htcondor/HTCondorWeek2016/presentations/CycleComputing.pdf" TargetMode="External"/><Relationship Id="rId6" Type="http://schemas.openxmlformats.org/officeDocument/2006/relationships/hyperlink" Target="http://research.cs.wisc.edu/htcondor/HTCondorWeek2015/presentations/CottonB_CycleComputi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to DHTC</a:t>
            </a:r>
            <a:endParaRPr sz="4800"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647700" y="2914650"/>
            <a:ext cx="8127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Brian Lin</a:t>
            </a:r>
            <a:endParaRPr>
              <a:solidFill>
                <a:srgbClr val="000080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80"/>
                </a:solidFill>
              </a:rPr>
              <a:t>OSG Software Team</a:t>
            </a:r>
            <a:endParaRPr>
              <a:solidFill>
                <a:srgbClr val="00008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</a:rPr>
              <a:t>University of Wisconsin - Madison</a:t>
            </a:r>
            <a:endParaRPr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ctrTitle"/>
          </p:nvPr>
        </p:nvSpPr>
        <p:spPr>
          <a:xfrm>
            <a:off x="465450" y="1991850"/>
            <a:ext cx="8213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#</a:t>
            </a:r>
            <a:r>
              <a:rPr lang="en"/>
              <a:t>3</a:t>
            </a:r>
            <a:r>
              <a:rPr b="1" lang="en"/>
              <a:t>: </a:t>
            </a:r>
            <a:r>
              <a:rPr lang="en"/>
              <a:t>Share Resources</a:t>
            </a:r>
            <a:endParaRPr b="1"/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Distributed HTC</a:t>
            </a:r>
            <a:endParaRPr sz="3200"/>
          </a:p>
        </p:txBody>
      </p:sp>
      <p:sp>
        <p:nvSpPr>
          <p:cNvPr id="245" name="Shape 245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Shape 248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4871806" y="30082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848188" y="30703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3883246" y="31003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4200837" y="33007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 rot="10800000">
            <a:off x="4730508" y="32724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Shape 258"/>
          <p:cNvSpPr/>
          <p:nvPr/>
        </p:nvSpPr>
        <p:spPr>
          <a:xfrm>
            <a:off x="4908719" y="30381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352259" y="32801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388643" y="33100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10200" y="3157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5916100" y="29771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2352806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1329188" y="2037750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364246" y="2067672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66" name="Shape 266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 flipH="1" rot="10800000">
            <a:off x="2211508" y="2239821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2389719" y="2005530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1833259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869643" y="2277405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7444056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6420438" y="1731725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6455496" y="1761647"/>
            <a:ext cx="3288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274" name="Shape 274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flipH="1" rot="10800000">
            <a:off x="7302758" y="1933796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Shape 276"/>
          <p:cNvSpPr/>
          <p:nvPr/>
        </p:nvSpPr>
        <p:spPr>
          <a:xfrm>
            <a:off x="7480969" y="1699505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6924509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960893" y="1971380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i.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Up Your Jobs Manually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1585950" y="2838469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Let’s start sharing!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Manual Job Split</a:t>
            </a:r>
            <a:endParaRPr sz="3200"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4768300" y="1000125"/>
            <a:ext cx="37788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Obtain sharing agreements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Query each cluster for idle resources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Split and submit jobs based on resource availability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Denys Nevozhai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8">
            <a:alphaModFix/>
          </a:blip>
          <a:srcRect b="26150" l="18391" r="24599" t="8472"/>
          <a:stretch/>
        </p:blipFill>
        <p:spPr>
          <a:xfrm>
            <a:off x="703526" y="1095525"/>
            <a:ext cx="3912380" cy="33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Distributed HTC</a:t>
            </a:r>
            <a:endParaRPr sz="3200"/>
          </a:p>
        </p:txBody>
      </p:sp>
      <p:sp>
        <p:nvSpPr>
          <p:cNvPr id="302" name="Shape 302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303" name="Shape 303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Shape 304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Shape 305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871806" y="30082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3848188" y="30703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3883246" y="31003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13" name="Shape 313"/>
          <p:cNvCxnSpPr/>
          <p:nvPr/>
        </p:nvCxnSpPr>
        <p:spPr>
          <a:xfrm>
            <a:off x="4200837" y="33007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Shape 314"/>
          <p:cNvCxnSpPr/>
          <p:nvPr/>
        </p:nvCxnSpPr>
        <p:spPr>
          <a:xfrm flipH="1" rot="10800000">
            <a:off x="4730508" y="32724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4908719" y="30381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352259" y="32801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88643" y="33100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810200" y="3157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5916100" y="29771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2352806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329188" y="2037750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364246" y="2067672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23" name="Shape 323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 flipH="1" rot="10800000">
            <a:off x="2211508" y="2239821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/>
          <p:nvPr/>
        </p:nvSpPr>
        <p:spPr>
          <a:xfrm>
            <a:off x="2389719" y="2005530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1833259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1869643" y="2277405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7444056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6420438" y="1731725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6455496" y="1761647"/>
            <a:ext cx="3288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31" name="Shape 331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/>
          <p:nvPr/>
        </p:nvCxnSpPr>
        <p:spPr>
          <a:xfrm flipH="1" rot="10800000">
            <a:off x="7302758" y="1933796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7480969" y="1699505"/>
            <a:ext cx="3459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6924509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6960893" y="1971380"/>
            <a:ext cx="341400" cy="2805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type="title"/>
          </p:nvPr>
        </p:nvSpPr>
        <p:spPr>
          <a:xfrm>
            <a:off x="1239225" y="85725"/>
            <a:ext cx="78015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Distributed HTC</a:t>
            </a:r>
            <a:endParaRPr sz="3200"/>
          </a:p>
        </p:txBody>
      </p:sp>
      <p:sp>
        <p:nvSpPr>
          <p:cNvPr id="343" name="Shape 343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344" name="Shape 344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Shape 346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731700" y="4273800"/>
            <a:ext cx="168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0" name="Shape 35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871806" y="30082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848188" y="30703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883246" y="31003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54" name="Shape 354"/>
          <p:cNvCxnSpPr/>
          <p:nvPr/>
        </p:nvCxnSpPr>
        <p:spPr>
          <a:xfrm>
            <a:off x="4200837" y="33007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 flipH="1" rot="10800000">
            <a:off x="4730508" y="32724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Shape 356"/>
          <p:cNvSpPr/>
          <p:nvPr/>
        </p:nvSpPr>
        <p:spPr>
          <a:xfrm>
            <a:off x="4908719" y="30381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4352259" y="32801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388643" y="33100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810200" y="3157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Nebraska - Lincoln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5916100" y="29771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University of Chicago</a:t>
            </a:r>
            <a:endParaRPr sz="2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352806" y="1975600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329188" y="2037750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1364246" y="2067672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64" name="Shape 364"/>
          <p:cNvCxnSpPr/>
          <p:nvPr/>
        </p:nvCxnSpPr>
        <p:spPr>
          <a:xfrm>
            <a:off x="1681837" y="2268156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2211508" y="2239821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Shape 366"/>
          <p:cNvSpPr/>
          <p:nvPr/>
        </p:nvSpPr>
        <p:spPr>
          <a:xfrm>
            <a:off x="2389719" y="2005530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1833259" y="2247482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869643" y="2277405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7444056" y="1669575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420438" y="1731725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6455496" y="1761647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372" name="Shape 372"/>
          <p:cNvCxnSpPr/>
          <p:nvPr/>
        </p:nvCxnSpPr>
        <p:spPr>
          <a:xfrm>
            <a:off x="6773087" y="1962131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 flipH="1" rot="10800000">
            <a:off x="7302758" y="1933796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Shape 374"/>
          <p:cNvSpPr/>
          <p:nvPr/>
        </p:nvSpPr>
        <p:spPr>
          <a:xfrm>
            <a:off x="7480969" y="1699505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924509" y="1941457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6960893" y="1971380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228725" y="85725"/>
            <a:ext cx="7772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Manual Job Split - Shortcomings</a:t>
            </a:r>
            <a:endParaRPr sz="3200"/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Fewer agreements = fewer potential resources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More agreements = more account management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Querying and partitioning is tedious and inaccurate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Are you allowed to share? Do you have anything to share?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Not all clusters use HTCondor — other job schedulers e.g., SLURM, PBS, etc.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Pools are independent — workflows must be confined to a single pool</a:t>
            </a:r>
            <a:endParaRPr sz="24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4294967295" type="ctrTitle"/>
          </p:nvPr>
        </p:nvSpPr>
        <p:spPr>
          <a:xfrm>
            <a:off x="791850" y="1509825"/>
            <a:ext cx="756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ii.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Up Your Jobs Automatically</a:t>
            </a:r>
            <a:r>
              <a:rPr lang="en"/>
              <a:t> </a:t>
            </a:r>
            <a:endParaRPr/>
          </a:p>
        </p:txBody>
      </p:sp>
      <p:sp>
        <p:nvSpPr>
          <p:cNvPr id="389" name="Shape 389"/>
          <p:cNvSpPr txBox="1"/>
          <p:nvPr/>
        </p:nvSpPr>
        <p:spPr>
          <a:xfrm>
            <a:off x="1585950" y="2838469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Let the computers do </a:t>
            </a:r>
            <a:r>
              <a:rPr lang="en" sz="2400">
                <a:solidFill>
                  <a:srgbClr val="000080"/>
                </a:solidFill>
              </a:rPr>
              <a:t>the</a:t>
            </a:r>
            <a:r>
              <a:rPr lang="en" sz="2400">
                <a:solidFill>
                  <a:srgbClr val="000080"/>
                </a:solidFill>
              </a:rPr>
              <a:t> work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Automatic Job Split - Shortcomings</a:t>
            </a:r>
            <a:endParaRPr sz="3200"/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5305250" y="1023325"/>
            <a:ext cx="3241800" cy="3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</a:rPr>
              <a:t>Homer:</a:t>
            </a:r>
            <a:r>
              <a:rPr lang="en" sz="2200">
                <a:solidFill>
                  <a:srgbClr val="000080"/>
                </a:solidFill>
              </a:rPr>
              <a:t> Kids: there's three ways to do things; the right way, the wrong way and the Max Power way!</a:t>
            </a:r>
            <a:endParaRPr sz="22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80"/>
                </a:solidFill>
              </a:rPr>
              <a:t>Bart:</a:t>
            </a:r>
            <a:r>
              <a:rPr lang="en" sz="2200">
                <a:solidFill>
                  <a:srgbClr val="000080"/>
                </a:solidFill>
              </a:rPr>
              <a:t> Isn't that the wrong way?</a:t>
            </a:r>
            <a:endParaRPr sz="2200">
              <a:solidFill>
                <a:srgbClr val="000080"/>
              </a:solidFill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80"/>
                </a:solidFill>
              </a:rPr>
              <a:t>Homer:</a:t>
            </a:r>
            <a:r>
              <a:rPr lang="en" sz="2200">
                <a:solidFill>
                  <a:srgbClr val="000080"/>
                </a:solidFill>
              </a:rPr>
              <a:t> Yeah, but faster!</a:t>
            </a:r>
            <a:endParaRPr sz="2200">
              <a:solidFill>
                <a:srgbClr val="000080"/>
              </a:solidFill>
            </a:endParaRPr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</a:rPr>
              <a:t>Groening, M (Writer), Michels, P. (Director) . (1999). Homer to the Max [Television Series Episode]. In Scully, M. (Executive Producer), </a:t>
            </a:r>
            <a:r>
              <a:rPr i="1" lang="en" sz="1000">
                <a:solidFill>
                  <a:srgbClr val="000080"/>
                </a:solidFill>
              </a:rPr>
              <a:t>The Simpsons. </a:t>
            </a:r>
            <a:r>
              <a:rPr lang="en" sz="1000">
                <a:solidFill>
                  <a:srgbClr val="000080"/>
                </a:solidFill>
              </a:rPr>
              <a:t>Los Angeles, CA: Gracie Films</a:t>
            </a:r>
            <a:endParaRPr sz="1000">
              <a:solidFill>
                <a:srgbClr val="000080"/>
              </a:solidFill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omertothemax1_thumb.png" id="398" name="Shape 3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00" y="1023325"/>
            <a:ext cx="4530324" cy="33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Automatic Partitions - Shortcomings</a:t>
            </a:r>
            <a:endParaRPr sz="3200"/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utomation_2x.png" id="405" name="Shape 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37" y="1101550"/>
            <a:ext cx="3621326" cy="36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3770850" y="4842600"/>
            <a:ext cx="16023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https://xkcd.com/1319/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13049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Local High Throughput Computing</a:t>
            </a:r>
            <a:endParaRPr sz="3200"/>
          </a:p>
        </p:txBody>
      </p:sp>
      <p:sp>
        <p:nvSpPr>
          <p:cNvPr id="170" name="Shape 170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</a:rPr>
              <a:t>local</a:t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</a:rPr>
              <a:t>resources</a:t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80"/>
                </a:solidFill>
              </a:rPr>
              <a:t>compute</a:t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3351650" y="1590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3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228725" y="85725"/>
            <a:ext cx="7496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#3: Share Resources - Requirements</a:t>
            </a:r>
            <a:endParaRPr sz="3200"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Minimal account management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job partitioning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DAG workflow functionality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HTCondor only!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No resource sharing requirements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4294967295" type="ctrTitle"/>
          </p:nvPr>
        </p:nvSpPr>
        <p:spPr>
          <a:xfrm>
            <a:off x="1161600" y="1533275"/>
            <a:ext cx="68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iii.</a:t>
            </a:r>
            <a:endParaRPr sz="6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Systems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1585950" y="2838469"/>
            <a:ext cx="597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80"/>
                </a:solidFill>
              </a:rPr>
              <a:t>Let the OSG do the heavy lifting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428" name="Shape 42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431" name="Shape 43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434" name="Shape 43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437" name="Shape 43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440" name="Shape 44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443" name="Shape 44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446" name="Shape 44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449" name="Shape 44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452" name="Shape 45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455" name="Shape 45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Shape 457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2717258" y="1682558"/>
            <a:ext cx="639154" cy="63915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2736430" y="1701736"/>
            <a:ext cx="600808" cy="600808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466" name="Shape 466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Shape 468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479" name="Shape 47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482" name="Shape 48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485" name="Shape 48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488" name="Shape 48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491" name="Shape 49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494" name="Shape 49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497" name="Shape 49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500" name="Shape 50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Shape 502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503" name="Shape 50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506" name="Shape 50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Shape 508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11" name="Shape 511"/>
          <p:cNvGrpSpPr/>
          <p:nvPr/>
        </p:nvGrpSpPr>
        <p:grpSpPr>
          <a:xfrm>
            <a:off x="1869013" y="1829688"/>
            <a:ext cx="792338" cy="438825"/>
            <a:chOff x="1792813" y="1677288"/>
            <a:chExt cx="792338" cy="438825"/>
          </a:xfrm>
        </p:grpSpPr>
        <p:cxnSp>
          <p:nvCxnSpPr>
            <p:cNvPr id="512" name="Shape 512"/>
            <p:cNvCxnSpPr/>
            <p:nvPr/>
          </p:nvCxnSpPr>
          <p:spPr>
            <a:xfrm>
              <a:off x="1970450" y="1969838"/>
              <a:ext cx="614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1792813" y="2116113"/>
              <a:ext cx="702900" cy="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Shape 514"/>
            <p:cNvCxnSpPr/>
            <p:nvPr/>
          </p:nvCxnSpPr>
          <p:spPr>
            <a:xfrm>
              <a:off x="1970450" y="1677288"/>
              <a:ext cx="614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1792813" y="1823563"/>
              <a:ext cx="702900" cy="0"/>
            </a:xfrm>
            <a:prstGeom prst="straightConnector1">
              <a:avLst/>
            </a:prstGeom>
            <a:noFill/>
            <a:ln cap="flat" cmpd="sng" w="19050">
              <a:solidFill>
                <a:srgbClr val="CCCCCC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descr="DNA-Helix-Variation-2.png"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524" name="Shape 524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Shape 525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Shape 526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27" name="Shape 527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535" name="Shape 535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6" name="Shape 536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537" name="Shape 53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540" name="Shape 54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543" name="Shape 54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546" name="Shape 54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549" name="Shape 54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552" name="Shape 55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555" name="Shape 55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558" name="Shape 55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561" name="Shape 56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564" name="Shape 56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Shape 567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69" name="Shape 569"/>
          <p:cNvCxnSpPr/>
          <p:nvPr/>
        </p:nvCxnSpPr>
        <p:spPr>
          <a:xfrm flipH="1" rot="10800000">
            <a:off x="5035854" y="2789125"/>
            <a:ext cx="1401600" cy="6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0" name="Shape 570"/>
          <p:cNvGrpSpPr/>
          <p:nvPr/>
        </p:nvGrpSpPr>
        <p:grpSpPr>
          <a:xfrm>
            <a:off x="5181654" y="2567925"/>
            <a:ext cx="454850" cy="467950"/>
            <a:chOff x="4938879" y="3129975"/>
            <a:chExt cx="454850" cy="467950"/>
          </a:xfrm>
        </p:grpSpPr>
        <p:sp>
          <p:nvSpPr>
            <p:cNvPr id="571" name="Shape 571"/>
            <p:cNvSpPr/>
            <p:nvPr/>
          </p:nvSpPr>
          <p:spPr>
            <a:xfrm>
              <a:off x="4938879" y="312997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5023404" y="32228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121029" y="33252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DNA-Helix-Variation-2.png" id="574" name="Shape 5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575" name="Shape 5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582" name="Shape 582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Shape 583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Shape 584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4436325" y="2058100"/>
            <a:ext cx="1466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Pilot Jobs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594" name="Shape 59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5" name="Shape 595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596" name="Shape 59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599" name="Shape 59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602" name="Shape 60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605" name="Shape 60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Shape 607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608" name="Shape 60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611" name="Shape 61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614" name="Shape 61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Shape 616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617" name="Shape 61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620" name="Shape 62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623" name="Shape 62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Shape 625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DNA-Helix-Variation-2.png" id="628" name="Shape 6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629" name="Shape 6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636" name="Shape 636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Shape 637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Shape 638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cxnSp>
        <p:nvCxnSpPr>
          <p:cNvPr id="641" name="Shape 641"/>
          <p:cNvCxnSpPr/>
          <p:nvPr/>
        </p:nvCxnSpPr>
        <p:spPr>
          <a:xfrm flipH="1" rot="10800000">
            <a:off x="5035854" y="2789125"/>
            <a:ext cx="1401600" cy="69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42" name="Shape 642"/>
          <p:cNvGrpSpPr/>
          <p:nvPr/>
        </p:nvGrpSpPr>
        <p:grpSpPr>
          <a:xfrm>
            <a:off x="5181654" y="2567925"/>
            <a:ext cx="454850" cy="467950"/>
            <a:chOff x="4938879" y="3129975"/>
            <a:chExt cx="454850" cy="467950"/>
          </a:xfrm>
        </p:grpSpPr>
        <p:sp>
          <p:nvSpPr>
            <p:cNvPr id="643" name="Shape 643"/>
            <p:cNvSpPr/>
            <p:nvPr/>
          </p:nvSpPr>
          <p:spPr>
            <a:xfrm>
              <a:off x="4938879" y="312997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023404" y="32228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121029" y="3325225"/>
              <a:ext cx="272700" cy="272700"/>
            </a:xfrm>
            <a:prstGeom prst="verticalScroll">
              <a:avLst>
                <a:gd fmla="val 12500" name="adj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Shape 646"/>
          <p:cNvSpPr txBox="1"/>
          <p:nvPr/>
        </p:nvSpPr>
        <p:spPr>
          <a:xfrm>
            <a:off x="4436325" y="2058100"/>
            <a:ext cx="14664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Pilot Jobs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Job Matching</a:t>
            </a:r>
            <a:endParaRPr b="1" i="0" sz="3600" u="none" cap="none" strike="noStrike">
              <a:solidFill>
                <a:srgbClr val="0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914400" y="1200151"/>
            <a:ext cx="72612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821" lvl="0" marL="34282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240"/>
              <a:buFont typeface="Times"/>
              <a:buChar char="•"/>
            </a:pPr>
            <a:r>
              <a:rPr b="0" i="0" lang="en" sz="2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a regular basis, the central manager reviews Job and Machine attributes and matches jobs to slots.</a:t>
            </a:r>
            <a:endParaRPr b="0" i="0" sz="224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4" name="Shape 654"/>
          <p:cNvGrpSpPr/>
          <p:nvPr/>
        </p:nvGrpSpPr>
        <p:grpSpPr>
          <a:xfrm>
            <a:off x="1485900" y="3094274"/>
            <a:ext cx="1893150" cy="1482975"/>
            <a:chOff x="3086855" y="4123553"/>
            <a:chExt cx="2524200" cy="1977300"/>
          </a:xfrm>
        </p:grpSpPr>
        <p:pic>
          <p:nvPicPr>
            <p:cNvPr descr="queue.jpg" id="655" name="Shape 6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0925" y="4453650"/>
              <a:ext cx="2407800" cy="160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6" name="Shape 656"/>
            <p:cNvSpPr/>
            <p:nvPr/>
          </p:nvSpPr>
          <p:spPr>
            <a:xfrm>
              <a:off x="3086855" y="4123553"/>
              <a:ext cx="2524200" cy="19773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submit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6174442" y="2912240"/>
            <a:ext cx="1312425" cy="855900"/>
            <a:chOff x="6708589" y="4275951"/>
            <a:chExt cx="1749900" cy="1141200"/>
          </a:xfrm>
        </p:grpSpPr>
        <p:pic>
          <p:nvPicPr>
            <p:cNvPr descr="person-writing460x300-scaled500.jpg" id="658" name="Shape 6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8589" y="4275951"/>
              <a:ext cx="1749900" cy="114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59" name="Shape 659"/>
            <p:cNvSpPr/>
            <p:nvPr/>
          </p:nvSpPr>
          <p:spPr>
            <a:xfrm>
              <a:off x="6708589" y="4292026"/>
              <a:ext cx="1093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6452426" y="3460984"/>
            <a:ext cx="1312425" cy="855900"/>
            <a:chOff x="6708589" y="4275951"/>
            <a:chExt cx="1749900" cy="1141200"/>
          </a:xfrm>
        </p:grpSpPr>
        <p:pic>
          <p:nvPicPr>
            <p:cNvPr descr="person-writing460x300-scaled500.jpg" id="661" name="Shape 6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8589" y="4275951"/>
              <a:ext cx="1749900" cy="114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62" name="Shape 662"/>
            <p:cNvSpPr/>
            <p:nvPr/>
          </p:nvSpPr>
          <p:spPr>
            <a:xfrm>
              <a:off x="6708589" y="4292026"/>
              <a:ext cx="1093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6090035" y="4052159"/>
            <a:ext cx="1312425" cy="855900"/>
            <a:chOff x="6708589" y="4275951"/>
            <a:chExt cx="1749900" cy="1141200"/>
          </a:xfrm>
        </p:grpSpPr>
        <p:pic>
          <p:nvPicPr>
            <p:cNvPr descr="person-writing460x300-scaled500.jpg" id="664" name="Shape 6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8589" y="4275951"/>
              <a:ext cx="1749900" cy="114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65" name="Shape 665"/>
            <p:cNvSpPr/>
            <p:nvPr/>
          </p:nvSpPr>
          <p:spPr>
            <a:xfrm>
              <a:off x="6708589" y="4292026"/>
              <a:ext cx="1093200" cy="5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execute</a:t>
              </a:r>
              <a:endParaRPr/>
            </a:p>
          </p:txBody>
        </p:sp>
      </p:grpSp>
      <p:cxnSp>
        <p:nvCxnSpPr>
          <p:cNvPr id="666" name="Shape 666"/>
          <p:cNvCxnSpPr>
            <a:endCxn id="658" idx="1"/>
          </p:cNvCxnSpPr>
          <p:nvPr/>
        </p:nvCxnSpPr>
        <p:spPr>
          <a:xfrm>
            <a:off x="5482642" y="3094190"/>
            <a:ext cx="691800" cy="24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67" name="Shape 667"/>
          <p:cNvCxnSpPr>
            <a:endCxn id="661" idx="1"/>
          </p:cNvCxnSpPr>
          <p:nvPr/>
        </p:nvCxnSpPr>
        <p:spPr>
          <a:xfrm>
            <a:off x="5482826" y="3094234"/>
            <a:ext cx="969600" cy="79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68" name="Shape 668"/>
          <p:cNvCxnSpPr>
            <a:endCxn id="664" idx="1"/>
          </p:cNvCxnSpPr>
          <p:nvPr/>
        </p:nvCxnSpPr>
        <p:spPr>
          <a:xfrm>
            <a:off x="5482835" y="3094109"/>
            <a:ext cx="607200" cy="138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669" name="Shape 669"/>
          <p:cNvCxnSpPr>
            <a:endCxn id="656" idx="3"/>
          </p:cNvCxnSpPr>
          <p:nvPr/>
        </p:nvCxnSpPr>
        <p:spPr>
          <a:xfrm flipH="1">
            <a:off x="3379050" y="3094161"/>
            <a:ext cx="833400" cy="74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manager.jpg" id="670" name="Shape 6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2375" y="2603982"/>
            <a:ext cx="1270500" cy="98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1" name="Shape 671"/>
          <p:cNvSpPr/>
          <p:nvPr/>
        </p:nvSpPr>
        <p:spPr>
          <a:xfrm>
            <a:off x="3964578" y="3491125"/>
            <a:ext cx="1722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manager</a:t>
            </a:r>
            <a:endParaRPr/>
          </a:p>
        </p:txBody>
      </p:sp>
      <p:pic>
        <p:nvPicPr>
          <p:cNvPr descr="HTCondor_red_blk_notag.jpg" id="672" name="Shape 6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2374" y="2125454"/>
            <a:ext cx="1474200" cy="3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</a:t>
            </a:r>
            <a:endParaRPr/>
          </a:p>
        </p:txBody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641703" y="1621782"/>
            <a:ext cx="580587" cy="676534"/>
            <a:chOff x="1021425" y="2900775"/>
            <a:chExt cx="960600" cy="1119348"/>
          </a:xfrm>
        </p:grpSpPr>
        <p:sp>
          <p:nvSpPr>
            <p:cNvPr id="680" name="Shape 680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076603" y="1663857"/>
            <a:ext cx="580587" cy="676534"/>
            <a:chOff x="1021425" y="2900775"/>
            <a:chExt cx="960600" cy="1119348"/>
          </a:xfrm>
        </p:grpSpPr>
        <p:sp>
          <p:nvSpPr>
            <p:cNvPr id="683" name="Shape 683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446978" y="2168669"/>
            <a:ext cx="580587" cy="676534"/>
            <a:chOff x="1021425" y="2900775"/>
            <a:chExt cx="960600" cy="1119348"/>
          </a:xfrm>
        </p:grpSpPr>
        <p:sp>
          <p:nvSpPr>
            <p:cNvPr id="686" name="Shape 686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>
            <a:off x="846303" y="1955519"/>
            <a:ext cx="580587" cy="676534"/>
            <a:chOff x="1021425" y="2900775"/>
            <a:chExt cx="960600" cy="1119348"/>
          </a:xfrm>
        </p:grpSpPr>
        <p:sp>
          <p:nvSpPr>
            <p:cNvPr id="689" name="Shape 689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1186703" y="2168669"/>
            <a:ext cx="580587" cy="676534"/>
            <a:chOff x="1021425" y="2900775"/>
            <a:chExt cx="960600" cy="1119348"/>
          </a:xfrm>
        </p:grpSpPr>
        <p:sp>
          <p:nvSpPr>
            <p:cNvPr id="692" name="Shape 692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806278" y="2309182"/>
            <a:ext cx="580587" cy="676534"/>
            <a:chOff x="1021425" y="2900775"/>
            <a:chExt cx="960600" cy="1119348"/>
          </a:xfrm>
        </p:grpSpPr>
        <p:sp>
          <p:nvSpPr>
            <p:cNvPr id="695" name="Shape 695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606103" y="2632044"/>
            <a:ext cx="580587" cy="676534"/>
            <a:chOff x="1021425" y="2900775"/>
            <a:chExt cx="960600" cy="1119348"/>
          </a:xfrm>
        </p:grpSpPr>
        <p:sp>
          <p:nvSpPr>
            <p:cNvPr id="698" name="Shape 698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1076603" y="2567932"/>
            <a:ext cx="580587" cy="676534"/>
            <a:chOff x="1021425" y="2900775"/>
            <a:chExt cx="960600" cy="1119348"/>
          </a:xfrm>
        </p:grpSpPr>
        <p:sp>
          <p:nvSpPr>
            <p:cNvPr id="701" name="Shape 701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446978" y="2845194"/>
            <a:ext cx="580587" cy="676534"/>
            <a:chOff x="1021425" y="2900775"/>
            <a:chExt cx="960600" cy="1119348"/>
          </a:xfrm>
        </p:grpSpPr>
        <p:sp>
          <p:nvSpPr>
            <p:cNvPr id="704" name="Shape 704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1027578" y="2845194"/>
            <a:ext cx="580587" cy="676534"/>
            <a:chOff x="1021425" y="2900775"/>
            <a:chExt cx="960600" cy="1119348"/>
          </a:xfrm>
        </p:grpSpPr>
        <p:sp>
          <p:nvSpPr>
            <p:cNvPr id="707" name="Shape 707"/>
            <p:cNvSpPr/>
            <p:nvPr/>
          </p:nvSpPr>
          <p:spPr>
            <a:xfrm rot="6759958">
              <a:off x="1128825" y="3170499"/>
              <a:ext cx="745800" cy="72964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289317" y="2900775"/>
              <a:ext cx="424800" cy="424800"/>
            </a:xfrm>
            <a:prstGeom prst="ellipse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2717258" y="1682558"/>
            <a:ext cx="639300" cy="639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2736430" y="1701736"/>
            <a:ext cx="600900" cy="600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 txBox="1"/>
          <p:nvPr/>
        </p:nvSpPr>
        <p:spPr>
          <a:xfrm>
            <a:off x="1885800" y="2241288"/>
            <a:ext cx="205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 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Submit and CM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DNA-Helix-Variation-2.png" id="712" name="Shape 7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812" y="1364562"/>
            <a:ext cx="623927" cy="622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tom-fancy.png" id="713" name="Shape 7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155" y="1965150"/>
            <a:ext cx="438878" cy="5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4" name="Shape 714"/>
          <p:cNvCxnSpPr>
            <a:stCxn id="715" idx="3"/>
          </p:cNvCxnSpPr>
          <p:nvPr/>
        </p:nvCxnSpPr>
        <p:spPr>
          <a:xfrm flipH="1">
            <a:off x="3036209" y="1267480"/>
            <a:ext cx="366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Shape 716"/>
          <p:cNvSpPr/>
          <p:nvPr/>
        </p:nvSpPr>
        <p:spPr>
          <a:xfrm rot="-1744091">
            <a:off x="3517176" y="1288408"/>
            <a:ext cx="368116" cy="36811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3540306" y="1311528"/>
            <a:ext cx="321899" cy="321899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8" name="Shape 718"/>
          <p:cNvCxnSpPr>
            <a:stCxn id="716" idx="2"/>
          </p:cNvCxnSpPr>
          <p:nvPr/>
        </p:nvCxnSpPr>
        <p:spPr>
          <a:xfrm flipH="1">
            <a:off x="3262260" y="1561891"/>
            <a:ext cx="278100" cy="2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Shape 715"/>
          <p:cNvSpPr/>
          <p:nvPr/>
        </p:nvSpPr>
        <p:spPr>
          <a:xfrm rot="-2005452">
            <a:off x="2925663" y="903063"/>
            <a:ext cx="368116" cy="368181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/>
        </p:nvSpPr>
        <p:spPr>
          <a:xfrm rot="-261177">
            <a:off x="2948780" y="926199"/>
            <a:ext cx="321925" cy="32193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Shape 720"/>
          <p:cNvCxnSpPr>
            <a:stCxn id="721" idx="0"/>
          </p:cNvCxnSpPr>
          <p:nvPr/>
        </p:nvCxnSpPr>
        <p:spPr>
          <a:xfrm rot="10800000">
            <a:off x="3302905" y="2204539"/>
            <a:ext cx="2928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Shape 721"/>
          <p:cNvSpPr/>
          <p:nvPr/>
        </p:nvSpPr>
        <p:spPr>
          <a:xfrm rot="-3153456">
            <a:off x="3557785" y="2322886"/>
            <a:ext cx="368096" cy="368096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/>
          <p:nvPr/>
        </p:nvSpPr>
        <p:spPr>
          <a:xfrm rot="-1409365">
            <a:off x="3580916" y="2345995"/>
            <a:ext cx="321881" cy="321881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3386725" y="3197875"/>
            <a:ext cx="1669896" cy="1284444"/>
          </a:xfrm>
          <a:prstGeom prst="cloud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OSG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6210525" y="1668438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83154" y="1815775"/>
            <a:ext cx="1619400" cy="1382100"/>
          </a:xfrm>
          <a:prstGeom prst="ellipse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7494981" y="2200738"/>
            <a:ext cx="4197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6471363" y="2262887"/>
            <a:ext cx="399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6506421" y="2292809"/>
            <a:ext cx="3288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E06666"/>
              </a:solidFill>
            </a:endParaRPr>
          </a:p>
        </p:txBody>
      </p:sp>
      <p:cxnSp>
        <p:nvCxnSpPr>
          <p:cNvPr id="729" name="Shape 729"/>
          <p:cNvCxnSpPr/>
          <p:nvPr/>
        </p:nvCxnSpPr>
        <p:spPr>
          <a:xfrm>
            <a:off x="6824012" y="2493294"/>
            <a:ext cx="201000" cy="8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Shape 730"/>
          <p:cNvCxnSpPr/>
          <p:nvPr/>
        </p:nvCxnSpPr>
        <p:spPr>
          <a:xfrm flipH="1" rot="10800000">
            <a:off x="7353683" y="2464958"/>
            <a:ext cx="221400" cy="14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Shape 731"/>
          <p:cNvSpPr/>
          <p:nvPr/>
        </p:nvSpPr>
        <p:spPr>
          <a:xfrm>
            <a:off x="7531894" y="2230667"/>
            <a:ext cx="3459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6975434" y="2472620"/>
            <a:ext cx="414000" cy="3405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011818" y="2502542"/>
            <a:ext cx="341400" cy="2805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</a:endParaRPr>
          </a:p>
        </p:txBody>
      </p:sp>
      <p:sp>
        <p:nvSpPr>
          <p:cNvPr id="734" name="Shape 734"/>
          <p:cNvSpPr txBox="1"/>
          <p:nvPr/>
        </p:nvSpPr>
        <p:spPr>
          <a:xfrm>
            <a:off x="6592725" y="3325725"/>
            <a:ext cx="1200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Cluster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esting_dolls.jpg" id="740" name="Shape 7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88" y="998525"/>
            <a:ext cx="5588827" cy="3725873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Shape 741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OSG Model - Jobs in Jobs</a:t>
            </a:r>
            <a:endParaRPr/>
          </a:p>
        </p:txBody>
      </p:sp>
      <p:sp>
        <p:nvSpPr>
          <p:cNvPr id="742" name="Shape 742"/>
          <p:cNvSpPr txBox="1"/>
          <p:nvPr/>
        </p:nvSpPr>
        <p:spPr>
          <a:xfrm>
            <a:off x="1814100" y="4711800"/>
            <a:ext cx="55158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80"/>
                </a:solidFill>
              </a:rPr>
              <a:t>Photo Credit:  Shereen M, Untitled, Flickr https://www.flickr.com/photos/shereen84/2511071028/ </a:t>
            </a:r>
            <a:r>
              <a:rPr lang="en" sz="800">
                <a:solidFill>
                  <a:srgbClr val="000080"/>
                </a:solidFill>
              </a:rPr>
              <a:t>(CC BY-NC-ND 2.0)</a:t>
            </a:r>
            <a:endParaRPr sz="8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type="title"/>
          </p:nvPr>
        </p:nvSpPr>
        <p:spPr>
          <a:xfrm>
            <a:off x="1228725" y="85725"/>
            <a:ext cx="784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</a:t>
            </a:r>
            <a:endParaRPr sz="3200"/>
          </a:p>
        </p:txBody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ource Sans Pro"/>
              <a:buChar char="•"/>
            </a:pPr>
            <a:r>
              <a:rPr lang="en" sz="2400">
                <a:solidFill>
                  <a:srgbClr val="000080"/>
                </a:solidFill>
              </a:rPr>
              <a:t>Pilot jobs (or pilots) are special jobs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Pilots are sent to sites with idle resources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 payload = HTCondor execute node software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 execute node reports to your OSG pool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Pilots lease resources: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Lease expires after </a:t>
            </a:r>
            <a:r>
              <a:rPr lang="en" sz="1800">
                <a:solidFill>
                  <a:srgbClr val="000080"/>
                </a:solidFill>
              </a:rPr>
              <a:t>a set amount of time or lack of demand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Leases can be revoked!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749" name="Shape 749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108650" y="1137275"/>
            <a:ext cx="2067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068350" y="1443300"/>
            <a:ext cx="19650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13049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Local High Throughput Computing</a:t>
            </a:r>
            <a:endParaRPr sz="3200"/>
          </a:p>
        </p:txBody>
      </p:sp>
      <p:sp>
        <p:nvSpPr>
          <p:cNvPr id="185" name="Shape 185"/>
          <p:cNvSpPr/>
          <p:nvPr/>
        </p:nvSpPr>
        <p:spPr>
          <a:xfrm>
            <a:off x="1240979" y="1590638"/>
            <a:ext cx="16194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local</a:t>
            </a:r>
            <a:endParaRPr b="1" sz="1600"/>
          </a:p>
        </p:txBody>
      </p:sp>
      <p:cxnSp>
        <p:nvCxnSpPr>
          <p:cNvPr id="186" name="Shape 186"/>
          <p:cNvCxnSpPr/>
          <p:nvPr/>
        </p:nvCxnSpPr>
        <p:spPr>
          <a:xfrm>
            <a:off x="2804800" y="2577825"/>
            <a:ext cx="990000" cy="4380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flipH="1" rot="10800000">
            <a:off x="5412900" y="2438525"/>
            <a:ext cx="1089900" cy="70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Shape 188"/>
          <p:cNvSpPr/>
          <p:nvPr/>
        </p:nvSpPr>
        <p:spPr>
          <a:xfrm>
            <a:off x="6290410" y="1284650"/>
            <a:ext cx="17034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resources</a:t>
            </a:r>
            <a:endParaRPr b="1" sz="1600"/>
          </a:p>
        </p:txBody>
      </p:sp>
      <p:sp>
        <p:nvSpPr>
          <p:cNvPr id="189" name="Shape 189"/>
          <p:cNvSpPr/>
          <p:nvPr/>
        </p:nvSpPr>
        <p:spPr>
          <a:xfrm>
            <a:off x="3550400" y="2476025"/>
            <a:ext cx="2039400" cy="1677000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729557" y="2623363"/>
            <a:ext cx="1680600" cy="13821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compute</a:t>
            </a:r>
            <a:endParaRPr b="1" sz="1600"/>
          </a:p>
        </p:txBody>
      </p:sp>
      <p:sp>
        <p:nvSpPr>
          <p:cNvPr id="191" name="Shape 191"/>
          <p:cNvSpPr txBox="1"/>
          <p:nvPr/>
        </p:nvSpPr>
        <p:spPr>
          <a:xfrm>
            <a:off x="3351650" y="1590638"/>
            <a:ext cx="2481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8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UW - Madison</a:t>
            </a:r>
            <a:endParaRPr sz="3000">
              <a:solidFill>
                <a:srgbClr val="00008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1228725" y="85725"/>
            <a:ext cx="7551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 </a:t>
            </a:r>
            <a:r>
              <a:rPr lang="en" sz="3200"/>
              <a:t>- Leasing the Cloud</a:t>
            </a:r>
            <a:endParaRPr sz="3200"/>
          </a:p>
        </p:txBody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What if there aren’t enough idle resources?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Combine overlay system with cloud technology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Some of your OSG jobs may run in the cloud in the next few years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… but this should be completely transparent to you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756" name="Shape 756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1228725" y="85725"/>
            <a:ext cx="7728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</a:t>
            </a:r>
            <a:r>
              <a:rPr lang="en" sz="3200"/>
              <a:t> - Collection of Pools</a:t>
            </a:r>
            <a:endParaRPr sz="3200"/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774700" y="1000125"/>
            <a:ext cx="36183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Your OSG pool is just one of many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Separate pools for each Virtual Organization (VO)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Your jobs will be running on the OSG VO pool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763" name="Shape 763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5974050" y="4824000"/>
            <a:ext cx="29031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Photo by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Martin Sanchez</a:t>
            </a:r>
            <a:r>
              <a:rPr lang="en" sz="1000">
                <a:solidFill>
                  <a:schemeClr val="dk1"/>
                </a:solidFill>
              </a:rPr>
              <a:t> on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Unsplash</a:t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65" name="Shape 765"/>
          <p:cNvPicPr preferRelativeResize="0"/>
          <p:nvPr/>
        </p:nvPicPr>
        <p:blipFill rotWithShape="1">
          <a:blip r:embed="rId8">
            <a:alphaModFix/>
          </a:blip>
          <a:srcRect b="18818" l="6071" r="54219" t="18825"/>
          <a:stretch/>
        </p:blipFill>
        <p:spPr>
          <a:xfrm>
            <a:off x="4850200" y="1095525"/>
            <a:ext cx="3740470" cy="33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type="title"/>
          </p:nvPr>
        </p:nvSpPr>
        <p:spPr>
          <a:xfrm>
            <a:off x="1228725" y="85725"/>
            <a:ext cx="75519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OSG Model - Getting Access</a:t>
            </a:r>
            <a:endParaRPr sz="3200"/>
          </a:p>
        </p:txBody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During the school: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OSG submit node at UW (exercises)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OSG submit node via OSG Connect (Thursday)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After the school: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Both of the above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VO-hosted submit nodes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Institution integration with the OSG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772" name="Shape 772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/>
          <p:nvPr>
            <p:ph idx="4294967295" type="subTitle"/>
          </p:nvPr>
        </p:nvSpPr>
        <p:spPr>
          <a:xfrm>
            <a:off x="1804500" y="1796275"/>
            <a:ext cx="5535000" cy="1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80"/>
                </a:solidFill>
              </a:rPr>
              <a:t>Questions?</a:t>
            </a:r>
            <a:endParaRPr b="1" sz="7200">
              <a:solidFill>
                <a:srgbClr val="000080"/>
              </a:solidFill>
            </a:endParaRPr>
          </a:p>
        </p:txBody>
      </p:sp>
      <p:sp>
        <p:nvSpPr>
          <p:cNvPr id="778" name="Shape 77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4294967295" type="ctrTitle"/>
          </p:nvPr>
        </p:nvSpPr>
        <p:spPr>
          <a:xfrm>
            <a:off x="1705475" y="1991844"/>
            <a:ext cx="583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do you get more computing resources?</a:t>
            </a:r>
            <a:endParaRPr sz="4800"/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4294967295" type="ctrTitle"/>
          </p:nvPr>
        </p:nvSpPr>
        <p:spPr>
          <a:xfrm>
            <a:off x="948594" y="1991850"/>
            <a:ext cx="7246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#1: Buy Hardware</a:t>
            </a:r>
            <a:endParaRPr b="1"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228725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#1: Buy Hardware</a:t>
            </a:r>
            <a:endParaRPr sz="3200"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Great for specific hardware/privacy requirements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Costs $$$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Initial cost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Maintenance 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Management 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Power and cooling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Delivery and installation takes time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Rack/floor space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Obsolescence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Plan for peak loads, pay for all loads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ctrTitle"/>
          </p:nvPr>
        </p:nvSpPr>
        <p:spPr>
          <a:xfrm>
            <a:off x="948594" y="1991850"/>
            <a:ext cx="7246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#</a:t>
            </a:r>
            <a:r>
              <a:rPr lang="en"/>
              <a:t>2</a:t>
            </a:r>
            <a:r>
              <a:rPr b="1" lang="en"/>
              <a:t>: </a:t>
            </a:r>
            <a:r>
              <a:rPr lang="en"/>
              <a:t>Use the Cloud</a:t>
            </a:r>
            <a:endParaRPr b="1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e.g. Amazon Web Services, Google Compute Engine, Microsoft Azure, Rackspace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Fast spin-up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Costs $$$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Still </a:t>
            </a:r>
            <a:r>
              <a:rPr lang="en" sz="2400">
                <a:solidFill>
                  <a:srgbClr val="000080"/>
                </a:solidFill>
              </a:rPr>
              <a:t>needs</a:t>
            </a:r>
            <a:r>
              <a:rPr lang="en" sz="2400">
                <a:solidFill>
                  <a:srgbClr val="000080"/>
                </a:solidFill>
              </a:rPr>
              <a:t> expertise + management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>
                <a:solidFill>
                  <a:srgbClr val="000080"/>
                </a:solidFill>
              </a:rPr>
              <a:t>Easier than in the past with the </a:t>
            </a:r>
            <a:r>
              <a:rPr lang="en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condor_annex</a:t>
            </a:r>
            <a:r>
              <a:rPr lang="en" sz="1800">
                <a:solidFill>
                  <a:srgbClr val="000080"/>
                </a:solidFill>
              </a:rPr>
              <a:t> tool</a:t>
            </a:r>
            <a:endParaRPr sz="18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Does payment fit with your institutional or grant policies?</a:t>
            </a:r>
            <a:endParaRPr sz="2400">
              <a:solidFill>
                <a:srgbClr val="000080"/>
              </a:solidFill>
            </a:endParaRPr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1269600" y="85725"/>
            <a:ext cx="6946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#2: Use the Cloud - Pay per cycle</a:t>
            </a:r>
            <a:endParaRPr sz="3200"/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74700" y="1000125"/>
            <a:ext cx="7772400" cy="3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e.g. Cycle Computing, Globus Genomics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Pay someone to manage your cloud resources — still costs $$$</a:t>
            </a:r>
            <a:endParaRPr sz="2400">
              <a:solidFill>
                <a:srgbClr val="00008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>
                <a:solidFill>
                  <a:srgbClr val="000080"/>
                </a:solidFill>
              </a:rPr>
              <a:t>Researchers and industry have used this to great success</a:t>
            </a:r>
            <a:endParaRPr sz="24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Using Docker, HTCondor, and AWS for EDA Model Development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Optimizations in running large-scale Genomics workloads in Globus Genomics using HTCondor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HTCondor in the enterprise</a:t>
            </a:r>
            <a:endParaRPr sz="1800">
              <a:solidFill>
                <a:srgbClr val="00008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HTCondor at Cycle Computing: Better Answers. Faster.</a:t>
            </a:r>
            <a:endParaRPr sz="1800"/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1228725" y="85725"/>
            <a:ext cx="7696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#2: Use the Cloud - ‘Managed’ clouds</a:t>
            </a:r>
            <a:endParaRPr sz="32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