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296400"/>
  <p:embeddedFontLst>
    <p:embeddedFont>
      <p:font typeface="Poppins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3" roundtripDataSignature="AMtx7mjThWLEtlwtsGIAek+1FUjov5+X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57438C-0CFC-4080-BA38-3B85F177179E}">
  <a:tblStyle styleId="{C057438C-0CFC-4080-BA38-3B85F17717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7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oppi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oppins-italic.fntdata"/><Relationship Id="rId14" Type="http://schemas.openxmlformats.org/officeDocument/2006/relationships/slide" Target="slides/slide8.xml"/><Relationship Id="rId36" Type="http://schemas.openxmlformats.org/officeDocument/2006/relationships/font" Target="fonts/Poppins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:notes"/>
          <p:cNvSpPr txBox="1"/>
          <p:nvPr>
            <p:ph idx="12" type="sldNum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302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18" name="Google Shape;1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0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subTitle"/>
          </p:nvPr>
        </p:nvSpPr>
        <p:spPr>
          <a:xfrm>
            <a:off x="647700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" type="body"/>
          </p:nvPr>
        </p:nvSpPr>
        <p:spPr>
          <a:xfrm rot="5400000">
            <a:off x="2903538" y="-1128713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 rot="5400000">
            <a:off x="5360988" y="1328737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 rot="5400000">
            <a:off x="1398588" y="-538163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7747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7371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3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/>
          <p:nvPr/>
        </p:nvSpPr>
        <p:spPr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sg_logo_4c_white" id="14" name="Google Shape;14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/>
          <p:nvPr/>
        </p:nvSpPr>
        <p:spPr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  <p:cxnSp>
        <p:nvCxnSpPr>
          <p:cNvPr id="16" name="Google Shape;16;p29"/>
          <p:cNvCxnSpPr/>
          <p:nvPr/>
        </p:nvCxnSpPr>
        <p:spPr>
          <a:xfrm>
            <a:off x="525463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Large Input in DHTC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519113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Thursday </a:t>
            </a:r>
            <a:r>
              <a:rPr lang="en-US"/>
              <a:t>AM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Lecture </a:t>
            </a:r>
            <a:r>
              <a:rPr lang="en-US"/>
              <a:t>2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Brian Lin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3175000" y="33274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 rot="1529728">
            <a:off x="3929477" y="2775188"/>
            <a:ext cx="2576606" cy="558193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209" name="Google Shape;209;p1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3175000" y="33274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134100" y="39878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286500" y="41402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 rot="2019892">
            <a:off x="5282342" y="2925464"/>
            <a:ext cx="2273250" cy="531502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 rot="2019892">
            <a:off x="5434742" y="3077864"/>
            <a:ext cx="2273250" cy="531502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Downloading </a:t>
            </a:r>
            <a:r>
              <a:rPr lang="en-US"/>
              <a:t>HTTP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571500" y="1000125"/>
            <a:ext cx="8242300" cy="378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HTCondor submit file:  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transfer_input_files = http://host.univ.edu/path/to/shared.tar.gz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Anywhere (in-executable, or test download)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wget http://host.univ.edu/path/to/shared.tar.gz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/>
              <a:t>in-executable: make sure to delete after un-tar or at the end of the job!!! (HTCondor thinks it’s ‘new’)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Web Proxy Considerations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571500" y="1000125"/>
            <a:ext cx="7997604" cy="378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Managed per-VO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Memory limited,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max file size: 1 GB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Local caching at OSG sites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good for </a:t>
            </a:r>
            <a:r>
              <a:rPr i="1" lang="en-US" sz="2000" u="sng"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input files, only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perfect for software and common input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need to rename changed files!!!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Files are downloadable by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ANYONE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who has the specific HTTP address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Will work on 100% of OSG sites, though not all sites will have a local cache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place files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$HOME/stash/public</a:t>
            </a:r>
            <a:endParaRPr sz="2400">
              <a:solidFill>
                <a:srgbClr val="23005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address</a:t>
            </a:r>
            <a:r>
              <a:rPr lang="en-US" sz="1800"/>
              <a:t>: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http://stash.osgconnect.net</a:t>
            </a:r>
            <a:r>
              <a:rPr b="1" lang="en-US" sz="1800" u="sng">
                <a:latin typeface="Consolas"/>
                <a:ea typeface="Consolas"/>
                <a:cs typeface="Consolas"/>
                <a:sym typeface="Consolas"/>
              </a:rPr>
              <a:t>/~</a:t>
            </a:r>
            <a:r>
              <a:rPr b="1" lang="en-US" sz="1800" u="sng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lang="en-US" sz="1800" u="sng">
                <a:latin typeface="Consolas"/>
                <a:ea typeface="Consolas"/>
                <a:cs typeface="Consolas"/>
                <a:sym typeface="Consolas"/>
              </a:rPr>
              <a:t>/shared.tar.gz</a:t>
            </a:r>
            <a:endParaRPr b="1" sz="1800" u="sng"/>
          </a:p>
        </p:txBody>
      </p:sp>
      <p:sp>
        <p:nvSpPr>
          <p:cNvPr id="241" name="Google Shape;241;p14"/>
          <p:cNvSpPr/>
          <p:nvPr/>
        </p:nvSpPr>
        <p:spPr>
          <a:xfrm rot="1923132">
            <a:off x="4568553" y="21633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5359400" y="23368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OSG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(Ex. </a:t>
            </a:r>
            <a:r>
              <a:rPr lang="en-US"/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.1)</a:t>
            </a:r>
            <a:endParaRPr/>
          </a:p>
        </p:txBody>
      </p:sp>
      <p:sp>
        <p:nvSpPr>
          <p:cNvPr id="244" name="Google Shape;244;p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1651000" y="39370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HTC submit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5981700" y="39243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3175000" y="34163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3797300" y="35306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6692900" y="33147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6134100" y="40767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6286500" y="42291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2248112" y="23876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Stash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/>
          <p:nvPr/>
        </p:nvSpPr>
        <p:spPr>
          <a:xfrm rot="1529728">
            <a:off x="4055328" y="2878175"/>
            <a:ext cx="2576606" cy="558193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4913751" y="2833487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3619500" y="2857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15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{C057438C-0CFC-4080-BA38-3B85F177179E}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r>
                        <a:rPr lang="en-US" sz="1800"/>
                        <a:t> of delivery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</a:t>
                      </a:r>
                      <a:r>
                        <a:rPr lang="en-US" sz="1800"/>
                        <a:t> executable or arguments?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100MB per</a:t>
                      </a:r>
                      <a:r>
                        <a:rPr lang="en-US" sz="1800"/>
                        <a:t> file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</a:t>
                      </a:r>
                      <a:r>
                        <a:rPr lang="en-US" sz="1800"/>
                        <a:t> file transfer (up to 1GB total per-job)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100MB – 1GB,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unique or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</a:t>
                      </a:r>
                      <a:r>
                        <a:rPr lang="en-US" sz="1800"/>
                        <a:t> replication)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shared</a:t>
                      </a:r>
                      <a:r>
                        <a:rPr lang="en-US" sz="1800"/>
                        <a:t> file system (local copy, local execute servers)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3" name="Google Shape;263;p15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419100" y="3302000"/>
            <a:ext cx="8305800" cy="11176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StashCache for Input</a:t>
            </a:r>
            <a:endParaRPr/>
          </a:p>
        </p:txBody>
      </p:sp>
      <p:sp>
        <p:nvSpPr>
          <p:cNvPr id="271" name="Google Shape;271;p16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regionally-cached repository managed by OSG Connect</a:t>
            </a:r>
            <a:endParaRPr/>
          </a:p>
        </p:txBody>
      </p:sp>
      <p:sp>
        <p:nvSpPr>
          <p:cNvPr id="272" name="Google Shape;272;p1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87" y="1540883"/>
            <a:ext cx="6400800" cy="336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444500" y="1011568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</a:t>
            </a:r>
            <a:r>
              <a:rPr lang="en-US" sz="2400"/>
              <a:t>lace files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/home/</a:t>
            </a:r>
            <a:r>
              <a:rPr lang="en-US" sz="240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/stash/public </a:t>
            </a:r>
            <a:r>
              <a:rPr lang="en-US" sz="2400"/>
              <a:t>on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osgconnect.net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7"/>
          <p:cNvSpPr/>
          <p:nvPr/>
        </p:nvSpPr>
        <p:spPr>
          <a:xfrm rot="1923132">
            <a:off x="6202319" y="3501581"/>
            <a:ext cx="2215506" cy="1595355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5727700" y="20955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Placing Files in StashCache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7061200" y="30734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7"/>
          <p:cNvCxnSpPr>
            <a:stCxn id="292" idx="3"/>
            <a:endCxn id="286" idx="1"/>
          </p:cNvCxnSpPr>
          <p:nvPr/>
        </p:nvCxnSpPr>
        <p:spPr>
          <a:xfrm flipH="1" rot="10800000">
            <a:off x="1782795" y="253367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2" name="Google Shape;292;p17"/>
          <p:cNvSpPr/>
          <p:nvPr/>
        </p:nvSpPr>
        <p:spPr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osgconnect.net</a:t>
            </a:r>
            <a:endParaRPr b="1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8650" y="308342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/stash/public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Use HTCondor transfer for other files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rot="1923132">
            <a:off x="6202319" y="3501581"/>
            <a:ext cx="2215506" cy="1595355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5727700" y="20955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StashCache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3543300" y="31750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4165600" y="32893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7061200" y="30734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18"/>
          <p:cNvCxnSpPr>
            <a:stCxn id="315" idx="3"/>
          </p:cNvCxnSpPr>
          <p:nvPr/>
        </p:nvCxnSpPr>
        <p:spPr>
          <a:xfrm flipH="1" rot="10800000">
            <a:off x="1782795" y="253367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5" name="Google Shape;315;p18"/>
          <p:cNvSpPr/>
          <p:nvPr/>
        </p:nvSpPr>
        <p:spPr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osgconnect.net</a:t>
            </a:r>
            <a:endParaRPr b="1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8650" y="308342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/stash/public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Download using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400"/>
              <a:t> command (available as an OASIS software module) 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19"/>
          <p:cNvSpPr/>
          <p:nvPr/>
        </p:nvSpPr>
        <p:spPr>
          <a:xfrm rot="1923132">
            <a:off x="6202319" y="3501581"/>
            <a:ext cx="2215506" cy="1595355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5727700" y="20955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StashCache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3543300" y="31750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4165600" y="32893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7061200" y="30734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 rot="2019892">
            <a:off x="5823726" y="2791796"/>
            <a:ext cx="2273250" cy="531502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rgbClr val="121187"/>
          </a:solidFill>
          <a:ln cap="flat" cmpd="sng" w="38100">
            <a:solidFill>
              <a:srgbClr val="121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 rot="2661162">
            <a:off x="7057269" y="2788556"/>
            <a:ext cx="13691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21187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121187"/>
                </a:solidFill>
                <a:latin typeface="Consolas"/>
                <a:ea typeface="Consolas"/>
                <a:cs typeface="Consolas"/>
                <a:sym typeface="Consolas"/>
              </a:rPr>
              <a:t>stashcp</a:t>
            </a:r>
            <a:endParaRPr b="1" i="0" sz="2400" u="none" cap="none" strike="noStrike">
              <a:solidFill>
                <a:srgbClr val="1211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19"/>
          <p:cNvCxnSpPr>
            <a:stCxn id="340" idx="3"/>
          </p:cNvCxnSpPr>
          <p:nvPr/>
        </p:nvCxnSpPr>
        <p:spPr>
          <a:xfrm flipH="1" rot="10800000">
            <a:off x="1782795" y="253367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0" name="Google Shape;340;p19"/>
          <p:cNvSpPr/>
          <p:nvPr/>
        </p:nvSpPr>
        <p:spPr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-41649" y="1979289"/>
            <a:ext cx="324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login.osgconnect.net</a:t>
            </a:r>
            <a:endParaRPr b="1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350011" y="2101850"/>
            <a:ext cx="1512271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68650" y="308342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/stash/public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3014737" y="3035185"/>
            <a:ext cx="1212191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4590059" y="3035185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2"/>
          <p:cNvCxnSpPr/>
          <p:nvPr/>
        </p:nvCxnSpPr>
        <p:spPr>
          <a:xfrm>
            <a:off x="1335916" y="1736565"/>
            <a:ext cx="6604365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2"/>
          <p:cNvSpPr txBox="1"/>
          <p:nvPr/>
        </p:nvSpPr>
        <p:spPr>
          <a:xfrm>
            <a:off x="3415648" y="1225567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Local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cxnSp>
        <p:nvCxnSpPr>
          <p:cNvPr id="83" name="Google Shape;83;p2"/>
          <p:cNvCxnSpPr>
            <a:stCxn id="77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2"/>
          <p:cNvCxnSpPr/>
          <p:nvPr/>
        </p:nvCxnSpPr>
        <p:spPr>
          <a:xfrm rot="10800000">
            <a:off x="3620832" y="2678464"/>
            <a:ext cx="0" cy="3382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2"/>
          <p:cNvCxnSpPr/>
          <p:nvPr/>
        </p:nvCxnSpPr>
        <p:spPr>
          <a:xfrm rot="10800000">
            <a:off x="5521564" y="2782671"/>
            <a:ext cx="0" cy="298729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2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rgbClr val="23005F"/>
                </a:solidFill>
              </a:rPr>
              <a:t>Require StashCashe sites in the submit file</a:t>
            </a:r>
            <a:endParaRPr b="1" sz="2000">
              <a:solidFill>
                <a:srgbClr val="2300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+WantsStashCache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Require sites with OASIS modules (for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800"/>
              <a:t>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Requirements = &lt;OTHER REQUIREMENTS&gt; &amp;&amp; </a:t>
            </a:r>
            <a:r>
              <a:rPr b="1" lang="en-US" sz="2400">
                <a:solidFill>
                  <a:schemeClr val="dk1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(HAS_MODULES =?= true)</a:t>
            </a:r>
            <a:endParaRPr>
              <a:highlight>
                <a:srgbClr val="FF8000"/>
              </a:highlight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/>
          </a:p>
        </p:txBody>
      </p:sp>
      <p:sp>
        <p:nvSpPr>
          <p:cNvPr id="350" name="Google Shape;350;p2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650438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setup: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module load stashcache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stashcp /user/</a:t>
            </a: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/public/file.tar.gz ./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&lt;untar, then remove the tarball&gt;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&lt;job commands&gt;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950000"/>
                </a:solidFill>
                <a:latin typeface="Consolas"/>
                <a:ea typeface="Consolas"/>
                <a:cs typeface="Consolas"/>
                <a:sym typeface="Consolas"/>
              </a:rPr>
              <a:t>&lt;remove all</a:t>
            </a:r>
            <a:r>
              <a:rPr b="1" lang="en-US" sz="1800">
                <a:solidFill>
                  <a:srgbClr val="950000"/>
                </a:solidFill>
                <a:latin typeface="Consolas"/>
                <a:ea typeface="Consolas"/>
                <a:cs typeface="Consolas"/>
                <a:sym typeface="Consolas"/>
              </a:rPr>
              <a:t> files from StashCache</a:t>
            </a:r>
            <a:r>
              <a:rPr b="1" lang="en-US" sz="1800">
                <a:solidFill>
                  <a:srgbClr val="95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END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1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Job Executable</a:t>
            </a:r>
            <a:endParaRPr/>
          </a:p>
        </p:txBody>
      </p:sp>
      <p:sp>
        <p:nvSpPr>
          <p:cNvPr id="357" name="Google Shape;357;p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Available at ~90% of OSG sites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Regional caches on </a:t>
            </a:r>
            <a:r>
              <a:rPr i="1" lang="en-US" sz="2400"/>
              <a:t>very fast </a:t>
            </a:r>
            <a:r>
              <a:rPr lang="en-US" sz="2400"/>
              <a:t>networks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/>
              <a:t>Max file size: 10 GB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i="1" lang="en-US" sz="2000" u="sng"/>
              <a:t>shared</a:t>
            </a:r>
            <a:r>
              <a:rPr lang="en-US" sz="2000"/>
              <a:t> OR </a:t>
            </a:r>
            <a:r>
              <a:rPr i="1" lang="en-US" sz="2000" u="sng"/>
              <a:t>unique</a:t>
            </a:r>
            <a:r>
              <a:rPr lang="en-US" sz="2000"/>
              <a:t> data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Can copy multiple files totaling &gt;10GB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Just like HTTP proxy, change name when update files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3005F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22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StashCache Considerations</a:t>
            </a:r>
            <a:endParaRPr/>
          </a:p>
        </p:txBody>
      </p:sp>
      <p:sp>
        <p:nvSpPr>
          <p:cNvPr id="364" name="Google Shape;364;p2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23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{C057438C-0CFC-4080-BA38-3B85F177179E}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r>
                        <a:rPr lang="en-US" sz="1800"/>
                        <a:t> of delivery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</a:t>
                      </a:r>
                      <a:r>
                        <a:rPr lang="en-US" sz="1800"/>
                        <a:t> executable or arguments?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100MB per</a:t>
                      </a:r>
                      <a:r>
                        <a:rPr lang="en-US" sz="1800"/>
                        <a:t> file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</a:t>
                      </a:r>
                      <a:r>
                        <a:rPr lang="en-US" sz="1800"/>
                        <a:t> file transfer (up to 1GB total per-job)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100MB – 1GB,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unique or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</a:t>
                      </a:r>
                      <a:r>
                        <a:rPr lang="en-US" sz="1800"/>
                        <a:t> replication)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shared</a:t>
                      </a:r>
                      <a:r>
                        <a:rPr lang="en-US" sz="1800"/>
                        <a:t> file system (local copy, local execute servers)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4" name="Google Shape;374;p23"/>
          <p:cNvSpPr/>
          <p:nvPr/>
        </p:nvSpPr>
        <p:spPr>
          <a:xfrm>
            <a:off x="419100" y="3302000"/>
            <a:ext cx="8305800" cy="11175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Some distributed projects with LARGE, shared datasets may have project-specific repositories that exist only on certain sites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(e.g. CMS, ATLAS, LIGO?, FIFE?, others?)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Jobs will require specific sites with local copies and use project-specific access methods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OASIS?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Best for lots of small files per job (e.g. software)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StashCache and web proxies better for fewer larger files per job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24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Options?</a:t>
            </a:r>
            <a:endParaRPr/>
          </a:p>
        </p:txBody>
      </p:sp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 StashCache </a:t>
            </a:r>
            <a:r>
              <a:rPr i="1" lang="en-US" sz="2800"/>
              <a:t>AND</a:t>
            </a:r>
            <a:r>
              <a:rPr lang="en-US" sz="2800"/>
              <a:t> web proxies: 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make sure to delete data when you no longer need it in the origin!!!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StashCache and VO-managed web proxy servers do NOT have unlimited space!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000000"/>
                </a:solidFill>
              </a:rPr>
              <a:t>Some may regularly clean old data for you. Check with local support.</a:t>
            </a:r>
            <a:endParaRPr sz="2000">
              <a:solidFill>
                <a:srgbClr val="23005F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25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Only use these options if you MUST!!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6"/>
          <p:cNvSpPr txBox="1"/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395" name="Google Shape;395;p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26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{C057438C-0CFC-4080-BA38-3B85F177179E}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r>
                        <a:rPr lang="en-US" sz="1800"/>
                        <a:t> of delivery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</a:t>
                      </a:r>
                      <a:r>
                        <a:rPr lang="en-US" sz="1800"/>
                        <a:t> executable or arguments?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</a:t>
                      </a:r>
                      <a:r>
                        <a:rPr lang="en-US" sz="1800"/>
                        <a:t> file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</a:t>
                      </a:r>
                      <a:r>
                        <a:rPr lang="en-US" sz="1800"/>
                        <a:t> file transfer (up to 1GB total per-job)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</a:t>
                      </a:r>
                      <a:r>
                        <a:rPr lang="en-US" sz="1800"/>
                        <a:t>(</a:t>
                      </a:r>
                      <a:r>
                        <a:rPr lang="en-US" sz="1800"/>
                        <a:t>local caching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unique or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</a:t>
                      </a:r>
                      <a:r>
                        <a:rPr lang="en-US" sz="1800"/>
                        <a:t> replication)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shared</a:t>
                      </a:r>
                      <a:r>
                        <a:rPr lang="en-US" sz="1800"/>
                        <a:t> file system (local copy, local execute servers)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7" name="Google Shape;397;p26"/>
          <p:cNvSpPr/>
          <p:nvPr/>
        </p:nvSpPr>
        <p:spPr>
          <a:xfrm>
            <a:off x="419100" y="3329830"/>
            <a:ext cx="8305800" cy="108977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/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.1  Using a web proxy for shared input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blast database on the web proxy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.2  StashCache for shared input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blast database in StashCache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.3  StashCache for unique input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convert movie files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ext: Exercises </a:t>
            </a:r>
            <a:r>
              <a:rPr lang="en-US"/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.1-</a:t>
            </a:r>
            <a:r>
              <a:rPr lang="en-US"/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Later: Large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and shared filesystems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882900" y="19050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 rot="10800000">
            <a:off x="2870200" y="32766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048000" y="17018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10800000">
            <a:off x="3035300" y="30988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251200" y="15240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>
            <a:off x="3213100" y="29337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429000" y="13589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>
            <a:off x="3390900" y="27686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517900" y="1206500"/>
            <a:ext cx="2298700" cy="1240940"/>
          </a:xfrm>
          <a:prstGeom prst="ellips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&lt;10MB/file, 1GB total</a:t>
            </a:r>
            <a:endParaRPr b="1" i="0" sz="2400" u="none" cap="none" strike="noStrik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213100" y="2981996"/>
            <a:ext cx="2298700" cy="1031204"/>
          </a:xfrm>
          <a:prstGeom prst="ellips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&lt;1GB/file and total</a:t>
            </a:r>
            <a:endParaRPr b="1" i="0" sz="2400" u="none" cap="none" strike="noStrik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Reducing data needs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An HTC best practice!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split large input for better throughput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less per-job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eliminate unnecessary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compress and combine files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{C057438C-0CFC-4080-BA38-3B85F177179E}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r>
                        <a:rPr lang="en-US" sz="1800"/>
                        <a:t> of delivery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</a:t>
                      </a:r>
                      <a:r>
                        <a:rPr lang="en-US" sz="1800"/>
                        <a:t> executable or arguments?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100MB per</a:t>
                      </a:r>
                      <a:r>
                        <a:rPr lang="en-US" sz="1800"/>
                        <a:t> file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</a:t>
                      </a:r>
                      <a:r>
                        <a:rPr lang="en-US" sz="1800"/>
                        <a:t> file transfer (up to 1GB total per-job)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100MB – 1GB,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unique or shared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</a:t>
                      </a:r>
                      <a:r>
                        <a:rPr lang="en-US" sz="1800"/>
                        <a:t> replication)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shared</a:t>
                      </a:r>
                      <a:r>
                        <a:rPr lang="en-US" sz="1800"/>
                        <a:t> file system (local copy, local execute servers)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7" name="Google Shape;127;p5"/>
          <p:cNvSpPr/>
          <p:nvPr/>
        </p:nvSpPr>
        <p:spPr>
          <a:xfrm>
            <a:off x="419100" y="3302000"/>
            <a:ext cx="8305800" cy="11175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local, proxy-configured web server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3175000" y="3327401"/>
            <a:ext cx="2933700" cy="520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2010-07-18T15:11:48Z</dcterms:created>
  <dc:creator>Alain Roy</dc:creator>
</cp:coreProperties>
</file>