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m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Carm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3490d8d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3490d8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58b8f8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58b8f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f48c30b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f48c30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58b8f80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58b8f8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458b8f80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458b8f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58b8f80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58b8f8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2c4bad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2c4ba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58b8f80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58b8f8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3490d8d4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3490d8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3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Google Shape;45;p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g_logo_4c_white" id="67" name="Google Shape;6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School 2019</a:t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commons.wikimedia.org/w/index.php?curid=782623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wfryer/3241454187/in/photolist-5Wripa-r7knpG-nnAyKa-aZgdXF-fhEj4k-nFn9c1-cgB9p-4raeCY-dsHQtm-9FqzXA-24CTQFH-h3f3gR-V8w3c2-pddrrN-dBjaCt-WdMacp-FnAYv-7AMgZC-26NqmmK-CKrEpN-dd1iXA-6mdm1C-GKEBP-aw6bT7-qod7WJ-WixiB3-9CWWHF-21oEmaw-h9BKVy-ZNJfof-2DRY7q-XFignb-Cs5vZ4-8vxyXu-Auxaq-ehdtFn-X9mMkG-VRz1KE-95si3q-8ASZLa-9hAuUg-89MDZq-dsHRyj-q93Msi-eHQr8u-XKpWF4-9CWJPe-6EQE8L-WLKbEM-7HtDCE" TargetMode="External"/><Relationship Id="rId4" Type="http://schemas.openxmlformats.org/officeDocument/2006/relationships/hyperlink" Target="https://creativecommons.org/licenses/by-sa/2.0/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UETa8mfu38k?utm_source=unsplash&amp;utm_medium=referral&amp;utm_content=creditCopyText" TargetMode="External"/><Relationship Id="rId4" Type="http://schemas.openxmlformats.org/officeDocument/2006/relationships/hyperlink" Target="https://unsplash.com/photos/UETa8mfu38k?utm_source=unsplash&amp;utm_medium=referral&amp;utm_content=creditCopyText" TargetMode="External"/><Relationship Id="rId5" Type="http://schemas.openxmlformats.org/officeDocument/2006/relationships/hyperlink" Target="https://unsplash.com/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unsplash.com/photos/RChZT-JlI9g?utm_source=unsplash&amp;utm_medium=referral&amp;utm_content=creditCopyText" TargetMode="External"/><Relationship Id="rId5" Type="http://schemas.openxmlformats.org/officeDocument/2006/relationships/hyperlink" Target="https://unsplash.com/photos/RChZT-JlI9g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hyperlink" Target="https://unsplash.com/?utm_source=unsplash&amp;utm_medium=referral&amp;utm_content=creditCopyTe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Lil Nas X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Coming next: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12:15 - 1:15 Lunch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This afternoon: Working with real software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Lil Nas X?</a:t>
            </a:r>
            <a:endParaRPr/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2886300" y="1167150"/>
            <a:ext cx="3371400" cy="3418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6933" l="0" r="0" t="6933"/>
          <a:stretch/>
        </p:blipFill>
        <p:spPr>
          <a:xfrm>
            <a:off x="3047010" y="1351495"/>
            <a:ext cx="3050100" cy="30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2924250" y="4709650"/>
            <a:ext cx="3295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Image </a:t>
            </a:r>
            <a:r>
              <a:rPr i="1" lang="en" sz="800"/>
              <a:t>By DiFronzo - BiznessBoi, Lil Nas X &amp; Boyband, CC BY 2.0, </a:t>
            </a:r>
            <a:r>
              <a:rPr i="1" lang="en" sz="800" u="sng">
                <a:solidFill>
                  <a:schemeClr val="hlink"/>
                </a:solidFill>
                <a:hlinkClick r:id="rId4"/>
              </a:rPr>
              <a:t>https://commons.wikimedia.org/w/index.php?curid=78262344</a:t>
            </a:r>
            <a:r>
              <a:rPr i="1" lang="en" sz="800"/>
              <a:t> </a:t>
            </a:r>
            <a:endParaRPr i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Trust?</a:t>
            </a:r>
            <a:endParaRPr sz="32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37025" y="1000125"/>
            <a:ext cx="3810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Trust:</a:t>
            </a:r>
            <a:r>
              <a:rPr lang="en" sz="2400">
                <a:solidFill>
                  <a:srgbClr val="000080"/>
                </a:solidFill>
              </a:rPr>
              <a:t> reliance on the integrity or surety of a person or thing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Obtaining trust: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Prior knowledge and/or experience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Appeal to authority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Chains of trust</a:t>
            </a:r>
            <a:endParaRPr sz="24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3"/>
              </a:rPr>
              <a:t>Photo</a:t>
            </a:r>
            <a:r>
              <a:rPr lang="en" sz="1000"/>
              <a:t> by wfryerCC </a:t>
            </a:r>
            <a:r>
              <a:rPr lang="en" sz="1000" u="sng">
                <a:solidFill>
                  <a:srgbClr val="111A99"/>
                </a:solidFill>
                <a:hlinkClick r:id="rId4"/>
              </a:rPr>
              <a:t>BY-SA</a:t>
            </a:r>
            <a:endParaRPr sz="10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5775" l="3674" r="2101" t="0"/>
          <a:stretch/>
        </p:blipFill>
        <p:spPr>
          <a:xfrm>
            <a:off x="622150" y="1171725"/>
            <a:ext cx="3910376" cy="29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Identity and Identification</a:t>
            </a:r>
            <a:endParaRPr sz="32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774700" y="1000125"/>
            <a:ext cx="5119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Identity:</a:t>
            </a:r>
            <a:r>
              <a:rPr lang="en" sz="2400">
                <a:solidFill>
                  <a:srgbClr val="000080"/>
                </a:solidFill>
              </a:rPr>
              <a:t> who someone is, Willie the Cat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Identification</a:t>
            </a:r>
            <a:r>
              <a:rPr b="1" lang="en" sz="2400">
                <a:solidFill>
                  <a:srgbClr val="000080"/>
                </a:solidFill>
              </a:rPr>
              <a:t>:</a:t>
            </a:r>
            <a:r>
              <a:rPr lang="en" sz="2400">
                <a:solidFill>
                  <a:srgbClr val="000080"/>
                </a:solidFill>
              </a:rPr>
              <a:t> proof of</a:t>
            </a:r>
            <a:r>
              <a:rPr lang="en" sz="2400">
                <a:solidFill>
                  <a:srgbClr val="000080"/>
                </a:solidFill>
              </a:rPr>
              <a:t> who someone is, </a:t>
            </a:r>
            <a:r>
              <a:rPr lang="en" sz="2400">
                <a:solidFill>
                  <a:srgbClr val="000080"/>
                </a:solidFill>
              </a:rPr>
              <a:t>Willie’s collar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Real word ID:</a:t>
            </a:r>
            <a:r>
              <a:rPr lang="en" sz="2400">
                <a:solidFill>
                  <a:srgbClr val="000080"/>
                </a:solidFill>
              </a:rPr>
              <a:t> photos, SSN, driver’s license, passport, etc.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Internet ID:</a:t>
            </a:r>
            <a:r>
              <a:rPr lang="en" sz="2400">
                <a:solidFill>
                  <a:srgbClr val="000080"/>
                </a:solidFill>
              </a:rPr>
              <a:t> usernames (1i1nasx), certificates, tokens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724900" y="47244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NeONBRAND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8">
            <a:alphaModFix/>
          </a:blip>
          <a:srcRect b="2448" l="9670" r="18319" t="25541"/>
          <a:stretch/>
        </p:blipFill>
        <p:spPr>
          <a:xfrm>
            <a:off x="6269000" y="1045725"/>
            <a:ext cx="2341304" cy="3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Trust and Identities</a:t>
            </a:r>
            <a:endParaRPr sz="32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774700" y="1000125"/>
            <a:ext cx="7950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Authentication: trusting identification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Username + password, shared secret (public key cryptography), two-factor, tokens, etc.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Authentication online often goes both ways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HTCondor authenticates both users and machines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Authorization: trusting identities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 description of the </a:t>
            </a:r>
            <a:r>
              <a:rPr lang="en" sz="2400">
                <a:solidFill>
                  <a:srgbClr val="000080"/>
                </a:solidFill>
              </a:rPr>
              <a:t>privilege level of an identity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What are you authorized to do on our submit nodes?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OSG Security</a:t>
            </a:r>
            <a:endParaRPr sz="320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Certificate-based security for pilots jobs and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Jobs run under the same Unix user due to the pilot job model; Singularity containers can provide some separation between VO users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VOs vet users; system administrators vet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The OSG Security Team tracks software vulnerabilities and responds to security incidents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Is Your Data Secure?</a:t>
            </a:r>
            <a:endParaRPr sz="32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299275" y="1076325"/>
            <a:ext cx="4081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80"/>
                </a:solidFill>
              </a:rPr>
              <a:t>You are using a shared computer that you don’t own so take basic precautions: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sensitive data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word-writable files</a:t>
            </a:r>
            <a:endParaRPr sz="2200">
              <a:solidFill>
                <a:srgbClr val="00008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80"/>
              </a:solidFill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6534" l="25753" r="29174" t="17569"/>
          <a:stretch/>
        </p:blipFill>
        <p:spPr>
          <a:xfrm>
            <a:off x="1019650" y="1107550"/>
            <a:ext cx="3131103" cy="35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sebastiaan stam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What Can You Do?</a:t>
            </a:r>
            <a:endParaRPr sz="3200"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Protect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Do not share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good passwords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Even better, use a password store like KeePass or LastPass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SSH keys wherever possible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Trust but verify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Spot checking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Reproduce your results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