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0" r:id="rId3"/>
    <p:sldId id="331" r:id="rId4"/>
    <p:sldId id="334" r:id="rId5"/>
    <p:sldId id="335" r:id="rId6"/>
    <p:sldId id="341" r:id="rId7"/>
    <p:sldId id="337" r:id="rId8"/>
    <p:sldId id="338" r:id="rId9"/>
    <p:sldId id="340" r:id="rId10"/>
    <p:sldId id="314" r:id="rId11"/>
    <p:sldId id="311" r:id="rId12"/>
    <p:sldId id="328" r:id="rId13"/>
    <p:sldId id="329" r:id="rId14"/>
    <p:sldId id="319" r:id="rId15"/>
    <p:sldId id="332" r:id="rId16"/>
    <p:sldId id="333" r:id="rId17"/>
    <p:sldId id="326" r:id="rId18"/>
    <p:sldId id="330" r:id="rId19"/>
    <p:sldId id="303" r:id="rId20"/>
  </p:sldIdLst>
  <p:sldSz cx="9144000" cy="5715000" type="screen16x10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271"/>
    <a:srgbClr val="FBF376"/>
    <a:srgbClr val="E5C425"/>
    <a:srgbClr val="E3BF24"/>
    <a:srgbClr val="0000CC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41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C50FA24-09C2-6B40-9BF8-F15076CEB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DAB6C25-FA31-8E46-9A66-38F82D52A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084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238500"/>
            <a:ext cx="8128000" cy="14605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2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6FE5-ADBB-0C4E-B65C-7A6EC71F4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95250"/>
            <a:ext cx="1943100" cy="492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95250"/>
            <a:ext cx="5676900" cy="492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9E385-0344-EB41-81AA-AC7024A9C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94E2-051A-DA48-858F-1FC58897A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4205F-89B6-8743-B3A2-F5872060D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11250"/>
            <a:ext cx="3810000" cy="390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1C0AE-E153-A241-B539-C3AA03242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24DD0-3228-9B43-95BC-F4268817C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753AE-133C-114E-87A7-4A2E5B748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5AED3-A527-C64C-B68C-760BBB743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DB73-E959-BC4C-861D-E5F808A47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E9A77-45B5-EA4C-B5ED-72717BF6C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95250"/>
            <a:ext cx="694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111250"/>
            <a:ext cx="7772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5007240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5334000"/>
            <a:ext cx="419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98356068-8DA1-234A-9138-486FD161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148167"/>
            <a:ext cx="1393825" cy="77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1" y="5394855"/>
            <a:ext cx="2265363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963083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koch5@wi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1058333"/>
            <a:ext cx="7772400" cy="179916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ea typeface="ＭＳ Ｐゴシック" charset="0"/>
                <a:cs typeface="ＭＳ Ｐゴシック" charset="0"/>
              </a:rPr>
              <a:t>Software Modules </a:t>
            </a:r>
            <a:r>
              <a:rPr lang="en-US" sz="4000" smtClean="0">
                <a:latin typeface="Arial" charset="0"/>
                <a:ea typeface="ＭＳ Ｐゴシック" charset="0"/>
                <a:cs typeface="ＭＳ Ｐゴシック" charset="0"/>
              </a:rPr>
              <a:t>and Licenses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2763" y="3238500"/>
            <a:ext cx="8128000" cy="14605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Christina Koch (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ckoch5@wisc.edu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Research Computing Facilitator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University of Wisconsin - Madison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2ABFA7-C7E1-0C4C-BE44-D6EB2E3D2413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Licensing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Many scientific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software programs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licensed. 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Licenses are restrictive, particularly for high-throughput computing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DCECD5-71FC-1F4D-8AB2-B57DA6995017}" type="slidenum">
              <a:rPr lang="en-US" sz="1400">
                <a:solidFill>
                  <a:srgbClr val="FF8000"/>
                </a:solidFill>
              </a:rPr>
              <a:pPr/>
              <a:t>11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License Variations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Per machine or 'single-install’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Per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running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instance of the software (per “job”)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Per username / user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Via a license server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can support 1 - 1000s of concurrently running processes (“seats”)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AB6577-C734-7544-853B-A9DCE8121063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485901" y="95250"/>
            <a:ext cx="7459663" cy="9525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Licensing implications for DHTC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Per machine or 'single-install'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can’t be used for DHTC</a:t>
            </a:r>
          </a:p>
          <a:p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Per job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restrictive, limits the number of jobs you can have running, how do you access licenses from execute servers? 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Username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restrictive, could only run jobs on one system where your jobs run as *your username*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513427-BD69-ED49-9EBB-C1220D12BE92}" type="slidenum">
              <a:rPr lang="en-US" sz="1400">
                <a:solidFill>
                  <a:srgbClr val="FF8000"/>
                </a:solidFill>
              </a:rPr>
              <a:pPr/>
              <a:t>13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Wait a minute…isn’t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licensed?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Yes, when interpreted on your computer using a normal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installation.  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However,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code can also be compiled.  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Once compiled, the code can be run without a license using a (free) set of files called the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runtime (which acts like the interpreter).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2B1A92-D43D-0A4C-9875-D896B0D1F451}" type="slidenum">
              <a:rPr lang="en-US" sz="1400">
                <a:solidFill>
                  <a:srgbClr val="FF8000"/>
                </a:solidFill>
              </a:rPr>
              <a:pPr/>
              <a:t>14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101865"/>
            <a:ext cx="8229600" cy="952500"/>
          </a:xfrm>
        </p:spPr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contrast</a:t>
            </a:r>
          </a:p>
        </p:txBody>
      </p:sp>
      <p:sp>
        <p:nvSpPr>
          <p:cNvPr id="31746" name="Text Placeholder 5"/>
          <p:cNvSpPr>
            <a:spLocks noGrp="1"/>
          </p:cNvSpPr>
          <p:nvPr>
            <p:ph type="body" idx="1"/>
          </p:nvPr>
        </p:nvSpPr>
        <p:spPr>
          <a:xfrm>
            <a:off x="152400" y="1071563"/>
            <a:ext cx="4344988" cy="740833"/>
          </a:xfrm>
        </p:spPr>
        <p:txBody>
          <a:bodyPr/>
          <a:lstStyle/>
          <a:p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Running Matlab on your computer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Uses license per instance</a:t>
            </a:r>
          </a:p>
        </p:txBody>
      </p:sp>
      <p:sp>
        <p:nvSpPr>
          <p:cNvPr id="3174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6" y="1292303"/>
            <a:ext cx="4041775" cy="879740"/>
          </a:xfrm>
        </p:spPr>
        <p:txBody>
          <a:bodyPr/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Running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on DHTC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Uses license once, runs many instances for free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9AE984-7E4E-A74A-A02A-9D35204963BD}" type="slidenum">
              <a:rPr lang="en-US" sz="1400">
                <a:solidFill>
                  <a:srgbClr val="FF8000"/>
                </a:solidFill>
              </a:rPr>
              <a:pPr/>
              <a:t>15</a:t>
            </a:fld>
            <a:endParaRPr lang="en-US" sz="1400">
              <a:solidFill>
                <a:srgbClr val="FF8000"/>
              </a:solidFill>
            </a:endParaRPr>
          </a:p>
        </p:txBody>
      </p:sp>
      <p:pic>
        <p:nvPicPr>
          <p:cNvPr id="31749" name="Content Placeholder 11" descr="matlab ide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3" r="17953"/>
          <a:stretch>
            <a:fillRect/>
          </a:stretch>
        </p:blipFill>
        <p:spPr>
          <a:xfrm>
            <a:off x="468313" y="2092855"/>
            <a:ext cx="3784600" cy="3083719"/>
          </a:xfrm>
        </p:spPr>
      </p:pic>
      <p:pic>
        <p:nvPicPr>
          <p:cNvPr id="31750" name="Picture 12" descr="q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80" y="3187851"/>
            <a:ext cx="704321" cy="68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5" descr="medium_computer-programming-cod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6" y="2310191"/>
            <a:ext cx="690563" cy="6446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14" descr="binary-strea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4783667"/>
            <a:ext cx="1301750" cy="8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6" descr="package straigh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6" y="4141290"/>
            <a:ext cx="1558925" cy="129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7" descr="matlab clea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78" y="4778935"/>
            <a:ext cx="9779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TextBox 25"/>
          <p:cNvSpPr txBox="1">
            <a:spLocks noChangeArrowheads="1"/>
          </p:cNvSpPr>
          <p:nvPr/>
        </p:nvSpPr>
        <p:spPr bwMode="auto">
          <a:xfrm>
            <a:off x="5875338" y="2220421"/>
            <a:ext cx="4667250" cy="265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 err="1"/>
              <a:t>Matlab</a:t>
            </a:r>
            <a:r>
              <a:rPr lang="en-US" sz="2000" dirty="0"/>
              <a:t> script(s)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00CC"/>
                </a:solidFill>
              </a:rPr>
              <a:t>compiled w/ </a:t>
            </a:r>
            <a:r>
              <a:rPr lang="en-US" sz="2000" dirty="0" err="1">
                <a:solidFill>
                  <a:srgbClr val="0000CC"/>
                </a:solidFill>
              </a:rPr>
              <a:t>Matlab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dirty="0">
                <a:solidFill>
                  <a:srgbClr val="0000CC"/>
                </a:solidFill>
              </a:rPr>
              <a:t>      compiler (uses license)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/>
              <a:t>Compiled binary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>
                <a:solidFill>
                  <a:srgbClr val="0000CC"/>
                </a:solidFill>
              </a:rPr>
              <a:t>       interpreted by</a:t>
            </a:r>
            <a:endParaRPr lang="en-US" sz="2000" dirty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 err="1"/>
              <a:t>Matlab</a:t>
            </a:r>
            <a:r>
              <a:rPr lang="en-US" sz="2000" dirty="0"/>
              <a:t> Runtime (free)</a:t>
            </a:r>
          </a:p>
        </p:txBody>
      </p:sp>
      <p:cxnSp>
        <p:nvCxnSpPr>
          <p:cNvPr id="31756" name="Straight Arrow Connector 27"/>
          <p:cNvCxnSpPr>
            <a:cxnSpLocks noChangeShapeType="1"/>
            <a:stCxn id="31751" idx="2"/>
            <a:endCxn id="31750" idx="0"/>
          </p:cNvCxnSpPr>
          <p:nvPr/>
        </p:nvCxnSpPr>
        <p:spPr bwMode="auto">
          <a:xfrm>
            <a:off x="5218908" y="2954831"/>
            <a:ext cx="7633" cy="233020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Straight Arrow Connector 29"/>
          <p:cNvCxnSpPr>
            <a:cxnSpLocks noChangeShapeType="1"/>
            <a:stCxn id="31750" idx="2"/>
            <a:endCxn id="31753" idx="0"/>
          </p:cNvCxnSpPr>
          <p:nvPr/>
        </p:nvCxnSpPr>
        <p:spPr bwMode="auto">
          <a:xfrm>
            <a:off x="5226541" y="3875768"/>
            <a:ext cx="7448" cy="265522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32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Matlab on DHTC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20676" y="1111250"/>
            <a:ext cx="8823325" cy="3905250"/>
          </a:xfrm>
        </p:spPr>
        <p:txBody>
          <a:bodyPr/>
          <a:lstStyle/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Compile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code using the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compiler (mcc)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on the same operating system </a:t>
            </a: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(Linux)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requires a license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Prepare a copy of the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runtime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download for free from </a:t>
            </a:r>
            <a:r>
              <a:rPr lang="en-US" sz="2400" dirty="0" err="1">
                <a:latin typeface="Arial" charset="0"/>
                <a:ea typeface="ＭＳ Ｐゴシック" charset="0"/>
              </a:rPr>
              <a:t>Mathworks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Write a script that “installs” the runtime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The </a:t>
            </a:r>
            <a:r>
              <a:rPr lang="en-US" sz="2400" dirty="0" err="1">
                <a:latin typeface="Arial" charset="0"/>
                <a:ea typeface="ＭＳ Ｐゴシック" charset="0"/>
              </a:rPr>
              <a:t>Matlab</a:t>
            </a:r>
            <a:r>
              <a:rPr lang="en-US" sz="2400" dirty="0">
                <a:latin typeface="Arial" charset="0"/>
                <a:ea typeface="ＭＳ Ｐゴシック" charset="0"/>
              </a:rPr>
              <a:t> compiler actually writes most of this script for you</a:t>
            </a:r>
          </a:p>
          <a:p>
            <a:pPr marL="514350" indent="-514350">
              <a:buFont typeface="Futura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Use the runtime install to run the compiled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code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C1A24E-0541-1D45-A415-3FC249470642}" type="slidenum">
              <a:rPr lang="en-US" sz="1400">
                <a:solidFill>
                  <a:srgbClr val="FF8000"/>
                </a:solidFill>
              </a:rPr>
              <a:pPr/>
              <a:t>16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2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Approaches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58216" y="1111250"/>
            <a:ext cx="8521193" cy="390525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Seek out open source alternatives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Python or R packages that emulate specific software behavior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If you can’t replace entire workflow, substitute free software where you can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License-free workarounds 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Matlab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 or special research agreements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Choose the least restrictive license possible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F3105B-0C6C-504D-8418-BEEA09A52CB1}" type="slidenum">
              <a:rPr lang="en-US" sz="1400">
                <a:solidFill>
                  <a:srgbClr val="FF8000"/>
                </a:solidFill>
              </a:rPr>
              <a:pPr/>
              <a:t>17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1.1: Try an OSG Connect software module 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1.2: Compile and run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Feel free to catch up with materials from Monday/Tuesday or start implementing your own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Questions?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774700" y="1111250"/>
            <a:ext cx="7839075" cy="434578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Now: Hands-on Exercises</a:t>
            </a:r>
          </a:p>
          <a:p>
            <a:pPr lvl="1"/>
            <a:r>
              <a:rPr lang="en-US" dirty="0">
                <a:latin typeface="Arial" charset="0"/>
                <a:cs typeface="ＭＳ Ｐゴシック" charset="0"/>
              </a:rPr>
              <a:t>9:30-10:30am</a:t>
            </a:r>
          </a:p>
          <a:p>
            <a:r>
              <a:rPr lang="en-US" dirty="0">
                <a:latin typeface="Arial" charset="0"/>
              </a:rPr>
              <a:t>Next:</a:t>
            </a:r>
          </a:p>
          <a:p>
            <a:pPr lvl="1"/>
            <a:r>
              <a:rPr lang="en-US" dirty="0">
                <a:latin typeface="Arial" charset="0"/>
                <a:cs typeface="ＭＳ Ｐゴシック" charset="0"/>
              </a:rPr>
              <a:t>10:30-10:45am: Break</a:t>
            </a:r>
          </a:p>
          <a:p>
            <a:pPr lvl="1"/>
            <a:r>
              <a:rPr lang="en-US" dirty="0">
                <a:latin typeface="Arial" charset="0"/>
                <a:cs typeface="ＭＳ Ｐゴシック" charset="0"/>
              </a:rPr>
              <a:t>10:45am-12:15pm: </a:t>
            </a:r>
            <a:r>
              <a:rPr lang="en-US" dirty="0" smtClean="0">
                <a:latin typeface="Arial" charset="0"/>
                <a:cs typeface="ＭＳ Ｐゴシック" charset="0"/>
              </a:rPr>
              <a:t>Software Containers</a:t>
            </a:r>
            <a:endParaRPr lang="en-US" dirty="0">
              <a:latin typeface="Arial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cs typeface="ＭＳ Ｐゴシック" charset="0"/>
              </a:rPr>
              <a:t>12:15-1:15pm: Lunch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4493C6-7E08-3346-AB94-B4F773190FFA}" type="slidenum">
              <a:rPr lang="en-US" sz="1400">
                <a:solidFill>
                  <a:srgbClr val="FF8000"/>
                </a:solidFill>
              </a:rPr>
              <a:pPr/>
              <a:t>19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Expanding Our Horizons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Previously, we were using simple, open source code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and building software ourselves.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presentation discusses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two different cases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Using software modules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Licensed software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F021CE-6D94-8648-B9A9-BE3C05B4AD45}" type="slidenum">
              <a:rPr lang="en-US" sz="1400">
                <a:solidFill>
                  <a:srgbClr val="FF8000"/>
                </a:solidFill>
              </a:rPr>
              <a:pPr/>
              <a:t>2</a:t>
            </a:fld>
            <a:endParaRPr lang="en-US" sz="1400">
              <a:solidFill>
                <a:srgbClr val="FF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205F-89B6-8743-B3A2-F5872060DE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Pre-existing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for DHTC is to package and bring along your own software, but...</a:t>
            </a:r>
          </a:p>
          <a:p>
            <a:r>
              <a:rPr lang="en-US" dirty="0" smtClean="0"/>
              <a:t>You can use pre-existing software installations </a:t>
            </a:r>
            <a:r>
              <a:rPr lang="en-US" b="1" dirty="0" smtClean="0"/>
              <a:t>if</a:t>
            </a:r>
            <a:r>
              <a:rPr lang="en-US" dirty="0" smtClean="0"/>
              <a:t> the computers you’re running on have your software installed (or access to a repository with the software).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205F-89B6-8743-B3A2-F5872060DE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4" y="95250"/>
            <a:ext cx="7316445" cy="952500"/>
          </a:xfrm>
        </p:spPr>
        <p:txBody>
          <a:bodyPr/>
          <a:lstStyle/>
          <a:p>
            <a:r>
              <a:rPr lang="en-US" sz="2800" dirty="0" smtClean="0"/>
              <a:t>Pre-existing software via OSG Connect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Open Science Grid, jobs submitted from OSG Connect have access to a software repository maintained by OSG Connect staff. </a:t>
            </a:r>
          </a:p>
          <a:p>
            <a:r>
              <a:rPr lang="en-US" dirty="0" smtClean="0"/>
              <a:t>The software repository is available across the OSG. </a:t>
            </a:r>
          </a:p>
          <a:p>
            <a:r>
              <a:rPr lang="en-US" dirty="0" smtClean="0"/>
              <a:t>Software is accessed using “modules”.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across the OSG</a:t>
            </a:r>
            <a:endParaRPr lang="en-US" dirty="0"/>
          </a:p>
        </p:txBody>
      </p:sp>
      <p:pic>
        <p:nvPicPr>
          <p:cNvPr id="5" name="Content Placeholder 4" descr="Screen Shot 2019-03-06 at 3.56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 b="360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2215845" y="3642895"/>
            <a:ext cx="292221" cy="245088"/>
          </a:xfrm>
          <a:prstGeom prst="rect">
            <a:avLst/>
          </a:prstGeom>
        </p:spPr>
      </p:pic>
      <p:pic>
        <p:nvPicPr>
          <p:cNvPr id="7" name="Picture 6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2100860" y="3483365"/>
            <a:ext cx="292221" cy="245088"/>
          </a:xfrm>
          <a:prstGeom prst="rect">
            <a:avLst/>
          </a:prstGeom>
        </p:spPr>
      </p:pic>
      <p:pic>
        <p:nvPicPr>
          <p:cNvPr id="8" name="Picture 7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2267975" y="3037752"/>
            <a:ext cx="292221" cy="245088"/>
          </a:xfrm>
          <a:prstGeom prst="rect">
            <a:avLst/>
          </a:prstGeom>
        </p:spPr>
      </p:pic>
      <p:pic>
        <p:nvPicPr>
          <p:cNvPr id="9" name="Picture 8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1956027" y="1578365"/>
            <a:ext cx="292221" cy="245088"/>
          </a:xfrm>
          <a:prstGeom prst="rect">
            <a:avLst/>
          </a:prstGeom>
        </p:spPr>
      </p:pic>
      <p:pic>
        <p:nvPicPr>
          <p:cNvPr id="10" name="Picture 9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5053233" y="1823453"/>
            <a:ext cx="292221" cy="245088"/>
          </a:xfrm>
          <a:prstGeom prst="rect">
            <a:avLst/>
          </a:prstGeom>
        </p:spPr>
      </p:pic>
      <p:pic>
        <p:nvPicPr>
          <p:cNvPr id="11" name="Picture 10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7047477" y="2113102"/>
            <a:ext cx="292221" cy="245088"/>
          </a:xfrm>
          <a:prstGeom prst="rect">
            <a:avLst/>
          </a:prstGeom>
        </p:spPr>
      </p:pic>
      <p:pic>
        <p:nvPicPr>
          <p:cNvPr id="13" name="Picture 12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6055925" y="3550207"/>
            <a:ext cx="292221" cy="245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381050"/>
            <a:ext cx="682413" cy="3499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533450"/>
            <a:ext cx="682413" cy="3499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685850"/>
            <a:ext cx="682413" cy="3499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838250"/>
            <a:ext cx="682413" cy="349956"/>
          </a:xfrm>
          <a:prstGeom prst="rect">
            <a:avLst/>
          </a:prstGeom>
        </p:spPr>
      </p:pic>
      <p:pic>
        <p:nvPicPr>
          <p:cNvPr id="18" name="Picture 17" descr="Untitled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9842" r="26322" b="31160"/>
          <a:stretch/>
        </p:blipFill>
        <p:spPr>
          <a:xfrm>
            <a:off x="5537093" y="2239212"/>
            <a:ext cx="531238" cy="2562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46886" y="2473159"/>
            <a:ext cx="1621620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OSG Connect</a:t>
            </a:r>
            <a:endParaRPr lang="en-US" sz="1800" dirty="0"/>
          </a:p>
        </p:txBody>
      </p:sp>
      <p:pic>
        <p:nvPicPr>
          <p:cNvPr id="21" name="Picture 20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5885236" y="2343485"/>
            <a:ext cx="292221" cy="24508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endCxn id="11" idx="1"/>
          </p:cNvCxnSpPr>
          <p:nvPr/>
        </p:nvCxnSpPr>
        <p:spPr bwMode="auto">
          <a:xfrm flipV="1">
            <a:off x="6194412" y="2235646"/>
            <a:ext cx="853065" cy="2152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 bwMode="auto">
          <a:xfrm>
            <a:off x="6060720" y="2818509"/>
            <a:ext cx="141316" cy="7316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5358836" y="1971842"/>
            <a:ext cx="167115" cy="5013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3"/>
          </p:cNvCxnSpPr>
          <p:nvPr/>
        </p:nvCxnSpPr>
        <p:spPr bwMode="auto">
          <a:xfrm flipH="1" flipV="1">
            <a:off x="2248248" y="1700909"/>
            <a:ext cx="3266562" cy="7611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3"/>
          </p:cNvCxnSpPr>
          <p:nvPr/>
        </p:nvCxnSpPr>
        <p:spPr bwMode="auto">
          <a:xfrm flipH="1">
            <a:off x="2508066" y="2826085"/>
            <a:ext cx="3114579" cy="9393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3"/>
          </p:cNvCxnSpPr>
          <p:nvPr/>
        </p:nvCxnSpPr>
        <p:spPr bwMode="auto">
          <a:xfrm flipH="1">
            <a:off x="2393081" y="2818509"/>
            <a:ext cx="3199716" cy="787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3"/>
          </p:cNvCxnSpPr>
          <p:nvPr/>
        </p:nvCxnSpPr>
        <p:spPr bwMode="auto">
          <a:xfrm flipH="1">
            <a:off x="2560196" y="2807368"/>
            <a:ext cx="3054883" cy="3529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0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111250"/>
            <a:ext cx="7772400" cy="4213838"/>
          </a:xfrm>
        </p:spPr>
        <p:txBody>
          <a:bodyPr/>
          <a:lstStyle/>
          <a:p>
            <a:r>
              <a:rPr lang="en-US" dirty="0" smtClean="0"/>
              <a:t>See what modules are available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Load a module</a:t>
            </a:r>
          </a:p>
          <a:p>
            <a:endParaRPr lang="en-US" dirty="0"/>
          </a:p>
          <a:p>
            <a:r>
              <a:rPr lang="en-US" dirty="0" smtClean="0"/>
              <a:t>See loaded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0449" y="1740378"/>
            <a:ext cx="7068208" cy="11387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[~]$ </a:t>
            </a:r>
            <a:r>
              <a:rPr lang="en-US" sz="2000" b="1" dirty="0" smtClean="0">
                <a:solidFill>
                  <a:schemeClr val="bg1"/>
                </a:solidFill>
                <a:latin typeface="Courier"/>
                <a:cs typeface="Courier"/>
              </a:rPr>
              <a:t>module avail</a:t>
            </a:r>
          </a:p>
          <a:p>
            <a:pPr>
              <a:buNone/>
            </a:pPr>
            <a:endParaRPr lang="en-US" sz="2000" b="1" dirty="0">
              <a:solidFill>
                <a:schemeClr val="bg1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[~]$ </a:t>
            </a:r>
            <a:r>
              <a:rPr lang="en-US" sz="2000" b="1" dirty="0">
                <a:solidFill>
                  <a:schemeClr val="bg1"/>
                </a:solidFill>
                <a:latin typeface="Courier"/>
                <a:cs typeface="Courier"/>
              </a:rPr>
              <a:t>module </a:t>
            </a:r>
            <a:r>
              <a:rPr lang="en-US" sz="2000" b="1" dirty="0" smtClean="0">
                <a:solidFill>
                  <a:schemeClr val="bg1"/>
                </a:solidFill>
                <a:latin typeface="Courier"/>
                <a:cs typeface="Courier"/>
              </a:rPr>
              <a:t>spider </a:t>
            </a:r>
            <a:r>
              <a:rPr lang="en-US" sz="2000" b="1" dirty="0" err="1" smtClean="0">
                <a:solidFill>
                  <a:schemeClr val="bg1"/>
                </a:solidFill>
                <a:latin typeface="Courier"/>
                <a:cs typeface="Courier"/>
              </a:rPr>
              <a:t>lammps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157" y="3496988"/>
            <a:ext cx="706820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[~]$ module load </a:t>
            </a:r>
            <a:r>
              <a:rPr lang="en-US" sz="2000" b="1" dirty="0" err="1">
                <a:solidFill>
                  <a:schemeClr val="bg1"/>
                </a:solidFill>
                <a:latin typeface="Courier New"/>
                <a:cs typeface="Courier New"/>
              </a:rPr>
              <a:t>lammps</a:t>
            </a:r>
            <a:r>
              <a:rPr lang="en-US" sz="2000" b="1" dirty="0">
                <a:solidFill>
                  <a:schemeClr val="bg1"/>
                </a:solidFill>
                <a:latin typeface="Courier New"/>
                <a:cs typeface="Courier New"/>
              </a:rPr>
              <a:t>/20180822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442" y="4629739"/>
            <a:ext cx="706820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[~]$ </a:t>
            </a:r>
            <a:r>
              <a:rPr lang="en-US" sz="2000" b="1" dirty="0" smtClean="0">
                <a:solidFill>
                  <a:schemeClr val="bg1"/>
                </a:solidFill>
                <a:latin typeface="Courier"/>
                <a:cs typeface="Courier"/>
              </a:rPr>
              <a:t>module list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033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 module for your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wrapper script that loads the module and runs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requirements to ensure that your job has access to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994E2-051A-DA48-858F-1FC58897A89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5911" y="4165021"/>
            <a:ext cx="798811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requirements = (HAS_MODULES =?= true) &amp;&amp; (OSGVO_OS_STRING == “RHEL7”) &amp;&amp; (</a:t>
            </a:r>
            <a:r>
              <a:rPr lang="en-US" sz="2000" b="1" dirty="0" err="1" smtClean="0">
                <a:latin typeface="Courier New"/>
                <a:cs typeface="Courier New"/>
              </a:rPr>
              <a:t>OpSys</a:t>
            </a:r>
            <a:r>
              <a:rPr lang="en-US" sz="2000" b="1" dirty="0" smtClean="0">
                <a:latin typeface="Courier New"/>
                <a:cs typeface="Courier New"/>
              </a:rPr>
              <a:t> == “LINUX”)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532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Module Workflow</a:t>
            </a:r>
            <a:endParaRPr lang="en-US" dirty="0">
              <a:latin typeface="Arial" charset="0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AC78C8-10C2-A843-882E-D2283988E32F}" type="slidenum">
              <a:rPr lang="en-US" sz="1400">
                <a:solidFill>
                  <a:srgbClr val="FF8000"/>
                </a:solidFill>
              </a:rPr>
              <a:pPr/>
              <a:t>9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47107" name="Rounded Rectangle 2"/>
          <p:cNvSpPr>
            <a:spLocks noChangeArrowheads="1"/>
          </p:cNvSpPr>
          <p:nvPr/>
        </p:nvSpPr>
        <p:spPr bwMode="auto">
          <a:xfrm>
            <a:off x="366713" y="1861345"/>
            <a:ext cx="2493962" cy="28955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Rounded Rectangle 29"/>
          <p:cNvSpPr>
            <a:spLocks noChangeArrowheads="1"/>
          </p:cNvSpPr>
          <p:nvPr/>
        </p:nvSpPr>
        <p:spPr bwMode="auto">
          <a:xfrm>
            <a:off x="4421188" y="1516063"/>
            <a:ext cx="1739801" cy="175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Box 33"/>
          <p:cNvSpPr txBox="1">
            <a:spLocks noChangeArrowheads="1"/>
          </p:cNvSpPr>
          <p:nvPr/>
        </p:nvSpPr>
        <p:spPr bwMode="auto">
          <a:xfrm>
            <a:off x="488950" y="1440657"/>
            <a:ext cx="2083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/>
              <a:t>Submit server</a:t>
            </a:r>
          </a:p>
        </p:txBody>
      </p:sp>
      <p:sp>
        <p:nvSpPr>
          <p:cNvPr id="47112" name="TextBox 34"/>
          <p:cNvSpPr txBox="1">
            <a:spLocks noChangeArrowheads="1"/>
          </p:cNvSpPr>
          <p:nvPr/>
        </p:nvSpPr>
        <p:spPr bwMode="auto">
          <a:xfrm>
            <a:off x="3976689" y="1108605"/>
            <a:ext cx="2237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/>
              <a:t>Execute server</a:t>
            </a:r>
          </a:p>
        </p:txBody>
      </p:sp>
      <p:cxnSp>
        <p:nvCxnSpPr>
          <p:cNvPr id="47113" name="Straight Arrow Connector 9"/>
          <p:cNvCxnSpPr>
            <a:cxnSpLocks noChangeShapeType="1"/>
            <a:stCxn id="47107" idx="3"/>
            <a:endCxn id="47108" idx="1"/>
          </p:cNvCxnSpPr>
          <p:nvPr/>
        </p:nvCxnSpPr>
        <p:spPr bwMode="auto">
          <a:xfrm flipV="1">
            <a:off x="2860675" y="2395663"/>
            <a:ext cx="1560513" cy="913475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Straight Arrow Connector 15"/>
          <p:cNvCxnSpPr>
            <a:cxnSpLocks noChangeShapeType="1"/>
            <a:stCxn id="47107" idx="3"/>
            <a:endCxn id="45" idx="1"/>
          </p:cNvCxnSpPr>
          <p:nvPr/>
        </p:nvCxnSpPr>
        <p:spPr bwMode="auto">
          <a:xfrm>
            <a:off x="2860675" y="3309138"/>
            <a:ext cx="3573465" cy="85592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19"/>
          <p:cNvCxnSpPr>
            <a:cxnSpLocks noChangeShapeType="1"/>
            <a:stCxn id="47107" idx="3"/>
            <a:endCxn id="46" idx="1"/>
          </p:cNvCxnSpPr>
          <p:nvPr/>
        </p:nvCxnSpPr>
        <p:spPr bwMode="auto">
          <a:xfrm>
            <a:off x="2860675" y="3309138"/>
            <a:ext cx="1701772" cy="1244188"/>
          </a:xfrm>
          <a:prstGeom prst="straightConnector1">
            <a:avLst/>
          </a:prstGeom>
          <a:noFill/>
          <a:ln w="9525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16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7591" y="2375751"/>
            <a:ext cx="699712" cy="6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58"/>
          <p:cNvSpPr txBox="1">
            <a:spLocks noChangeArrowheads="1"/>
          </p:cNvSpPr>
          <p:nvPr/>
        </p:nvSpPr>
        <p:spPr bwMode="auto">
          <a:xfrm>
            <a:off x="565150" y="1901032"/>
            <a:ext cx="2133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/>
              <a:t>wrapper script</a:t>
            </a:r>
          </a:p>
        </p:txBody>
      </p:sp>
      <p:sp>
        <p:nvSpPr>
          <p:cNvPr id="47127" name="TextBox 59"/>
          <p:cNvSpPr txBox="1">
            <a:spLocks noChangeArrowheads="1"/>
          </p:cNvSpPr>
          <p:nvPr/>
        </p:nvSpPr>
        <p:spPr bwMode="auto">
          <a:xfrm>
            <a:off x="560319" y="3240433"/>
            <a:ext cx="2540087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2400"/>
              </a:lnSpc>
              <a:buFontTx/>
              <a:buNone/>
            </a:pPr>
            <a:r>
              <a:rPr lang="en-US" dirty="0" smtClean="0"/>
              <a:t>software modules</a:t>
            </a:r>
            <a:endParaRPr lang="en-US" dirty="0"/>
          </a:p>
        </p:txBody>
      </p:sp>
      <p:sp>
        <p:nvSpPr>
          <p:cNvPr id="45" name="Rounded Rectangle 29"/>
          <p:cNvSpPr>
            <a:spLocks noChangeArrowheads="1"/>
          </p:cNvSpPr>
          <p:nvPr/>
        </p:nvSpPr>
        <p:spPr bwMode="auto">
          <a:xfrm>
            <a:off x="6434140" y="2515130"/>
            <a:ext cx="1739801" cy="175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ounded Rectangle 29"/>
          <p:cNvSpPr>
            <a:spLocks noChangeArrowheads="1"/>
          </p:cNvSpPr>
          <p:nvPr/>
        </p:nvSpPr>
        <p:spPr bwMode="auto">
          <a:xfrm>
            <a:off x="4562447" y="3673726"/>
            <a:ext cx="1739801" cy="175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0556" y="1648064"/>
            <a:ext cx="699712" cy="6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58224" y="2695257"/>
            <a:ext cx="699712" cy="6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1" descr="scro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9684" y="3764730"/>
            <a:ext cx="699712" cy="6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1202012" y="3965965"/>
            <a:ext cx="690702" cy="579298"/>
          </a:xfrm>
          <a:prstGeom prst="rect">
            <a:avLst/>
          </a:prstGeom>
        </p:spPr>
      </p:pic>
      <p:pic>
        <p:nvPicPr>
          <p:cNvPr id="53" name="Picture 52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4952964" y="2536435"/>
            <a:ext cx="690702" cy="579298"/>
          </a:xfrm>
          <a:prstGeom prst="rect">
            <a:avLst/>
          </a:prstGeom>
        </p:spPr>
      </p:pic>
      <p:pic>
        <p:nvPicPr>
          <p:cNvPr id="54" name="Picture 53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5042093" y="4686523"/>
            <a:ext cx="690702" cy="579298"/>
          </a:xfrm>
          <a:prstGeom prst="rect">
            <a:avLst/>
          </a:prstGeom>
        </p:spPr>
      </p:pic>
      <p:pic>
        <p:nvPicPr>
          <p:cNvPr id="55" name="Picture 54" descr="noun_boxes_18283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/>
        </p:blipFill>
        <p:spPr>
          <a:xfrm>
            <a:off x="7002914" y="3527927"/>
            <a:ext cx="690702" cy="5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00CC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36816</TotalTime>
  <Words>711</Words>
  <Application>Microsoft Macintosh PowerPoint</Application>
  <PresentationFormat>On-screen Show (16:10)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OSG-Summer-School-Template</vt:lpstr>
      <vt:lpstr>Software Modules and Licenses</vt:lpstr>
      <vt:lpstr>Expanding Our Horizons</vt:lpstr>
      <vt:lpstr>Modules</vt:lpstr>
      <vt:lpstr>Pre-existing Software</vt:lpstr>
      <vt:lpstr>Pre-existing software via OSG Connect</vt:lpstr>
      <vt:lpstr>Software across the OSG</vt:lpstr>
      <vt:lpstr>Module Commands</vt:lpstr>
      <vt:lpstr>Module Workflow</vt:lpstr>
      <vt:lpstr>Module Workflow</vt:lpstr>
      <vt:lpstr>Licensing</vt:lpstr>
      <vt:lpstr>Licensing</vt:lpstr>
      <vt:lpstr>License Variations</vt:lpstr>
      <vt:lpstr>Licensing implications for DHTC</vt:lpstr>
      <vt:lpstr>Matlab</vt:lpstr>
      <vt:lpstr>Matlab contrast</vt:lpstr>
      <vt:lpstr>Matlab on DHTC</vt:lpstr>
      <vt:lpstr>Approaches</vt:lpstr>
      <vt:lpstr>Exercises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Christina Koch</cp:lastModifiedBy>
  <cp:revision>434</cp:revision>
  <cp:lastPrinted>2007-02-13T22:42:37Z</cp:lastPrinted>
  <dcterms:created xsi:type="dcterms:W3CDTF">2010-07-18T15:11:48Z</dcterms:created>
  <dcterms:modified xsi:type="dcterms:W3CDTF">2019-07-17T20:25:04Z</dcterms:modified>
</cp:coreProperties>
</file>