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296400"/>
  <p:embeddedFontLst>
    <p:embeddedFont>
      <p:font typeface="Carme"/>
      <p:regular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C2300C-73AE-416E-BFF4-14CC843D24AE}">
  <a:tblStyle styleId="{80C2300C-73AE-416E-BFF4-14CC843D2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rm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0200" y="696912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30200" y="696912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2f1a726_0_44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5d2f1a726_0_44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f4cebebd_4_3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5f4cebebd_4_3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f4cebebd_4_6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5f4cebebd_4_6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2f1a726_0_7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5d2f1a726_0_7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f4cebebd_4_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5f4cebebd_4_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f4cebebd_4_10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5f4cebebd_4_10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d0b616bd_0_8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5d0b616bd_0_8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f4cebebd_4_10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5f4cebebd_4_10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3c3b476_0_3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e3c3b476_0_3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e3c3b476_0_3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3e3c3b476_0_3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f4cebebd_3_0:notes"/>
          <p:cNvSpPr/>
          <p:nvPr>
            <p:ph idx="2" type="sldImg"/>
          </p:nvPr>
        </p:nvSpPr>
        <p:spPr>
          <a:xfrm>
            <a:off x="381175" y="697230"/>
            <a:ext cx="60963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f4cebebd_3_0:notes"/>
          <p:cNvSpPr txBox="1"/>
          <p:nvPr>
            <p:ph idx="1" type="body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f4cebebd_4_116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5f4cebebd_4_116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f4cebebd_4_77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5f4cebebd_4_77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d65e3636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5d65e3636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f4cebebd_4_7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5f4cebebd_4_7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f4cebebd_4_9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5f4cebebd_4_9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f4cebebd_4_4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5f4cebebd_4_4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ceae71c01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ceae71c01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ceae71c01_0_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ceae71c01_0_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ceae71c01_0_15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ceae71c01_0_15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d2f1a726_0_104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5d2f1a726_0_104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f4cebebd_4_123:notes"/>
          <p:cNvSpPr/>
          <p:nvPr>
            <p:ph idx="2" type="sldImg"/>
          </p:nvPr>
        </p:nvSpPr>
        <p:spPr>
          <a:xfrm>
            <a:off x="381175" y="697230"/>
            <a:ext cx="60963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f4cebebd_4_123:notes"/>
          <p:cNvSpPr txBox="1"/>
          <p:nvPr>
            <p:ph idx="1" type="body"/>
          </p:nvPr>
        </p:nvSpPr>
        <p:spPr>
          <a:xfrm>
            <a:off x="685800" y="4415790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e6dcbc11_0_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e6dcbc11_0_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3e6dcbc11_0_0:notes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f4cebebd_1_97:notes"/>
          <p:cNvSpPr/>
          <p:nvPr>
            <p:ph idx="2" type="sldImg"/>
          </p:nvPr>
        </p:nvSpPr>
        <p:spPr>
          <a:xfrm>
            <a:off x="381175" y="697230"/>
            <a:ext cx="60963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f4cebebd_1_97:notes"/>
          <p:cNvSpPr txBox="1"/>
          <p:nvPr>
            <p:ph idx="1" type="body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f4cebebd_6_12:notes"/>
          <p:cNvSpPr/>
          <p:nvPr>
            <p:ph idx="2" type="sldImg"/>
          </p:nvPr>
        </p:nvSpPr>
        <p:spPr>
          <a:xfrm>
            <a:off x="329251" y="697032"/>
            <a:ext cx="6199498" cy="3486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g15f4cebebd_6_12:notes"/>
          <p:cNvSpPr txBox="1"/>
          <p:nvPr>
            <p:ph idx="1" type="body"/>
          </p:nvPr>
        </p:nvSpPr>
        <p:spPr>
          <a:xfrm>
            <a:off x="914400" y="4417185"/>
            <a:ext cx="5029200" cy="418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e3c3b476_0_12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e3c3b476_0_12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e3c3b476_0_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e3c3b476_0_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3e3c3b476_0_3:notes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d2f1a726_0_28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d2f1a726_0_28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f4cebebd_4_13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5f4cebebd_4_13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f4cebebd_4_20:notes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5f4cebebd_4_20:notes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" name="Google Shape;40;p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Google Shape;56;p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www.flickr.com/photos/brentleimenstoll/8583169092/in/photolist-e5sZ91-pTEU2k-8vdNkH-VcpFXV-g6fUKp-g6f5He-5psTGE-5Skkr6-dTD98a-8vXRDQ-7x4gaL-7XdH8Z-5n4B4K-n6T1Qx-8wNERS-h6DUx-e5nnik-g6f4H8-icEtTS-g6fkYf-9jKrxC-5Xpci8-5NKmrd-7wXZqv-5wjDB1-7Xeyh2-7wYQ3c-7x2DqW-8PXbKX-7XgDfy-7XgEMJ-aTV4fK-7wXJWR-7XdxYV-7wXGt6-7x2UoY-7Xeqxi-4n2X2c-4n2Xki-4n2WW2-7Xdxhp-7Xhzvd-fodCkj-TVrve-nnjFt-7Bbgry-qGVCGu-261oKwf-ndCp6W-nHr6oG" TargetMode="External"/><Relationship Id="rId5" Type="http://schemas.openxmlformats.org/officeDocument/2006/relationships/hyperlink" Target="https://creativecommons.org/licenses/by-sa/2.0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direlog/status/886721271102410752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pport.opensciencegrid.org" TargetMode="External"/><Relationship Id="rId4" Type="http://schemas.openxmlformats.org/officeDocument/2006/relationships/hyperlink" Target="mailto:htcondor-users@cs.wisc.edu" TargetMode="External"/><Relationship Id="rId5" Type="http://schemas.openxmlformats.org/officeDocument/2006/relationships/hyperlink" Target="mailto:user-support@opensciencegrid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527100" y="1714500"/>
            <a:ext cx="80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4800"/>
              <a:t>Troubleshooting Your Jobs</a:t>
            </a:r>
            <a:endParaRPr sz="4800"/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"/home/blin/school/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inptu_data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executable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vanila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</a:t>
            </a:r>
            <a:r>
              <a:rPr lang="en-US" sz="1800">
                <a:solidFill>
                  <a:srgbClr val="000080"/>
                </a:solidFill>
                <a:highlight>
                  <a:srgbClr val="FF8000"/>
                </a:highlight>
                <a:latin typeface="Consolas"/>
                <a:ea typeface="Consolas"/>
                <a:cs typeface="Consolas"/>
                <a:sym typeface="Consolas"/>
              </a:rPr>
              <a:t>/bin/slep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does not exist</a:t>
            </a:r>
            <a:endParaRPr sz="10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There are typos in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Fix your typos! Condor can only catch a select few of them.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sleep.sh is a script with CRLF (DOS/Win) line endings</a:t>
            </a:r>
            <a:endParaRPr sz="16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Run with -allow-crlf-script if this is really what you want</a:t>
            </a:r>
            <a:r>
              <a:rPr b="1" lang="en-US" sz="1600"/>
              <a:t>                                                                                                                  </a:t>
            </a:r>
            <a:endParaRPr b="1"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170" name="Google Shape;170;p2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sleep.sh is a script with CRLF (DOS/Win) line endings</a:t>
            </a:r>
            <a:endParaRPr sz="16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Run with -allow-crlf-script if this is really what you want</a:t>
            </a:r>
            <a:r>
              <a:rPr b="1" lang="en-US" sz="1600"/>
              <a:t>  </a:t>
            </a:r>
            <a:r>
              <a:rPr b="1" lang="en-US" sz="1600"/>
              <a:t>                                                                                                                                                                                               </a:t>
            </a:r>
            <a:endParaRPr b="1"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There are carriage returns (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^M</a:t>
            </a:r>
            <a:r>
              <a:rPr lang="en-US" sz="2300">
                <a:solidFill>
                  <a:srgbClr val="000080"/>
                </a:solidFill>
              </a:rPr>
              <a:t>) in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Convert your executable with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dos2unix</a:t>
            </a:r>
            <a:r>
              <a:rPr lang="en-US" sz="2300">
                <a:solidFill>
                  <a:srgbClr val="000080"/>
                </a:solidFill>
              </a:rPr>
              <a:t> or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vi -b &lt;FILENAME&gt;</a:t>
            </a:r>
            <a:r>
              <a:rPr lang="en-US" sz="2300">
                <a:solidFill>
                  <a:srgbClr val="000080"/>
                </a:solidFill>
              </a:rPr>
              <a:t> to see and delete the carriage returns (use ‘x’ to delete). </a:t>
            </a:r>
            <a:endParaRPr b="1" sz="2300"/>
          </a:p>
        </p:txBody>
      </p:sp>
      <p:sp>
        <p:nvSpPr>
          <p:cNvPr id="178" name="Google Shape;178;p2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What are my jobs up to?</a:t>
            </a:r>
            <a:endParaRPr sz="3200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-help status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	JobStatus codes: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1 I IDLE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2 R RUNNING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3 X REMOVED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4 C COMPLETED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5 H HELD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6 &gt; TRANSFERRING_OUTPUT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7 S SUSPENDED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idle?</a:t>
            </a:r>
            <a:endParaRPr sz="3200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-better 29486</a:t>
            </a:r>
            <a:endParaRPr b="1"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 Requirements expression for job 29486.000 reduces to these conditions: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	Slots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Step	Matched  Condition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-----  --------  ---------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[1]    	8348  Target.OpSysMajorVer == 6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[7]   	10841  TARGET.Disk &gt;= RequestDisk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[9]            1  TARGET.Memory &gt;= RequestMemory</a:t>
            </a:r>
            <a:endParaRPr sz="12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[11]  	10852  TARGET.HasFileTransfer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still running?</a:t>
            </a:r>
            <a:endParaRPr sz="32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-nobatch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ID      OWNER       	SUBMITTED 	RUN_TIME ST PRI SIZE CMD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14665.0   blin        	7/25 18:19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0+23:00:03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R  0	0.3 sleep.sh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Use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condor_ssh_to_job &lt;JOB ID&gt;</a:t>
            </a:r>
            <a:r>
              <a:rPr lang="en-US" sz="2400">
                <a:solidFill>
                  <a:srgbClr val="000080"/>
                </a:solidFill>
              </a:rPr>
              <a:t> to open an SSH session to the worker node running your job. Non-OSG jobs only!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run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Add the missing ‘shebang’ line at the top of the executable, e.g.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r>
              <a:rPr lang="en-US" sz="2300">
                <a:solidFill>
                  <a:srgbClr val="000080"/>
                </a:solidFill>
              </a:rPr>
              <a:t>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/dev/null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/dev/null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write the job log files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On the submit server, ensure existence and write permissions for each folder in the specified path or choose a new location for your files!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pic>
        <p:nvPicPr>
          <p:cNvPr descr="StockSnap_S0NV9XZ4OZ.jpg" id="78" name="Google Shape;78;p12"/>
          <p:cNvPicPr preferRelativeResize="0"/>
          <p:nvPr/>
        </p:nvPicPr>
        <p:blipFill rotWithShape="1">
          <a:blip r:embed="rId3">
            <a:alphaModFix/>
          </a:blip>
          <a:srcRect b="0" l="20800" r="12533" t="0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100 megabytes. Peak usage: 500 megabytes. 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                                                                                                                        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100 megabytes. Peak usage: 100 megabytes.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8000"/>
                </a:solidFill>
              </a:rPr>
              <a:t>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  <a:endParaRPr b="1"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used too many resources. 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Request more! 1GB of memory is a good place to start. If your max memory footprint per job is approaching 10GB, consult OSG staff</a:t>
            </a:r>
            <a:endParaRPr b="1" sz="1000"/>
          </a:p>
        </p:txBody>
      </p:sp>
      <p:sp>
        <p:nvSpPr>
          <p:cNvPr id="250" name="Google Shape;250;p3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Fixing held jobs</a:t>
            </a:r>
            <a:endParaRPr sz="3200"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747425" y="9910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2000"/>
              <a:t>If the problem was with your submit file</a:t>
            </a:r>
            <a:r>
              <a:rPr lang="en-US" sz="2000"/>
              <a:t> -</a:t>
            </a:r>
            <a:r>
              <a:rPr lang="en-US" sz="2000"/>
              <a:t> remove your jobs, fix the submit file, and resubmit:</a:t>
            </a:r>
            <a:endParaRPr sz="2000"/>
          </a:p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condor_rm &lt;job ID&gt;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/>
              <a:t>Add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request_disk</a:t>
            </a:r>
            <a:r>
              <a:rPr lang="en-US" sz="1600"/>
              <a:t>,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request_mem</a:t>
            </a:r>
            <a:r>
              <a:rPr lang="en-US" sz="1600"/>
              <a:t>, or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request_cpus</a:t>
            </a:r>
            <a:r>
              <a:rPr lang="en-US" sz="1600"/>
              <a:t> to your submit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condor_submit &lt;submit file&gt;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000"/>
              <a:t>If the problem was outside of your submit file</a:t>
            </a:r>
            <a:r>
              <a:rPr lang="en-US" sz="2000"/>
              <a:t> - fix the issue and release the job: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condor_release &lt;job ID&gt;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 STARTER at 128.104.100.52 failed to send file(s) to &lt;128.104.100.43:64130&gt;: error reading from /var/lib/condor/execute/dir_24823/bar: (errno 2) No such file or directory; SHADOW failed to receive file(s) from &lt;128.104.100.52:10507&gt;</a:t>
            </a:r>
            <a:endParaRPr b="1"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73" name="Google Shape;273;p3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129117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Submit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169902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SHADOW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596912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Compute</a:t>
            </a:r>
            <a:r>
              <a:rPr b="1" lang="en-US" sz="2400">
                <a:solidFill>
                  <a:srgbClr val="000080"/>
                </a:solidFill>
              </a:rPr>
              <a:t>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637697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80"/>
                </a:solidFill>
              </a:rPr>
              <a:t>STARTER</a:t>
            </a:r>
            <a:endParaRPr b="1" sz="1700">
              <a:solidFill>
                <a:srgbClr val="000080"/>
              </a:solidFill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4115500" y="3557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4049800" y="3494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3963650" y="3417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4129838" y="2079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064138" y="2016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3977988" y="1939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4507363" y="2131475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Output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4521700" y="3424650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Input</a:t>
            </a:r>
            <a:endParaRPr b="1" sz="1800">
              <a:solidFill>
                <a:srgbClr val="000080"/>
              </a:solidFill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>
            <a:off x="2945100" y="3327525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2945100" y="2666888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STARTER at 128.104.100.52 failed to send file(s) to &lt;128.104.100.43:64130&gt;: error reading from /var/lib/condor/execute/dir_24823/bar: (errno 2) No such file or directory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; SHADOW failed to receive file(s) from &lt;128.104.100.52:10507&gt;</a:t>
            </a:r>
            <a:endParaRPr b="1" sz="1400"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Your job did not create the files that you specified in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.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Check for typos in </a:t>
            </a:r>
            <a:r>
              <a:rPr lang="en-US" sz="1600">
                <a:solidFill>
                  <a:srgbClr val="000080"/>
                </a:solidFill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, suspiciously quick jobs, </a:t>
            </a:r>
            <a:r>
              <a:rPr lang="en-US" sz="2400">
                <a:solidFill>
                  <a:srgbClr val="000080"/>
                </a:solidFill>
              </a:rPr>
              <a:t>add debugging information to your code.</a:t>
            </a:r>
            <a:endParaRPr b="1" sz="1000">
              <a:solidFill>
                <a:srgbClr val="FF8000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SHADOW at 128.104.100.31 failed to write to file /home/blin/location/output/location.5164.0.out: (errno 2) No such file or directory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SHADOW at 128.104.100.31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write to file /home/blin/location/output/location.5164.0.out: (errno 2) No such file or directory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HTCondor couldn’t write the output files to the submit server</a:t>
            </a:r>
            <a:endParaRPr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On the submit server, make sure that the directories exist and can be written to</a:t>
            </a:r>
            <a:endParaRPr b="1" sz="1600"/>
          </a:p>
        </p:txBody>
      </p:sp>
      <p:sp>
        <p:nvSpPr>
          <p:cNvPr id="311" name="Google Shape;311;p3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18" name="Google Shape;318;p3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0" name="Google Shape;320;p38"/>
          <p:cNvGraphicFramePr/>
          <p:nvPr/>
        </p:nvGraphicFramePr>
        <p:xfrm>
          <a:off x="952500" y="1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{80C2300C-73AE-416E-BFF4-14CC843D24AE}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READ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WRITE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SHADOW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Input files don’t exist or cannot be read on the submit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Could not write output files to your submit server (missing or incorrect permissions on directories)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STARTER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Files in </a:t>
                      </a:r>
                      <a:r>
                        <a:rPr lang="en-US" sz="1300">
                          <a:solidFill>
                            <a:srgbClr val="263238"/>
                          </a:solidFill>
                          <a:highlight>
                            <a:srgbClr val="FF80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transfer_output_files</a:t>
                      </a:r>
                      <a:r>
                        <a:rPr lang="en-US">
                          <a:solidFill>
                            <a:srgbClr val="2632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263238"/>
                          </a:solidFill>
                        </a:rPr>
                        <a:t>were not created on the execute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Something’s wrong with the execute server. Contact your HTCondor admin!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My jobs completed but...</a:t>
            </a:r>
            <a:endParaRPr sz="3200"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/>
              <a:t>The output is wrong: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*.log</a:t>
            </a:r>
            <a:r>
              <a:rPr lang="en-US" sz="1800"/>
              <a:t> files for return codes or unexpected behavior: short runtimes, using too many or too few resources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*.err</a:t>
            </a:r>
            <a:r>
              <a:rPr lang="en-US" sz="1800"/>
              <a:t> and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*.out</a:t>
            </a:r>
            <a:r>
              <a:rPr lang="en-US" sz="1800"/>
              <a:t> for error messages from your executable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Submit an interactive job: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condor_submit -i &lt;SUBMIT FILE&gt;</a:t>
            </a:r>
            <a:r>
              <a:rPr lang="en-US" sz="1800"/>
              <a:t> and run the executable manually.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succeeds, does your submit file have the correct args? If yes, try adding </a:t>
            </a:r>
            <a:r>
              <a:rPr lang="en-US" sz="1400">
                <a:highlight>
                  <a:srgbClr val="FF8000"/>
                </a:highlight>
                <a:latin typeface="Roboto Mono"/>
                <a:ea typeface="Roboto Mono"/>
                <a:cs typeface="Roboto Mono"/>
                <a:sym typeface="Roboto Mono"/>
              </a:rPr>
              <a:t>GET_ENV = True</a:t>
            </a:r>
            <a:r>
              <a:rPr lang="en-US" sz="1800"/>
              <a:t> to your submit file.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fails, there is an issue with your code or your invocation!</a:t>
            </a:r>
            <a:endParaRPr sz="1800"/>
          </a:p>
        </p:txBody>
      </p:sp>
      <p:sp>
        <p:nvSpPr>
          <p:cNvPr id="327" name="Google Shape;327;p3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1026275" y="3354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...if your jobs aren’t broken.</a:t>
            </a:r>
            <a:endParaRPr sz="20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4649" l="32517" r="30847" t="40396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Photo</a:t>
            </a:r>
            <a:r>
              <a:rPr lang="en-US" sz="1000"/>
              <a:t> by brentleimenstol</a:t>
            </a:r>
            <a:r>
              <a:rPr lang="en-US" sz="1000"/>
              <a:t>l CC 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BY-SA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Troubleshooting Exercise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5328975" y="4547450"/>
            <a:ext cx="3739500" cy="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80"/>
                </a:solidFill>
              </a:rPr>
              <a:t>Source: @direlog, </a:t>
            </a:r>
            <a:r>
              <a:rPr lang="en-US" sz="800" u="sng">
                <a:solidFill>
                  <a:schemeClr val="hlink"/>
                </a:solidFill>
                <a:hlinkClick r:id="rId3"/>
              </a:rPr>
              <a:t>https://twitter.com/direlog/status/886721271102410752</a:t>
            </a:r>
            <a:endParaRPr sz="8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80"/>
              </a:solidFill>
            </a:endParaRPr>
          </a:p>
        </p:txBody>
      </p:sp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oubleshooting_is_awful_present.png" id="337" name="Google Shape;3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16" y="1144125"/>
            <a:ext cx="5796571" cy="3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724900" y="4799130"/>
            <a:ext cx="419100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125537" y="2323389"/>
            <a:ext cx="10556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308475" y="2283713"/>
            <a:ext cx="1206500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959725" y="2267842"/>
            <a:ext cx="1184275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601912" y="1250567"/>
            <a:ext cx="10556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Held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510087" y="4194478"/>
            <a:ext cx="1208087" cy="514193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571500" y="2599529"/>
            <a:ext cx="554037" cy="1587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01" name="Google Shape;101;p14"/>
          <p:cNvCxnSpPr/>
          <p:nvPr/>
        </p:nvCxnSpPr>
        <p:spPr>
          <a:xfrm flipH="1" rot="10800000">
            <a:off x="2181225" y="2540809"/>
            <a:ext cx="2127250" cy="58719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5514975" y="2532874"/>
            <a:ext cx="2444750" cy="7935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03" name="Google Shape;103;p14"/>
          <p:cNvCxnSpPr/>
          <p:nvPr/>
        </p:nvCxnSpPr>
        <p:spPr>
          <a:xfrm flipH="1" rot="10800000">
            <a:off x="1828800" y="1506076"/>
            <a:ext cx="774700" cy="801442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657600" y="1507663"/>
            <a:ext cx="1255712" cy="771289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5114925" y="2874082"/>
            <a:ext cx="1587" cy="1320396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4562475" y="4194478"/>
            <a:ext cx="1206500" cy="514193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510087" y="4194478"/>
            <a:ext cx="12588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flipH="1">
            <a:off x="1651111" y="2797906"/>
            <a:ext cx="3262200" cy="953708"/>
          </a:xfrm>
          <a:prstGeom prst="bentConnector3">
            <a:avLst>
              <a:gd fmla="val 0" name="adj1"/>
            </a:avLst>
          </a:prstGeom>
          <a:noFill/>
          <a:ln cap="sq" cmpd="sng" w="31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 flipH="1" rot="10800000">
            <a:off x="1652587" y="2874082"/>
            <a:ext cx="1587" cy="877618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8551862" y="3039131"/>
            <a:ext cx="1587" cy="742723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11" name="Google Shape;111;p14"/>
          <p:cNvSpPr/>
          <p:nvPr/>
        </p:nvSpPr>
        <p:spPr>
          <a:xfrm>
            <a:off x="0" y="2313866"/>
            <a:ext cx="720725" cy="937925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91500" y="3761223"/>
            <a:ext cx="720725" cy="680829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476375" y="4518252"/>
            <a:ext cx="2619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file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-17462" y="3239095"/>
            <a:ext cx="1319212" cy="9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HTCondor Job States</a:t>
            </a:r>
            <a:endParaRPr sz="3200"/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Identify the problem and break it into smaller ones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Know where to find more information: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condor_q</a:t>
            </a:r>
            <a:r>
              <a:rPr lang="en-US" sz="1800">
                <a:solidFill>
                  <a:srgbClr val="000080"/>
                </a:solidFill>
              </a:rPr>
              <a:t> and its options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Output, error, log, and rescue files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Google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https://support.opensciencegrid.org</a:t>
            </a:r>
            <a:r>
              <a:rPr lang="en-US" sz="1800">
                <a:solidFill>
                  <a:srgbClr val="000080"/>
                </a:solidFill>
              </a:rPr>
              <a:t> 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Local support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User school list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htcondor-users@cs.wisc.edu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user-support@opensciencegrid.org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Keys to Troubleshooting</a:t>
            </a:r>
            <a:endParaRPr sz="3200"/>
          </a:p>
        </p:txBody>
      </p:sp>
      <p:sp>
        <p:nvSpPr>
          <p:cNvPr id="123" name="Google Shape;123;p1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948594" y="1991850"/>
            <a:ext cx="724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80"/>
                </a:solidFill>
              </a:rPr>
              <a:t>Common Issues</a:t>
            </a:r>
            <a:endParaRPr b="1" sz="3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tried to submit something that wasn’t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Submit your .sub file!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"/home/blin/school/inptu_data"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'executable'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'vanila'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/bin/slep does not exist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