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77" r:id="rId2"/>
    <p:sldId id="450" r:id="rId3"/>
    <p:sldId id="272" r:id="rId4"/>
    <p:sldId id="476" r:id="rId5"/>
    <p:sldId id="395" r:id="rId6"/>
    <p:sldId id="460" r:id="rId7"/>
    <p:sldId id="453" r:id="rId8"/>
    <p:sldId id="461" r:id="rId9"/>
    <p:sldId id="277" r:id="rId10"/>
    <p:sldId id="468" r:id="rId11"/>
    <p:sldId id="486" r:id="rId12"/>
    <p:sldId id="487" r:id="rId13"/>
    <p:sldId id="491" r:id="rId14"/>
    <p:sldId id="488" r:id="rId15"/>
    <p:sldId id="489" r:id="rId16"/>
    <p:sldId id="490" r:id="rId17"/>
    <p:sldId id="467" r:id="rId18"/>
    <p:sldId id="479" r:id="rId19"/>
    <p:sldId id="481" r:id="rId20"/>
    <p:sldId id="482" r:id="rId21"/>
    <p:sldId id="483" r:id="rId22"/>
    <p:sldId id="484" r:id="rId23"/>
    <p:sldId id="485" r:id="rId24"/>
    <p:sldId id="4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5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C0834-872C-46B8-A169-DCEAA3F2097F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4F898-1065-4EAC-9951-ED23B01D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DB383C-01A8-4B84-B1F7-AC46502C8C7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7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09B216-500E-4B99-A046-F49070B2E3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3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7B70891-C67E-4F6A-8C88-02EFE3A9D83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1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30B68-9A27-4212-9360-FCFF4CBE732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73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897BCF-B051-469F-9258-7BB69FAB700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41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7597C6-7DD0-4B8D-B859-49B1E03C3BA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8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50383-A83E-1143-B746-E1FEE398F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5EA4-999D-4AF5-8E79-E6EC2AEF9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02380-ACA1-4348-9E88-8211D88F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3910-9FC7-453C-A490-F1625CAC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0667-0554-4089-A16B-B205B71F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F643-2C2C-424B-8986-BB569EB0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8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B3C0-8A43-4345-ADB4-FB1CFF27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DF1F9-329A-4A8F-AAE4-131ED613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101FD-9545-4431-9E42-3392DCD8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D400E-C733-4B42-BB5D-D184D557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C537-9138-4C59-82F4-77D78499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6B54D-45E8-4B15-9A19-FD010DD67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44E7F-29F5-4960-A02C-734C2CE47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826E-4BCF-46B8-A5AB-BD53EB6A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F630-C3ED-4087-96D6-BCD50E12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E3AD-2DEA-4F86-80CA-4785909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9376-6BE4-44A7-A12D-C2337FA3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71C3-1C7C-4398-AF1B-6BE818DB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1E2C7-A464-4B06-A85A-C198B787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40FC8-0AAA-4F6D-A473-D435A5AE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7A1F-A364-4815-B7F7-38F100AB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023B-BDE8-4A51-A7AA-02F281ED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AAA6-06E6-402A-9876-DF931528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C7F8E-0A17-45C3-B928-519751C5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683A-EBE5-4E28-A7EC-BF277E9C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C7B1-B8B3-42EE-B010-9937A80B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0219-E6F9-4CEC-80FA-2E914B4C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5D9B-BBA0-4376-B7FB-9F24C5D77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621F6-A368-442D-9F8C-F08606A31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2B31E-4B53-4D26-AC2F-93A8459C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7633D-5DD5-427A-9501-47F4C06C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35208-1DB9-45AB-B88A-D25AE11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8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6C9A-165A-45D4-B90F-50C5113E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5D8FB-AE6E-4D4F-9956-7D413F8E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F7692-B7C2-461E-9F63-CC1810B2C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88397-DEE1-42FD-9A45-B8704F77A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3BCB3-A61C-4086-BDD5-D2294C100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876F9-7B43-42AC-8B9D-930F075B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520F6-172D-454F-8273-CEC4C876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FE6B3-82F1-4C63-958B-7B9F97C2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0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42B-ADAD-446B-8E98-31F48652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55E87-BD07-4004-84BE-9D919184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05C49-E82F-43F8-8C68-AA3C3634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9FD64-E0A0-4327-983A-E9E595D0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55983-F755-4BFC-8743-E071AFFD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A022D-B3EB-412A-83E9-85699774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F8E81-C122-43D1-AD12-708909E7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17BC-0C99-4F88-967A-58794236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22D6-2AF6-4037-ACE1-2A707377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A30AC-0049-44E0-953E-A52F2471E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9BED2-9925-433F-81AD-1BB30B57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103E8-FFEC-4202-A66A-78A90910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07431-DDD3-4B0B-B2EE-C9850E93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060D-FFC0-451C-BF66-C0546304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0F6A9-7B99-4A34-82F7-37B43FE46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78B51-BE7C-4DF2-8D21-7DDA96245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338A-FFEC-49FB-BE2C-701B5CD8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B7F11-5DD5-4E74-92B6-BA4264B9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C9044-2F0D-41CB-A988-52BCBF13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D93BF-CF0A-416E-89C7-055AF026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8EC1-C648-454B-8714-103A222C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3C766-FE20-41B3-8D05-2AA37AA10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35E9-7B7F-430F-9140-F0DED0EB0E8E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1423-0C4A-44D4-BC5D-99DDD6768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3F979-3FA8-49AE-8325-9698B82D8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27C7-4157-4453-B2BC-6B1D19CA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x.doi.org/10.1534/g3.112.00380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2209800" y="218757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Measuring Plant Phenotypes with High Throughput Computing</a:t>
            </a:r>
          </a:p>
        </p:txBody>
      </p:sp>
      <p:sp>
        <p:nvSpPr>
          <p:cNvPr id="16386" name="TextBox 3"/>
          <p:cNvSpPr txBox="1">
            <a:spLocks noChangeArrowheads="1"/>
          </p:cNvSpPr>
          <p:nvPr/>
        </p:nvSpPr>
        <p:spPr bwMode="auto">
          <a:xfrm>
            <a:off x="4591376" y="3733801"/>
            <a:ext cx="29727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Edgar Spalding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Department of Botany</a:t>
            </a:r>
          </a:p>
        </p:txBody>
      </p:sp>
      <p:pic>
        <p:nvPicPr>
          <p:cNvPr id="16387" name="Picture 4" descr="phytomorphlogo.g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9600" y="4191000"/>
            <a:ext cx="152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7772400" y="6324601"/>
            <a:ext cx="24145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Calibri" pitchFamily="34" charset="0"/>
              </a:rPr>
              <a:t>www.botany.wisc.edu/spalding.htm</a:t>
            </a:r>
          </a:p>
        </p:txBody>
      </p:sp>
      <p:pic>
        <p:nvPicPr>
          <p:cNvPr id="16389" name="Picture 2" descr="UW-Madison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1524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220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loor, indoor&#10;&#10;Description generated with high confidence">
            <a:extLst>
              <a:ext uri="{FF2B5EF4-FFF2-40B4-BE49-F238E27FC236}">
                <a16:creationId xmlns:a16="http://schemas.microsoft.com/office/drawing/2014/main" id="{E7D0850C-AF35-41A8-BFBB-52F06DFE648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7" name="Picture 6" descr="A picture containing sitting&#10;&#10;Description generated with high confidence">
            <a:extLst>
              <a:ext uri="{FF2B5EF4-FFF2-40B4-BE49-F238E27FC236}">
                <a16:creationId xmlns:a16="http://schemas.microsoft.com/office/drawing/2014/main" id="{CD9C3DE1-115D-4F51-872C-FDFDB02EFC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1F8A16-32C5-4D58-B3CE-66B7E3485391}"/>
              </a:ext>
            </a:extLst>
          </p:cNvPr>
          <p:cNvSpPr txBox="1"/>
          <p:nvPr/>
        </p:nvSpPr>
        <p:spPr>
          <a:xfrm>
            <a:off x="1702052" y="805759"/>
            <a:ext cx="865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Seedling emergence set up at the Wisconsin Crop Innovation Center</a:t>
            </a:r>
          </a:p>
        </p:txBody>
      </p:sp>
    </p:spTree>
    <p:extLst>
      <p:ext uri="{BB962C8B-B14F-4D97-AF65-F5344CB8AC3E}">
        <p14:creationId xmlns:p14="http://schemas.microsoft.com/office/powerpoint/2010/main" val="266782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05AD9629-8150-49DD-BC94-988145CF64C4}"/>
              </a:ext>
            </a:extLst>
          </p:cNvPr>
          <p:cNvSpPr txBox="1"/>
          <p:nvPr/>
        </p:nvSpPr>
        <p:spPr>
          <a:xfrm>
            <a:off x="5739272" y="528865"/>
            <a:ext cx="3822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Automated Emergence Assay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008" y="1555215"/>
            <a:ext cx="2951830" cy="347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3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32CD69-7509-4F68-A892-7EC20743DE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701" y="1398495"/>
            <a:ext cx="5926602" cy="4948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26EFA-8369-47AD-9DC0-C89A7687B6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1176617"/>
            <a:ext cx="5971993" cy="50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6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233364"/>
            <a:ext cx="6400800" cy="639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08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96653" y="3898729"/>
            <a:ext cx="5503507" cy="1980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6ED95C-3D33-4FEA-A26E-CB8E0F6D43D5}"/>
              </a:ext>
            </a:extLst>
          </p:cNvPr>
          <p:cNvSpPr txBox="1">
            <a:spLocks/>
          </p:cNvSpPr>
          <p:nvPr/>
        </p:nvSpPr>
        <p:spPr bwMode="auto">
          <a:xfrm>
            <a:off x="508000" y="139278"/>
            <a:ext cx="11010900" cy="73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dirty="0">
                <a:latin typeface="Chalkboard"/>
                <a:cs typeface="Chalkboard"/>
              </a:rPr>
              <a:t>Corn ear and kernel traits measured by image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D2ECA6-F4DD-42EC-9293-64A5C5ED4381}"/>
              </a:ext>
            </a:extLst>
          </p:cNvPr>
          <p:cNvSpPr/>
          <p:nvPr/>
        </p:nvSpPr>
        <p:spPr>
          <a:xfrm>
            <a:off x="3396653" y="1077914"/>
            <a:ext cx="699213" cy="376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88A73C-9134-438B-BAE6-604572B9511B}"/>
              </a:ext>
            </a:extLst>
          </p:cNvPr>
          <p:cNvSpPr/>
          <p:nvPr/>
        </p:nvSpPr>
        <p:spPr>
          <a:xfrm>
            <a:off x="7129035" y="5859502"/>
            <a:ext cx="477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Miller ND, Haase NJ, Lee J, Kaeppler SM, de Leon N, Spalding EP (2017)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 Journal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89: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169-178</a:t>
            </a:r>
            <a:endParaRPr lang="en-US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D299FA-036E-4230-80E7-51DCA4724FC8}"/>
              </a:ext>
            </a:extLst>
          </p:cNvPr>
          <p:cNvSpPr txBox="1"/>
          <p:nvPr/>
        </p:nvSpPr>
        <p:spPr>
          <a:xfrm>
            <a:off x="285751" y="5869231"/>
            <a:ext cx="655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PBPG Ph.D. student </a:t>
            </a:r>
            <a:r>
              <a:rPr lang="en-US" b="1" dirty="0"/>
              <a:t>Nick Haase </a:t>
            </a:r>
            <a:r>
              <a:rPr lang="en-US" dirty="0"/>
              <a:t>was brave enough to apply this method in a large-scale study for his thesis.</a:t>
            </a:r>
          </a:p>
        </p:txBody>
      </p:sp>
      <p:pic>
        <p:nvPicPr>
          <p:cNvPr id="13" name="Picture 12" descr="Fig2newest (1).jpg">
            <a:extLst>
              <a:ext uri="{FF2B5EF4-FFF2-40B4-BE49-F238E27FC236}">
                <a16:creationId xmlns:a16="http://schemas.microsoft.com/office/drawing/2014/main" id="{6BCC5DE3-3A0B-4ACF-BFB5-B08C261FE6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91334" y="1244679"/>
            <a:ext cx="4410637" cy="4327478"/>
          </a:xfrm>
          <a:prstGeom prst="rect">
            <a:avLst/>
          </a:prstGeom>
        </p:spPr>
      </p:pic>
      <p:pic>
        <p:nvPicPr>
          <p:cNvPr id="14" name="Picture 13" descr="Fig4newest.jpg">
            <a:extLst>
              <a:ext uri="{FF2B5EF4-FFF2-40B4-BE49-F238E27FC236}">
                <a16:creationId xmlns:a16="http://schemas.microsoft.com/office/drawing/2014/main" id="{6A48CECF-BD89-489E-834A-70D4AAEED1A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056" y="1201065"/>
            <a:ext cx="3674610" cy="44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8264" y="1057669"/>
            <a:ext cx="3124558" cy="4297498"/>
          </a:xfrm>
          <a:prstGeom prst="rect">
            <a:avLst/>
          </a:prstGeom>
        </p:spPr>
      </p:pic>
      <p:pic>
        <p:nvPicPr>
          <p:cNvPr id="12" name="Picture 11" descr="A picture containing table, indoor&#10;&#10;Description generated with high confidence">
            <a:extLst>
              <a:ext uri="{FF2B5EF4-FFF2-40B4-BE49-F238E27FC236}">
                <a16:creationId xmlns:a16="http://schemas.microsoft.com/office/drawing/2014/main" id="{7C8057DD-489D-42B5-9064-B2BAA743E7D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357362" y="0"/>
            <a:ext cx="3852333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A12ABE-4CE0-4100-A803-16752164947A}"/>
              </a:ext>
            </a:extLst>
          </p:cNvPr>
          <p:cNvSpPr txBox="1"/>
          <p:nvPr/>
        </p:nvSpPr>
        <p:spPr>
          <a:xfrm>
            <a:off x="947057" y="5491848"/>
            <a:ext cx="7187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PBPG PhD student </a:t>
            </a:r>
            <a:r>
              <a:rPr lang="en-US" b="1" dirty="0"/>
              <a:t>Kathryn Michel </a:t>
            </a:r>
            <a:r>
              <a:rPr lang="en-US" dirty="0"/>
              <a:t>with one of her mountains of ears.</a:t>
            </a:r>
          </a:p>
          <a:p>
            <a:r>
              <a:rPr lang="en-US" dirty="0"/>
              <a:t>PBPG PhD student </a:t>
            </a:r>
            <a:r>
              <a:rPr lang="en-US" b="1" dirty="0"/>
              <a:t>Mike White </a:t>
            </a:r>
            <a:r>
              <a:rPr lang="en-US" dirty="0"/>
              <a:t>is another power user of the method.</a:t>
            </a:r>
          </a:p>
          <a:p>
            <a:r>
              <a:rPr lang="en-US" dirty="0"/>
              <a:t>They have collectively scanned many 10</a:t>
            </a:r>
            <a:r>
              <a:rPr lang="en-US" baseline="30000" dirty="0"/>
              <a:t>5</a:t>
            </a:r>
            <a:r>
              <a:rPr lang="en-US" dirty="0"/>
              <a:t> ears and cobs and </a:t>
            </a:r>
            <a:r>
              <a:rPr lang="en-US"/>
              <a:t>kernel samples.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1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6" y="480818"/>
            <a:ext cx="2673549" cy="646331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Chalkboard"/>
                <a:cs typeface="Chalkboard"/>
              </a:rPr>
              <a:t>The method we were motivated to replace</a:t>
            </a:r>
          </a:p>
        </p:txBody>
      </p:sp>
      <p:pic>
        <p:nvPicPr>
          <p:cNvPr id="4" name="Picture 2" descr="{short description of image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41" y="1395504"/>
            <a:ext cx="2514600" cy="381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75980" y="5481205"/>
            <a:ext cx="2721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66"/>
                </a:solidFill>
                <a:latin typeface="Arial" panose="020B0604020202020204" pitchFamily="34" charset="0"/>
              </a:rPr>
              <a:t>“Geneticist </a:t>
            </a:r>
            <a:r>
              <a:rPr lang="en-US" i="1" u="sng" dirty="0">
                <a:solidFill>
                  <a:srgbClr val="000066"/>
                </a:solidFill>
                <a:latin typeface="Arial" panose="020B0604020202020204" pitchFamily="34" charset="0"/>
              </a:rPr>
              <a:t>Ed Buckler </a:t>
            </a:r>
            <a:r>
              <a:rPr lang="en-US" i="1" dirty="0">
                <a:solidFill>
                  <a:srgbClr val="000066"/>
                </a:solidFill>
                <a:latin typeface="Arial" panose="020B0604020202020204" pitchFamily="34" charset="0"/>
              </a:rPr>
              <a:t>measures a maize ear for statistical analysis.”</a:t>
            </a:r>
            <a:endParaRPr lang="en-US" i="1" dirty="0"/>
          </a:p>
        </p:txBody>
      </p:sp>
      <p:pic>
        <p:nvPicPr>
          <p:cNvPr id="5" name="Picture 4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64ADF2CC-248F-4B29-B917-5972D6F3E1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6096" y="1395504"/>
            <a:ext cx="6422360" cy="4280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ECFE1-8303-49D5-9805-A588C3927F7E}"/>
              </a:ext>
            </a:extLst>
          </p:cNvPr>
          <p:cNvSpPr txBox="1"/>
          <p:nvPr/>
        </p:nvSpPr>
        <p:spPr>
          <a:xfrm>
            <a:off x="4591084" y="665484"/>
            <a:ext cx="5949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Scanning Team at work in the WCIC</a:t>
            </a:r>
          </a:p>
        </p:txBody>
      </p:sp>
    </p:spTree>
    <p:extLst>
      <p:ext uri="{BB962C8B-B14F-4D97-AF65-F5344CB8AC3E}">
        <p14:creationId xmlns:p14="http://schemas.microsoft.com/office/powerpoint/2010/main" val="20133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404" y="2777382"/>
            <a:ext cx="1045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Hey, we are here to learn about computing, not plants!</a:t>
            </a:r>
          </a:p>
        </p:txBody>
      </p:sp>
    </p:spTree>
    <p:extLst>
      <p:ext uri="{BB962C8B-B14F-4D97-AF65-F5344CB8AC3E}">
        <p14:creationId xmlns:p14="http://schemas.microsoft.com/office/powerpoint/2010/main" val="3803504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8211" y="912750"/>
            <a:ext cx="4825991" cy="5090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452" y="3990886"/>
            <a:ext cx="2266136" cy="2266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79631" y="3458085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Nathan Miller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7417750" y="3990886"/>
            <a:ext cx="2341548" cy="1341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3466" y="1297311"/>
            <a:ext cx="4314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Cyber infrastructure for our work</a:t>
            </a:r>
          </a:p>
        </p:txBody>
      </p:sp>
    </p:spTree>
    <p:extLst>
      <p:ext uri="{BB962C8B-B14F-4D97-AF65-F5344CB8AC3E}">
        <p14:creationId xmlns:p14="http://schemas.microsoft.com/office/powerpoint/2010/main" val="343682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4288"/>
            <a:ext cx="11639550" cy="676013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629149" y="3871913"/>
            <a:ext cx="3686175" cy="17145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2423" y="5900402"/>
            <a:ext cx="5452615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Phytomorph</a:t>
            </a:r>
            <a:r>
              <a:rPr lang="en-US" dirty="0">
                <a:solidFill>
                  <a:srgbClr val="FF0000"/>
                </a:solidFill>
              </a:rPr>
              <a:t> App through the Discovery Environment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de.cyverse.org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0"/>
            <a:endCxn id="2" idx="2"/>
          </p:cNvCxnSpPr>
          <p:nvPr/>
        </p:nvCxnSpPr>
        <p:spPr>
          <a:xfrm flipV="1">
            <a:off x="3288731" y="4729163"/>
            <a:ext cx="1340418" cy="117123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43262" y="5981463"/>
            <a:ext cx="29338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Has &gt;50 k runs as of Jan 2018</a:t>
            </a:r>
          </a:p>
        </p:txBody>
      </p:sp>
    </p:spTree>
    <p:extLst>
      <p:ext uri="{BB962C8B-B14F-4D97-AF65-F5344CB8AC3E}">
        <p14:creationId xmlns:p14="http://schemas.microsoft.com/office/powerpoint/2010/main" val="419410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8800" y="1447800"/>
            <a:ext cx="4010816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1447800"/>
            <a:ext cx="4106110" cy="4114800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52601" y="228601"/>
            <a:ext cx="86867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Chalkboard"/>
                <a:cs typeface="Chalkboard"/>
              </a:rPr>
              <a:t>Natural Phenotypic Variation</a:t>
            </a:r>
          </a:p>
          <a:p>
            <a:pPr algn="ctr">
              <a:defRPr/>
            </a:pPr>
            <a:r>
              <a:rPr lang="en-US" sz="2400" dirty="0">
                <a:latin typeface="Chalkboard"/>
                <a:cs typeface="Chalkboard"/>
              </a:rPr>
              <a:t>within </a:t>
            </a:r>
            <a:r>
              <a:rPr lang="en-US" sz="2000" dirty="0">
                <a:latin typeface="Chalkboard"/>
                <a:cs typeface="Chalkboard"/>
              </a:rPr>
              <a:t>160 </a:t>
            </a:r>
            <a:r>
              <a:rPr lang="en-US" sz="2000" dirty="0" err="1">
                <a:latin typeface="Chalkboard"/>
                <a:cs typeface="Chalkboard"/>
              </a:rPr>
              <a:t>L</a:t>
            </a:r>
            <a:r>
              <a:rPr lang="en-US" sz="2000" i="1" dirty="0" err="1">
                <a:latin typeface="Chalkboard"/>
                <a:cs typeface="Chalkboard"/>
              </a:rPr>
              <a:t>er</a:t>
            </a:r>
            <a:r>
              <a:rPr lang="en-US" sz="2000" dirty="0">
                <a:latin typeface="Chalkboard"/>
                <a:cs typeface="Chalkboard"/>
              </a:rPr>
              <a:t> X CVI recombinant inbred lines enables QTL mapping</a:t>
            </a:r>
          </a:p>
        </p:txBody>
      </p:sp>
    </p:spTree>
    <p:extLst>
      <p:ext uri="{BB962C8B-B14F-4D97-AF65-F5344CB8AC3E}">
        <p14:creationId xmlns:p14="http://schemas.microsoft.com/office/powerpoint/2010/main" val="210284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0058400" cy="5644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03127" y="5256205"/>
            <a:ext cx="235527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Results compiling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460" y="5265509"/>
            <a:ext cx="428580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Folder Methods operate on image series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0176" y="75862"/>
            <a:ext cx="467677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Single File Methods operate on single images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414714" y="3457575"/>
            <a:ext cx="4288413" cy="18810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7175" y="3171825"/>
            <a:ext cx="1986186" cy="208438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flipH="1">
            <a:off x="3211973" y="260528"/>
            <a:ext cx="1998203" cy="256154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75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913" y="357188"/>
            <a:ext cx="10058400" cy="636964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35258" y="1057108"/>
            <a:ext cx="390956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Algorithm from Pull Down Menu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876732" y="1423749"/>
            <a:ext cx="426019" cy="120262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86373" y="6024226"/>
            <a:ext cx="390956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Data from Data Store</a:t>
            </a: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3641156" y="3328988"/>
            <a:ext cx="5346984" cy="2695238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4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77800"/>
            <a:ext cx="10877169" cy="57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06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0"/>
            <a:ext cx="10058400" cy="63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79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3503" y="1224425"/>
            <a:ext cx="10058400" cy="46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6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ChangeArrowheads="1"/>
          </p:cNvSpPr>
          <p:nvPr/>
        </p:nvSpPr>
        <p:spPr bwMode="auto">
          <a:xfrm>
            <a:off x="2686050" y="925513"/>
            <a:ext cx="76200" cy="914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581400" y="925513"/>
            <a:ext cx="76200" cy="914400"/>
          </a:xfrm>
          <a:prstGeom prst="rect">
            <a:avLst/>
          </a:prstGeom>
          <a:solidFill>
            <a:srgbClr val="2F39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5391150" y="914400"/>
            <a:ext cx="76200" cy="914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619750" y="914400"/>
            <a:ext cx="76200" cy="914400"/>
          </a:xfrm>
          <a:prstGeom prst="rect">
            <a:avLst/>
          </a:prstGeom>
          <a:solidFill>
            <a:srgbClr val="2F39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29" name="Rectangle 14"/>
          <p:cNvSpPr>
            <a:spLocks noChangeArrowheads="1"/>
          </p:cNvSpPr>
          <p:nvPr/>
        </p:nvSpPr>
        <p:spPr bwMode="auto">
          <a:xfrm>
            <a:off x="7456487" y="2895600"/>
            <a:ext cx="76200" cy="914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30" name="Text Box 20"/>
          <p:cNvSpPr txBox="1">
            <a:spLocks noChangeArrowheads="1"/>
          </p:cNvSpPr>
          <p:nvPr/>
        </p:nvSpPr>
        <p:spPr bwMode="auto">
          <a:xfrm>
            <a:off x="2390775" y="1916114"/>
            <a:ext cx="79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Cvi</a:t>
            </a:r>
          </a:p>
        </p:txBody>
      </p:sp>
      <p:sp>
        <p:nvSpPr>
          <p:cNvPr id="26631" name="Text Box 21"/>
          <p:cNvSpPr txBox="1">
            <a:spLocks noChangeArrowheads="1"/>
          </p:cNvSpPr>
          <p:nvPr/>
        </p:nvSpPr>
        <p:spPr bwMode="auto">
          <a:xfrm>
            <a:off x="3292475" y="1916113"/>
            <a:ext cx="478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Ler</a:t>
            </a:r>
          </a:p>
        </p:txBody>
      </p:sp>
      <p:grpSp>
        <p:nvGrpSpPr>
          <p:cNvPr id="26632" name="Group 99"/>
          <p:cNvGrpSpPr>
            <a:grpSpLocks/>
          </p:cNvGrpSpPr>
          <p:nvPr/>
        </p:nvGrpSpPr>
        <p:grpSpPr bwMode="auto">
          <a:xfrm>
            <a:off x="6694487" y="2895600"/>
            <a:ext cx="76200" cy="914400"/>
            <a:chOff x="914400" y="3505200"/>
            <a:chExt cx="76200" cy="1447800"/>
          </a:xfrm>
        </p:grpSpPr>
        <p:sp>
          <p:nvSpPr>
            <p:cNvPr id="26761" name="Rectangle 6"/>
            <p:cNvSpPr>
              <a:spLocks noChangeArrowheads="1"/>
            </p:cNvSpPr>
            <p:nvPr/>
          </p:nvSpPr>
          <p:spPr bwMode="auto">
            <a:xfrm>
              <a:off x="914400" y="3887258"/>
              <a:ext cx="76200" cy="106574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62" name="Rectangle 22"/>
            <p:cNvSpPr>
              <a:spLocks noChangeArrowheads="1"/>
            </p:cNvSpPr>
            <p:nvPr/>
          </p:nvSpPr>
          <p:spPr bwMode="auto">
            <a:xfrm>
              <a:off x="914400" y="3505200"/>
              <a:ext cx="76200" cy="3810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33" name="Group 98"/>
          <p:cNvGrpSpPr>
            <a:grpSpLocks/>
          </p:cNvGrpSpPr>
          <p:nvPr/>
        </p:nvGrpSpPr>
        <p:grpSpPr bwMode="auto">
          <a:xfrm>
            <a:off x="6923087" y="2895600"/>
            <a:ext cx="76200" cy="914400"/>
            <a:chOff x="1219200" y="3505200"/>
            <a:chExt cx="76200" cy="1371600"/>
          </a:xfrm>
        </p:grpSpPr>
        <p:sp>
          <p:nvSpPr>
            <p:cNvPr id="26759" name="Rectangle 7"/>
            <p:cNvSpPr>
              <a:spLocks noChangeArrowheads="1"/>
            </p:cNvSpPr>
            <p:nvPr/>
          </p:nvSpPr>
          <p:spPr bwMode="auto">
            <a:xfrm>
              <a:off x="1219200" y="3505200"/>
              <a:ext cx="76200" cy="8382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60" name="Rectangle 23"/>
            <p:cNvSpPr>
              <a:spLocks noChangeArrowheads="1"/>
            </p:cNvSpPr>
            <p:nvPr/>
          </p:nvSpPr>
          <p:spPr bwMode="auto">
            <a:xfrm>
              <a:off x="1219200" y="4343400"/>
              <a:ext cx="76200" cy="5334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34" name="Group 96"/>
          <p:cNvGrpSpPr>
            <a:grpSpLocks/>
          </p:cNvGrpSpPr>
          <p:nvPr/>
        </p:nvGrpSpPr>
        <p:grpSpPr bwMode="auto">
          <a:xfrm>
            <a:off x="4637087" y="2895600"/>
            <a:ext cx="76200" cy="914400"/>
            <a:chOff x="2362200" y="3505200"/>
            <a:chExt cx="76200" cy="1447800"/>
          </a:xfrm>
        </p:grpSpPr>
        <p:sp>
          <p:nvSpPr>
            <p:cNvPr id="26757" name="Rectangle 9"/>
            <p:cNvSpPr>
              <a:spLocks noChangeArrowheads="1"/>
            </p:cNvSpPr>
            <p:nvPr/>
          </p:nvSpPr>
          <p:spPr bwMode="auto">
            <a:xfrm>
              <a:off x="2362200" y="3886200"/>
              <a:ext cx="76200" cy="1066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58" name="Rectangle 24"/>
            <p:cNvSpPr>
              <a:spLocks noChangeArrowheads="1"/>
            </p:cNvSpPr>
            <p:nvPr/>
          </p:nvSpPr>
          <p:spPr bwMode="auto">
            <a:xfrm>
              <a:off x="2362200" y="3505200"/>
              <a:ext cx="76200" cy="38205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35" name="Group 94"/>
          <p:cNvGrpSpPr>
            <a:grpSpLocks/>
          </p:cNvGrpSpPr>
          <p:nvPr/>
        </p:nvGrpSpPr>
        <p:grpSpPr bwMode="auto">
          <a:xfrm>
            <a:off x="8523287" y="2895600"/>
            <a:ext cx="76200" cy="914400"/>
            <a:chOff x="3505200" y="3505200"/>
            <a:chExt cx="76200" cy="1524000"/>
          </a:xfrm>
        </p:grpSpPr>
        <p:sp>
          <p:nvSpPr>
            <p:cNvPr id="26755" name="Rectangle 11"/>
            <p:cNvSpPr>
              <a:spLocks noChangeArrowheads="1"/>
            </p:cNvSpPr>
            <p:nvPr/>
          </p:nvSpPr>
          <p:spPr bwMode="auto">
            <a:xfrm>
              <a:off x="3505200" y="3505200"/>
              <a:ext cx="76200" cy="13716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56" name="Rectangle 25"/>
            <p:cNvSpPr>
              <a:spLocks noChangeArrowheads="1"/>
            </p:cNvSpPr>
            <p:nvPr/>
          </p:nvSpPr>
          <p:spPr bwMode="auto">
            <a:xfrm>
              <a:off x="3505200" y="4875742"/>
              <a:ext cx="76200" cy="15345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36" name="Group 92"/>
          <p:cNvGrpSpPr>
            <a:grpSpLocks/>
          </p:cNvGrpSpPr>
          <p:nvPr/>
        </p:nvGrpSpPr>
        <p:grpSpPr bwMode="auto">
          <a:xfrm>
            <a:off x="6084887" y="2895600"/>
            <a:ext cx="76200" cy="914400"/>
            <a:chOff x="4800600" y="3505200"/>
            <a:chExt cx="76200" cy="1447800"/>
          </a:xfrm>
        </p:grpSpPr>
        <p:sp>
          <p:nvSpPr>
            <p:cNvPr id="26753" name="Rectangle 13"/>
            <p:cNvSpPr>
              <a:spLocks noChangeArrowheads="1"/>
            </p:cNvSpPr>
            <p:nvPr/>
          </p:nvSpPr>
          <p:spPr bwMode="auto">
            <a:xfrm>
              <a:off x="4800600" y="4038600"/>
              <a:ext cx="76200" cy="9144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54" name="Rectangle 26"/>
            <p:cNvSpPr>
              <a:spLocks noChangeArrowheads="1"/>
            </p:cNvSpPr>
            <p:nvPr/>
          </p:nvSpPr>
          <p:spPr bwMode="auto">
            <a:xfrm>
              <a:off x="4800600" y="3505200"/>
              <a:ext cx="76200" cy="53287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37" name="Group 91"/>
          <p:cNvGrpSpPr>
            <a:grpSpLocks/>
          </p:cNvGrpSpPr>
          <p:nvPr/>
        </p:nvGrpSpPr>
        <p:grpSpPr bwMode="auto">
          <a:xfrm>
            <a:off x="7685087" y="2895600"/>
            <a:ext cx="76200" cy="914400"/>
            <a:chOff x="6019800" y="3505200"/>
            <a:chExt cx="76200" cy="1447800"/>
          </a:xfrm>
        </p:grpSpPr>
        <p:sp>
          <p:nvSpPr>
            <p:cNvPr id="26751" name="Rectangle 15"/>
            <p:cNvSpPr>
              <a:spLocks noChangeArrowheads="1"/>
            </p:cNvSpPr>
            <p:nvPr/>
          </p:nvSpPr>
          <p:spPr bwMode="auto">
            <a:xfrm>
              <a:off x="6019800" y="4267200"/>
              <a:ext cx="76200" cy="685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52" name="Rectangle 27"/>
            <p:cNvSpPr>
              <a:spLocks noChangeArrowheads="1"/>
            </p:cNvSpPr>
            <p:nvPr/>
          </p:nvSpPr>
          <p:spPr bwMode="auto">
            <a:xfrm>
              <a:off x="6019800" y="3505200"/>
              <a:ext cx="76200" cy="76160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38" name="Group 89"/>
          <p:cNvGrpSpPr>
            <a:grpSpLocks/>
          </p:cNvGrpSpPr>
          <p:nvPr/>
        </p:nvGrpSpPr>
        <p:grpSpPr bwMode="auto">
          <a:xfrm>
            <a:off x="3875087" y="2895600"/>
            <a:ext cx="76200" cy="914400"/>
            <a:chOff x="7239000" y="3429000"/>
            <a:chExt cx="76200" cy="1524000"/>
          </a:xfrm>
        </p:grpSpPr>
        <p:sp>
          <p:nvSpPr>
            <p:cNvPr id="26749" name="Rectangle 17"/>
            <p:cNvSpPr>
              <a:spLocks noChangeArrowheads="1"/>
            </p:cNvSpPr>
            <p:nvPr/>
          </p:nvSpPr>
          <p:spPr bwMode="auto">
            <a:xfrm>
              <a:off x="7239000" y="3657600"/>
              <a:ext cx="76200" cy="12954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50" name="Rectangle 28"/>
            <p:cNvSpPr>
              <a:spLocks noChangeArrowheads="1"/>
            </p:cNvSpPr>
            <p:nvPr/>
          </p:nvSpPr>
          <p:spPr bwMode="auto">
            <a:xfrm>
              <a:off x="7239000" y="3429000"/>
              <a:ext cx="76200" cy="22754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39" name="Group 87"/>
          <p:cNvGrpSpPr>
            <a:grpSpLocks/>
          </p:cNvGrpSpPr>
          <p:nvPr/>
        </p:nvGrpSpPr>
        <p:grpSpPr bwMode="auto">
          <a:xfrm>
            <a:off x="5322887" y="2895600"/>
            <a:ext cx="76200" cy="914400"/>
            <a:chOff x="8458200" y="3505200"/>
            <a:chExt cx="76200" cy="1447800"/>
          </a:xfrm>
        </p:grpSpPr>
        <p:sp>
          <p:nvSpPr>
            <p:cNvPr id="26747" name="Rectangle 19"/>
            <p:cNvSpPr>
              <a:spLocks noChangeArrowheads="1"/>
            </p:cNvSpPr>
            <p:nvPr/>
          </p:nvSpPr>
          <p:spPr bwMode="auto">
            <a:xfrm>
              <a:off x="8458200" y="3505200"/>
              <a:ext cx="76200" cy="9144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48" name="Rectangle 29"/>
            <p:cNvSpPr>
              <a:spLocks noChangeArrowheads="1"/>
            </p:cNvSpPr>
            <p:nvPr/>
          </p:nvSpPr>
          <p:spPr bwMode="auto">
            <a:xfrm>
              <a:off x="8458200" y="4420129"/>
              <a:ext cx="76200" cy="53287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0" name="Group 97"/>
          <p:cNvGrpSpPr>
            <a:grpSpLocks/>
          </p:cNvGrpSpPr>
          <p:nvPr/>
        </p:nvGrpSpPr>
        <p:grpSpPr bwMode="auto">
          <a:xfrm>
            <a:off x="4408487" y="2895600"/>
            <a:ext cx="76200" cy="914400"/>
            <a:chOff x="2057400" y="3505200"/>
            <a:chExt cx="76200" cy="1447800"/>
          </a:xfrm>
        </p:grpSpPr>
        <p:sp>
          <p:nvSpPr>
            <p:cNvPr id="26745" name="Rectangle 8"/>
            <p:cNvSpPr>
              <a:spLocks noChangeArrowheads="1"/>
            </p:cNvSpPr>
            <p:nvPr/>
          </p:nvSpPr>
          <p:spPr bwMode="auto">
            <a:xfrm>
              <a:off x="2057400" y="4191398"/>
              <a:ext cx="76200" cy="76160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46" name="Rectangle 30"/>
            <p:cNvSpPr>
              <a:spLocks noChangeArrowheads="1"/>
            </p:cNvSpPr>
            <p:nvPr/>
          </p:nvSpPr>
          <p:spPr bwMode="auto">
            <a:xfrm>
              <a:off x="2057400" y="3505200"/>
              <a:ext cx="76200" cy="685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1" name="Group 95"/>
          <p:cNvGrpSpPr>
            <a:grpSpLocks/>
          </p:cNvGrpSpPr>
          <p:nvPr/>
        </p:nvGrpSpPr>
        <p:grpSpPr bwMode="auto">
          <a:xfrm>
            <a:off x="8294687" y="2895600"/>
            <a:ext cx="76200" cy="914400"/>
            <a:chOff x="3200400" y="3505200"/>
            <a:chExt cx="76200" cy="1524000"/>
          </a:xfrm>
        </p:grpSpPr>
        <p:sp>
          <p:nvSpPr>
            <p:cNvPr id="26742" name="Rectangle 10"/>
            <p:cNvSpPr>
              <a:spLocks noChangeArrowheads="1"/>
            </p:cNvSpPr>
            <p:nvPr/>
          </p:nvSpPr>
          <p:spPr bwMode="auto">
            <a:xfrm>
              <a:off x="3200400" y="3886200"/>
              <a:ext cx="76200" cy="91545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43" name="Rectangle 31"/>
            <p:cNvSpPr>
              <a:spLocks noChangeArrowheads="1"/>
            </p:cNvSpPr>
            <p:nvPr/>
          </p:nvSpPr>
          <p:spPr bwMode="auto">
            <a:xfrm>
              <a:off x="3200400" y="4800600"/>
              <a:ext cx="76200" cy="2286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44" name="Rectangle 32"/>
            <p:cNvSpPr>
              <a:spLocks noChangeArrowheads="1"/>
            </p:cNvSpPr>
            <p:nvPr/>
          </p:nvSpPr>
          <p:spPr bwMode="auto">
            <a:xfrm>
              <a:off x="3200400" y="3505200"/>
              <a:ext cx="76200" cy="3810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2" name="Group 93"/>
          <p:cNvGrpSpPr>
            <a:grpSpLocks/>
          </p:cNvGrpSpPr>
          <p:nvPr/>
        </p:nvGrpSpPr>
        <p:grpSpPr bwMode="auto">
          <a:xfrm>
            <a:off x="5856287" y="2895600"/>
            <a:ext cx="76200" cy="914400"/>
            <a:chOff x="4495800" y="3505200"/>
            <a:chExt cx="76200" cy="1524000"/>
          </a:xfrm>
        </p:grpSpPr>
        <p:sp>
          <p:nvSpPr>
            <p:cNvPr id="26740" name="Rectangle 12"/>
            <p:cNvSpPr>
              <a:spLocks noChangeArrowheads="1"/>
            </p:cNvSpPr>
            <p:nvPr/>
          </p:nvSpPr>
          <p:spPr bwMode="auto">
            <a:xfrm>
              <a:off x="4495800" y="3505200"/>
              <a:ext cx="76200" cy="91545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41" name="Rectangle 33"/>
            <p:cNvSpPr>
              <a:spLocks noChangeArrowheads="1"/>
            </p:cNvSpPr>
            <p:nvPr/>
          </p:nvSpPr>
          <p:spPr bwMode="auto">
            <a:xfrm>
              <a:off x="4495800" y="4419600"/>
              <a:ext cx="76200" cy="6096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3" name="Group 90"/>
          <p:cNvGrpSpPr>
            <a:grpSpLocks/>
          </p:cNvGrpSpPr>
          <p:nvPr/>
        </p:nvGrpSpPr>
        <p:grpSpPr bwMode="auto">
          <a:xfrm>
            <a:off x="3646487" y="2895600"/>
            <a:ext cx="76200" cy="914400"/>
            <a:chOff x="6934200" y="3505200"/>
            <a:chExt cx="76200" cy="1447800"/>
          </a:xfrm>
        </p:grpSpPr>
        <p:sp>
          <p:nvSpPr>
            <p:cNvPr id="26738" name="Rectangle 16"/>
            <p:cNvSpPr>
              <a:spLocks noChangeArrowheads="1"/>
            </p:cNvSpPr>
            <p:nvPr/>
          </p:nvSpPr>
          <p:spPr bwMode="auto">
            <a:xfrm flipH="1">
              <a:off x="6934200" y="3809339"/>
              <a:ext cx="76200" cy="114366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39" name="Rectangle 34"/>
            <p:cNvSpPr>
              <a:spLocks noChangeArrowheads="1"/>
            </p:cNvSpPr>
            <p:nvPr/>
          </p:nvSpPr>
          <p:spPr bwMode="auto">
            <a:xfrm>
              <a:off x="6934200" y="3505200"/>
              <a:ext cx="76200" cy="304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4" name="Group 88"/>
          <p:cNvGrpSpPr>
            <a:grpSpLocks/>
          </p:cNvGrpSpPr>
          <p:nvPr/>
        </p:nvGrpSpPr>
        <p:grpSpPr bwMode="auto">
          <a:xfrm>
            <a:off x="5094287" y="2895600"/>
            <a:ext cx="76200" cy="914400"/>
            <a:chOff x="8153400" y="3429000"/>
            <a:chExt cx="76200" cy="1524000"/>
          </a:xfrm>
        </p:grpSpPr>
        <p:sp>
          <p:nvSpPr>
            <p:cNvPr id="26736" name="Rectangle 18"/>
            <p:cNvSpPr>
              <a:spLocks noChangeArrowheads="1"/>
            </p:cNvSpPr>
            <p:nvPr/>
          </p:nvSpPr>
          <p:spPr bwMode="auto">
            <a:xfrm>
              <a:off x="8153400" y="3656542"/>
              <a:ext cx="76200" cy="129645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37" name="Rectangle 35"/>
            <p:cNvSpPr>
              <a:spLocks noChangeArrowheads="1"/>
            </p:cNvSpPr>
            <p:nvPr/>
          </p:nvSpPr>
          <p:spPr bwMode="auto">
            <a:xfrm>
              <a:off x="8153400" y="3429000"/>
              <a:ext cx="76200" cy="2286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5" name="Group 101"/>
          <p:cNvGrpSpPr>
            <a:grpSpLocks/>
          </p:cNvGrpSpPr>
          <p:nvPr/>
        </p:nvGrpSpPr>
        <p:grpSpPr bwMode="auto">
          <a:xfrm>
            <a:off x="6923087" y="4724400"/>
            <a:ext cx="76200" cy="914400"/>
            <a:chOff x="1143000" y="5181600"/>
            <a:chExt cx="76200" cy="1447800"/>
          </a:xfrm>
        </p:grpSpPr>
        <p:sp>
          <p:nvSpPr>
            <p:cNvPr id="26734" name="Rectangle 37"/>
            <p:cNvSpPr>
              <a:spLocks noChangeArrowheads="1"/>
            </p:cNvSpPr>
            <p:nvPr/>
          </p:nvSpPr>
          <p:spPr bwMode="auto">
            <a:xfrm>
              <a:off x="1143000" y="5867798"/>
              <a:ext cx="76200" cy="76160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35" name="Rectangle 38"/>
            <p:cNvSpPr>
              <a:spLocks noChangeArrowheads="1"/>
            </p:cNvSpPr>
            <p:nvPr/>
          </p:nvSpPr>
          <p:spPr bwMode="auto">
            <a:xfrm>
              <a:off x="1143000" y="5181600"/>
              <a:ext cx="76200" cy="685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6" name="Group 100"/>
          <p:cNvGrpSpPr>
            <a:grpSpLocks/>
          </p:cNvGrpSpPr>
          <p:nvPr/>
        </p:nvGrpSpPr>
        <p:grpSpPr bwMode="auto">
          <a:xfrm>
            <a:off x="6694487" y="4724400"/>
            <a:ext cx="76200" cy="914400"/>
            <a:chOff x="838200" y="5181600"/>
            <a:chExt cx="76200" cy="1447800"/>
          </a:xfrm>
        </p:grpSpPr>
        <p:sp>
          <p:nvSpPr>
            <p:cNvPr id="26732" name="Rectangle 36"/>
            <p:cNvSpPr>
              <a:spLocks noChangeArrowheads="1"/>
            </p:cNvSpPr>
            <p:nvPr/>
          </p:nvSpPr>
          <p:spPr bwMode="auto">
            <a:xfrm>
              <a:off x="838200" y="5867798"/>
              <a:ext cx="76200" cy="76160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33" name="Rectangle 39"/>
            <p:cNvSpPr>
              <a:spLocks noChangeArrowheads="1"/>
            </p:cNvSpPr>
            <p:nvPr/>
          </p:nvSpPr>
          <p:spPr bwMode="auto">
            <a:xfrm>
              <a:off x="838200" y="5181600"/>
              <a:ext cx="76200" cy="685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7" name="Group 105"/>
          <p:cNvGrpSpPr>
            <a:grpSpLocks/>
          </p:cNvGrpSpPr>
          <p:nvPr/>
        </p:nvGrpSpPr>
        <p:grpSpPr bwMode="auto">
          <a:xfrm>
            <a:off x="8523287" y="4724400"/>
            <a:ext cx="76200" cy="914400"/>
            <a:chOff x="3581400" y="5181600"/>
            <a:chExt cx="76200" cy="1447800"/>
          </a:xfrm>
        </p:grpSpPr>
        <p:sp>
          <p:nvSpPr>
            <p:cNvPr id="26730" name="Rectangle 45"/>
            <p:cNvSpPr>
              <a:spLocks noChangeArrowheads="1"/>
            </p:cNvSpPr>
            <p:nvPr/>
          </p:nvSpPr>
          <p:spPr bwMode="auto">
            <a:xfrm>
              <a:off x="3581400" y="5792391"/>
              <a:ext cx="76200" cy="83700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31" name="Rectangle 46"/>
            <p:cNvSpPr>
              <a:spLocks noChangeArrowheads="1"/>
            </p:cNvSpPr>
            <p:nvPr/>
          </p:nvSpPr>
          <p:spPr bwMode="auto">
            <a:xfrm>
              <a:off x="3581400" y="5181600"/>
              <a:ext cx="76200" cy="685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8" name="Group 104"/>
          <p:cNvGrpSpPr>
            <a:grpSpLocks/>
          </p:cNvGrpSpPr>
          <p:nvPr/>
        </p:nvGrpSpPr>
        <p:grpSpPr bwMode="auto">
          <a:xfrm>
            <a:off x="8294687" y="4724400"/>
            <a:ext cx="76200" cy="914400"/>
            <a:chOff x="3276600" y="5181600"/>
            <a:chExt cx="76200" cy="1447800"/>
          </a:xfrm>
        </p:grpSpPr>
        <p:sp>
          <p:nvSpPr>
            <p:cNvPr id="26728" name="Rectangle 44"/>
            <p:cNvSpPr>
              <a:spLocks noChangeArrowheads="1"/>
            </p:cNvSpPr>
            <p:nvPr/>
          </p:nvSpPr>
          <p:spPr bwMode="auto">
            <a:xfrm>
              <a:off x="3276600" y="5867798"/>
              <a:ext cx="76200" cy="76160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29" name="Rectangle 47"/>
            <p:cNvSpPr>
              <a:spLocks noChangeArrowheads="1"/>
            </p:cNvSpPr>
            <p:nvPr/>
          </p:nvSpPr>
          <p:spPr bwMode="auto">
            <a:xfrm>
              <a:off x="3276600" y="5181600"/>
              <a:ext cx="76200" cy="685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49" name="Group 114"/>
          <p:cNvGrpSpPr>
            <a:grpSpLocks/>
          </p:cNvGrpSpPr>
          <p:nvPr/>
        </p:nvGrpSpPr>
        <p:grpSpPr bwMode="auto">
          <a:xfrm>
            <a:off x="5322887" y="4724400"/>
            <a:ext cx="76200" cy="914400"/>
            <a:chOff x="8458200" y="5181600"/>
            <a:chExt cx="76200" cy="1447800"/>
          </a:xfrm>
        </p:grpSpPr>
        <p:sp>
          <p:nvSpPr>
            <p:cNvPr id="26726" name="Rectangle 61"/>
            <p:cNvSpPr>
              <a:spLocks noChangeArrowheads="1"/>
            </p:cNvSpPr>
            <p:nvPr/>
          </p:nvSpPr>
          <p:spPr bwMode="auto">
            <a:xfrm>
              <a:off x="8458200" y="5943204"/>
              <a:ext cx="76200" cy="686196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27" name="Rectangle 62"/>
            <p:cNvSpPr>
              <a:spLocks noChangeArrowheads="1"/>
            </p:cNvSpPr>
            <p:nvPr/>
          </p:nvSpPr>
          <p:spPr bwMode="auto">
            <a:xfrm>
              <a:off x="8458200" y="5181600"/>
              <a:ext cx="76200" cy="7620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50" name="Group 113"/>
          <p:cNvGrpSpPr>
            <a:grpSpLocks/>
          </p:cNvGrpSpPr>
          <p:nvPr/>
        </p:nvGrpSpPr>
        <p:grpSpPr bwMode="auto">
          <a:xfrm>
            <a:off x="5094287" y="4724400"/>
            <a:ext cx="76200" cy="914400"/>
            <a:chOff x="8153400" y="5181600"/>
            <a:chExt cx="76200" cy="1447800"/>
          </a:xfrm>
        </p:grpSpPr>
        <p:sp>
          <p:nvSpPr>
            <p:cNvPr id="26724" name="Rectangle 60"/>
            <p:cNvSpPr>
              <a:spLocks noChangeArrowheads="1"/>
            </p:cNvSpPr>
            <p:nvPr/>
          </p:nvSpPr>
          <p:spPr bwMode="auto">
            <a:xfrm>
              <a:off x="8153400" y="5867798"/>
              <a:ext cx="76200" cy="76160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25" name="Rectangle 63"/>
            <p:cNvSpPr>
              <a:spLocks noChangeArrowheads="1"/>
            </p:cNvSpPr>
            <p:nvPr/>
          </p:nvSpPr>
          <p:spPr bwMode="auto">
            <a:xfrm>
              <a:off x="8153400" y="5181600"/>
              <a:ext cx="76200" cy="8382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51" name="Group 106"/>
          <p:cNvGrpSpPr>
            <a:grpSpLocks/>
          </p:cNvGrpSpPr>
          <p:nvPr/>
        </p:nvGrpSpPr>
        <p:grpSpPr bwMode="auto">
          <a:xfrm>
            <a:off x="5856287" y="4724400"/>
            <a:ext cx="76200" cy="914400"/>
            <a:chOff x="4495800" y="5181600"/>
            <a:chExt cx="76200" cy="1447800"/>
          </a:xfrm>
        </p:grpSpPr>
        <p:sp>
          <p:nvSpPr>
            <p:cNvPr id="26721" name="Rectangle 48"/>
            <p:cNvSpPr>
              <a:spLocks noChangeArrowheads="1"/>
            </p:cNvSpPr>
            <p:nvPr/>
          </p:nvSpPr>
          <p:spPr bwMode="auto">
            <a:xfrm>
              <a:off x="4495800" y="5181600"/>
              <a:ext cx="76200" cy="38205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22" name="Rectangle 51"/>
            <p:cNvSpPr>
              <a:spLocks noChangeArrowheads="1"/>
            </p:cNvSpPr>
            <p:nvPr/>
          </p:nvSpPr>
          <p:spPr bwMode="auto">
            <a:xfrm>
              <a:off x="4495800" y="5562600"/>
              <a:ext cx="76200" cy="685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23" name="Rectangle 64"/>
            <p:cNvSpPr>
              <a:spLocks noChangeArrowheads="1"/>
            </p:cNvSpPr>
            <p:nvPr/>
          </p:nvSpPr>
          <p:spPr bwMode="auto">
            <a:xfrm>
              <a:off x="4495800" y="5543550"/>
              <a:ext cx="76200" cy="108585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52" name="Group 107"/>
          <p:cNvGrpSpPr>
            <a:grpSpLocks/>
          </p:cNvGrpSpPr>
          <p:nvPr/>
        </p:nvGrpSpPr>
        <p:grpSpPr bwMode="auto">
          <a:xfrm>
            <a:off x="6084887" y="4724400"/>
            <a:ext cx="76200" cy="914400"/>
            <a:chOff x="4800600" y="5181600"/>
            <a:chExt cx="76200" cy="1447800"/>
          </a:xfrm>
        </p:grpSpPr>
        <p:sp>
          <p:nvSpPr>
            <p:cNvPr id="26718" name="Rectangle 49"/>
            <p:cNvSpPr>
              <a:spLocks noChangeArrowheads="1"/>
            </p:cNvSpPr>
            <p:nvPr/>
          </p:nvSpPr>
          <p:spPr bwMode="auto">
            <a:xfrm>
              <a:off x="4800600" y="5181600"/>
              <a:ext cx="76200" cy="38205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19" name="Rectangle 50"/>
            <p:cNvSpPr>
              <a:spLocks noChangeArrowheads="1"/>
            </p:cNvSpPr>
            <p:nvPr/>
          </p:nvSpPr>
          <p:spPr bwMode="auto">
            <a:xfrm>
              <a:off x="4800600" y="5562600"/>
              <a:ext cx="76200" cy="685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20" name="Rectangle 65"/>
            <p:cNvSpPr>
              <a:spLocks noChangeArrowheads="1"/>
            </p:cNvSpPr>
            <p:nvPr/>
          </p:nvSpPr>
          <p:spPr bwMode="auto">
            <a:xfrm>
              <a:off x="4800600" y="5543550"/>
              <a:ext cx="76200" cy="108585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53" name="Group 111"/>
          <p:cNvGrpSpPr>
            <a:grpSpLocks/>
          </p:cNvGrpSpPr>
          <p:nvPr/>
        </p:nvGrpSpPr>
        <p:grpSpPr bwMode="auto">
          <a:xfrm>
            <a:off x="3646487" y="4724400"/>
            <a:ext cx="76200" cy="914400"/>
            <a:chOff x="6934200" y="5181600"/>
            <a:chExt cx="76200" cy="1447800"/>
          </a:xfrm>
        </p:grpSpPr>
        <p:sp>
          <p:nvSpPr>
            <p:cNvPr id="26715" name="Rectangle 56"/>
            <p:cNvSpPr>
              <a:spLocks noChangeArrowheads="1"/>
            </p:cNvSpPr>
            <p:nvPr/>
          </p:nvSpPr>
          <p:spPr bwMode="auto">
            <a:xfrm>
              <a:off x="6934200" y="5639065"/>
              <a:ext cx="76200" cy="99033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16" name="Rectangle 59"/>
            <p:cNvSpPr>
              <a:spLocks noChangeArrowheads="1"/>
            </p:cNvSpPr>
            <p:nvPr/>
          </p:nvSpPr>
          <p:spPr bwMode="auto">
            <a:xfrm>
              <a:off x="6934200" y="5181600"/>
              <a:ext cx="76200" cy="45746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17" name="Rectangle 67"/>
            <p:cNvSpPr>
              <a:spLocks noChangeArrowheads="1"/>
            </p:cNvSpPr>
            <p:nvPr/>
          </p:nvSpPr>
          <p:spPr bwMode="auto">
            <a:xfrm>
              <a:off x="6934200" y="5410200"/>
              <a:ext cx="76200" cy="6096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6654" name="Text Box 68"/>
          <p:cNvSpPr txBox="1">
            <a:spLocks noChangeArrowheads="1"/>
          </p:cNvSpPr>
          <p:nvPr/>
        </p:nvSpPr>
        <p:spPr bwMode="auto">
          <a:xfrm>
            <a:off x="5343526" y="1905000"/>
            <a:ext cx="506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F1</a:t>
            </a:r>
          </a:p>
        </p:txBody>
      </p:sp>
      <p:sp>
        <p:nvSpPr>
          <p:cNvPr id="26655" name="Text Box 69"/>
          <p:cNvSpPr txBox="1">
            <a:spLocks noChangeArrowheads="1"/>
          </p:cNvSpPr>
          <p:nvPr/>
        </p:nvSpPr>
        <p:spPr bwMode="auto">
          <a:xfrm>
            <a:off x="1984375" y="3124200"/>
            <a:ext cx="4074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F2</a:t>
            </a:r>
          </a:p>
        </p:txBody>
      </p:sp>
      <p:sp>
        <p:nvSpPr>
          <p:cNvPr id="26656" name="Text Box 71"/>
          <p:cNvSpPr txBox="1">
            <a:spLocks noChangeArrowheads="1"/>
          </p:cNvSpPr>
          <p:nvPr/>
        </p:nvSpPr>
        <p:spPr bwMode="auto">
          <a:xfrm>
            <a:off x="3690938" y="5867400"/>
            <a:ext cx="60626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alibri" pitchFamily="34" charset="0"/>
              </a:rPr>
              <a:t>1           2            3            4              5            6              7       …     160</a:t>
            </a:r>
          </a:p>
        </p:txBody>
      </p:sp>
      <p:sp>
        <p:nvSpPr>
          <p:cNvPr id="26657" name="Rectangle 80"/>
          <p:cNvSpPr>
            <a:spLocks noChangeArrowheads="1"/>
          </p:cNvSpPr>
          <p:nvPr/>
        </p:nvSpPr>
        <p:spPr bwMode="auto">
          <a:xfrm>
            <a:off x="3381375" y="925513"/>
            <a:ext cx="76200" cy="914400"/>
          </a:xfrm>
          <a:prstGeom prst="rect">
            <a:avLst/>
          </a:prstGeom>
          <a:solidFill>
            <a:srgbClr val="2F39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6658" name="Rectangle 81"/>
          <p:cNvSpPr>
            <a:spLocks noChangeArrowheads="1"/>
          </p:cNvSpPr>
          <p:nvPr/>
        </p:nvSpPr>
        <p:spPr bwMode="auto">
          <a:xfrm>
            <a:off x="2505075" y="925513"/>
            <a:ext cx="76200" cy="914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6659" name="Group 102"/>
          <p:cNvGrpSpPr>
            <a:grpSpLocks/>
          </p:cNvGrpSpPr>
          <p:nvPr/>
        </p:nvGrpSpPr>
        <p:grpSpPr bwMode="auto">
          <a:xfrm>
            <a:off x="4408487" y="4724400"/>
            <a:ext cx="76200" cy="914400"/>
            <a:chOff x="2057400" y="5181600"/>
            <a:chExt cx="76200" cy="1447800"/>
          </a:xfrm>
        </p:grpSpPr>
        <p:sp>
          <p:nvSpPr>
            <p:cNvPr id="26712" name="Rectangle 43"/>
            <p:cNvSpPr>
              <a:spLocks noChangeArrowheads="1"/>
            </p:cNvSpPr>
            <p:nvPr/>
          </p:nvSpPr>
          <p:spPr bwMode="auto">
            <a:xfrm>
              <a:off x="2057400" y="5181600"/>
              <a:ext cx="76200" cy="6861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13" name="Rectangle 83"/>
            <p:cNvSpPr>
              <a:spLocks noChangeArrowheads="1"/>
            </p:cNvSpPr>
            <p:nvPr/>
          </p:nvSpPr>
          <p:spPr bwMode="auto">
            <a:xfrm>
              <a:off x="2057400" y="5562600"/>
              <a:ext cx="76200" cy="1066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14" name="Rectangle 84"/>
            <p:cNvSpPr>
              <a:spLocks noChangeArrowheads="1"/>
            </p:cNvSpPr>
            <p:nvPr/>
          </p:nvSpPr>
          <p:spPr bwMode="auto">
            <a:xfrm>
              <a:off x="2057400" y="5943204"/>
              <a:ext cx="76200" cy="38205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60" name="Group 103"/>
          <p:cNvGrpSpPr>
            <a:grpSpLocks/>
          </p:cNvGrpSpPr>
          <p:nvPr/>
        </p:nvGrpSpPr>
        <p:grpSpPr bwMode="auto">
          <a:xfrm>
            <a:off x="4637087" y="4724400"/>
            <a:ext cx="76200" cy="914400"/>
            <a:chOff x="2362200" y="5181600"/>
            <a:chExt cx="76200" cy="1447800"/>
          </a:xfrm>
        </p:grpSpPr>
        <p:sp>
          <p:nvSpPr>
            <p:cNvPr id="26709" name="Rectangle 42"/>
            <p:cNvSpPr>
              <a:spLocks noChangeArrowheads="1"/>
            </p:cNvSpPr>
            <p:nvPr/>
          </p:nvSpPr>
          <p:spPr bwMode="auto">
            <a:xfrm>
              <a:off x="2362200" y="5181600"/>
              <a:ext cx="76200" cy="68619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10" name="Rectangle 82"/>
            <p:cNvSpPr>
              <a:spLocks noChangeArrowheads="1"/>
            </p:cNvSpPr>
            <p:nvPr/>
          </p:nvSpPr>
          <p:spPr bwMode="auto">
            <a:xfrm>
              <a:off x="2362200" y="5562600"/>
              <a:ext cx="76200" cy="10668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11" name="Rectangle 85"/>
            <p:cNvSpPr>
              <a:spLocks noChangeArrowheads="1"/>
            </p:cNvSpPr>
            <p:nvPr/>
          </p:nvSpPr>
          <p:spPr bwMode="auto">
            <a:xfrm>
              <a:off x="2362200" y="5943204"/>
              <a:ext cx="76200" cy="38205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61" name="Group 109"/>
          <p:cNvGrpSpPr>
            <a:grpSpLocks/>
          </p:cNvGrpSpPr>
          <p:nvPr/>
        </p:nvGrpSpPr>
        <p:grpSpPr bwMode="auto">
          <a:xfrm>
            <a:off x="7456487" y="4724400"/>
            <a:ext cx="76200" cy="914400"/>
            <a:chOff x="5715000" y="5257800"/>
            <a:chExt cx="76200" cy="1295400"/>
          </a:xfrm>
        </p:grpSpPr>
        <p:grpSp>
          <p:nvGrpSpPr>
            <p:cNvPr id="26705" name="Group 108"/>
            <p:cNvGrpSpPr>
              <a:grpSpLocks/>
            </p:cNvGrpSpPr>
            <p:nvPr/>
          </p:nvGrpSpPr>
          <p:grpSpPr bwMode="auto">
            <a:xfrm>
              <a:off x="5715000" y="5257800"/>
              <a:ext cx="76200" cy="1295400"/>
              <a:chOff x="5715000" y="5257800"/>
              <a:chExt cx="76200" cy="1295400"/>
            </a:xfrm>
          </p:grpSpPr>
          <p:sp>
            <p:nvSpPr>
              <p:cNvPr id="26707" name="Rectangle 52"/>
              <p:cNvSpPr>
                <a:spLocks noChangeArrowheads="1"/>
              </p:cNvSpPr>
              <p:nvPr/>
            </p:nvSpPr>
            <p:spPr bwMode="auto">
              <a:xfrm>
                <a:off x="5715000" y="5257800"/>
                <a:ext cx="76200" cy="76239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708" name="Rectangle 87"/>
              <p:cNvSpPr>
                <a:spLocks noChangeArrowheads="1"/>
              </p:cNvSpPr>
              <p:nvPr/>
            </p:nvSpPr>
            <p:spPr bwMode="auto">
              <a:xfrm>
                <a:off x="5715000" y="5867400"/>
                <a:ext cx="76200" cy="685800"/>
              </a:xfrm>
              <a:prstGeom prst="rect">
                <a:avLst/>
              </a:prstGeom>
              <a:solidFill>
                <a:srgbClr val="2F39F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6706" name="Rectangle 88"/>
            <p:cNvSpPr>
              <a:spLocks noChangeArrowheads="1"/>
            </p:cNvSpPr>
            <p:nvPr/>
          </p:nvSpPr>
          <p:spPr bwMode="auto">
            <a:xfrm>
              <a:off x="5715000" y="6247342"/>
              <a:ext cx="76200" cy="22939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62" name="Group 115"/>
          <p:cNvGrpSpPr>
            <a:grpSpLocks/>
          </p:cNvGrpSpPr>
          <p:nvPr/>
        </p:nvGrpSpPr>
        <p:grpSpPr bwMode="auto">
          <a:xfrm>
            <a:off x="7685087" y="4724400"/>
            <a:ext cx="76200" cy="914400"/>
            <a:chOff x="6019800" y="5257800"/>
            <a:chExt cx="76200" cy="1295400"/>
          </a:xfrm>
        </p:grpSpPr>
        <p:grpSp>
          <p:nvGrpSpPr>
            <p:cNvPr id="26701" name="Group 110"/>
            <p:cNvGrpSpPr>
              <a:grpSpLocks/>
            </p:cNvGrpSpPr>
            <p:nvPr/>
          </p:nvGrpSpPr>
          <p:grpSpPr bwMode="auto">
            <a:xfrm>
              <a:off x="6019800" y="5257800"/>
              <a:ext cx="76200" cy="1295400"/>
              <a:chOff x="6019800" y="5257800"/>
              <a:chExt cx="76200" cy="1295400"/>
            </a:xfrm>
          </p:grpSpPr>
          <p:sp>
            <p:nvSpPr>
              <p:cNvPr id="26703" name="Rectangle 54"/>
              <p:cNvSpPr>
                <a:spLocks noChangeArrowheads="1"/>
              </p:cNvSpPr>
              <p:nvPr/>
            </p:nvSpPr>
            <p:spPr bwMode="auto">
              <a:xfrm>
                <a:off x="6019800" y="5257800"/>
                <a:ext cx="76200" cy="76239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26704" name="Rectangle 86"/>
              <p:cNvSpPr>
                <a:spLocks noChangeArrowheads="1"/>
              </p:cNvSpPr>
              <p:nvPr/>
            </p:nvSpPr>
            <p:spPr bwMode="auto">
              <a:xfrm>
                <a:off x="6019800" y="5867400"/>
                <a:ext cx="76200" cy="685800"/>
              </a:xfrm>
              <a:prstGeom prst="rect">
                <a:avLst/>
              </a:prstGeom>
              <a:solidFill>
                <a:srgbClr val="2F39F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</p:grpSp>
        <p:sp>
          <p:nvSpPr>
            <p:cNvPr id="26702" name="Rectangle 89"/>
            <p:cNvSpPr>
              <a:spLocks noChangeArrowheads="1"/>
            </p:cNvSpPr>
            <p:nvPr/>
          </p:nvSpPr>
          <p:spPr bwMode="auto">
            <a:xfrm>
              <a:off x="6019800" y="6247342"/>
              <a:ext cx="76200" cy="22939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63" name="Group 112"/>
          <p:cNvGrpSpPr>
            <a:grpSpLocks/>
          </p:cNvGrpSpPr>
          <p:nvPr/>
        </p:nvGrpSpPr>
        <p:grpSpPr bwMode="auto">
          <a:xfrm>
            <a:off x="3875087" y="4724400"/>
            <a:ext cx="76200" cy="914400"/>
            <a:chOff x="7239000" y="5181600"/>
            <a:chExt cx="76200" cy="1447800"/>
          </a:xfrm>
        </p:grpSpPr>
        <p:sp>
          <p:nvSpPr>
            <p:cNvPr id="26698" name="Rectangle 90"/>
            <p:cNvSpPr>
              <a:spLocks noChangeArrowheads="1"/>
            </p:cNvSpPr>
            <p:nvPr/>
          </p:nvSpPr>
          <p:spPr bwMode="auto">
            <a:xfrm>
              <a:off x="7239000" y="5639065"/>
              <a:ext cx="76200" cy="99033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699" name="Rectangle 91"/>
            <p:cNvSpPr>
              <a:spLocks noChangeArrowheads="1"/>
            </p:cNvSpPr>
            <p:nvPr/>
          </p:nvSpPr>
          <p:spPr bwMode="auto">
            <a:xfrm>
              <a:off x="7239000" y="5181600"/>
              <a:ext cx="76200" cy="45746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700" name="Rectangle 92"/>
            <p:cNvSpPr>
              <a:spLocks noChangeArrowheads="1"/>
            </p:cNvSpPr>
            <p:nvPr/>
          </p:nvSpPr>
          <p:spPr bwMode="auto">
            <a:xfrm>
              <a:off x="7239000" y="5410200"/>
              <a:ext cx="76200" cy="609600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26664" name="TextBox 116"/>
          <p:cNvSpPr txBox="1">
            <a:spLocks noChangeArrowheads="1"/>
          </p:cNvSpPr>
          <p:nvPr/>
        </p:nvSpPr>
        <p:spPr bwMode="auto">
          <a:xfrm>
            <a:off x="2870200" y="1066801"/>
            <a:ext cx="457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>
                <a:latin typeface="Calibri" pitchFamily="34" charset="0"/>
              </a:rPr>
              <a:t>×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114800" y="1447800"/>
            <a:ext cx="762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rot="5400000">
            <a:off x="5352257" y="2475707"/>
            <a:ext cx="381000" cy="15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>
            <a:off x="3571081" y="42664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rot="5400000">
            <a:off x="4333081" y="42664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>
            <a:off x="8219281" y="42664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rot="5400000">
            <a:off x="7381081" y="42664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6619081" y="42664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5400000">
            <a:off x="5780881" y="42664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rot="5400000">
            <a:off x="5018881" y="42664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74" name="Text Box 2"/>
          <p:cNvSpPr txBox="1">
            <a:spLocks noChangeArrowheads="1"/>
          </p:cNvSpPr>
          <p:nvPr/>
        </p:nvSpPr>
        <p:spPr bwMode="auto">
          <a:xfrm>
            <a:off x="2171700" y="6597650"/>
            <a:ext cx="7848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</a:tabLst>
            </a:pPr>
            <a:r>
              <a:rPr lang="en-GB" sz="1200" dirty="0">
                <a:latin typeface="Chalkboard"/>
                <a:cs typeface="Chalkboard"/>
              </a:rPr>
              <a:t>Alonso-Blanco </a:t>
            </a:r>
            <a:r>
              <a:rPr lang="en-GB" sz="1200" i="1" dirty="0">
                <a:latin typeface="Chalkboard"/>
                <a:cs typeface="Chalkboard"/>
              </a:rPr>
              <a:t>et al.</a:t>
            </a:r>
            <a:r>
              <a:rPr lang="en-GB" sz="1200" dirty="0">
                <a:latin typeface="Chalkboard"/>
                <a:cs typeface="Chalkboard"/>
              </a:rPr>
              <a:t> </a:t>
            </a:r>
            <a:r>
              <a:rPr lang="en-GB" sz="1200" i="1" dirty="0">
                <a:latin typeface="Chalkboard"/>
                <a:cs typeface="Chalkboard"/>
              </a:rPr>
              <a:t>The Plant Journal </a:t>
            </a:r>
            <a:r>
              <a:rPr lang="en-GB" sz="1200" b="1" dirty="0">
                <a:latin typeface="Chalkboard"/>
                <a:cs typeface="Chalkboard"/>
              </a:rPr>
              <a:t>14</a:t>
            </a:r>
            <a:r>
              <a:rPr lang="en-GB" sz="1200" dirty="0">
                <a:latin typeface="Chalkboard"/>
                <a:cs typeface="Chalkboard"/>
              </a:rPr>
              <a:t>, 259-257 (1998) </a:t>
            </a:r>
          </a:p>
        </p:txBody>
      </p:sp>
      <p:sp>
        <p:nvSpPr>
          <p:cNvPr id="26675" name="TextBox 117"/>
          <p:cNvSpPr txBox="1">
            <a:spLocks noChangeArrowheads="1"/>
          </p:cNvSpPr>
          <p:nvPr/>
        </p:nvSpPr>
        <p:spPr bwMode="auto">
          <a:xfrm>
            <a:off x="6019800" y="798514"/>
            <a:ext cx="39624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Chalkboard"/>
                <a:cs typeface="Chalkboard"/>
              </a:rPr>
              <a:t>Populations useful for mapping phenotype to genotype have been created in many species. They are genetically well defined. The current bottleneck is the rate of trait measurement.</a:t>
            </a:r>
          </a:p>
        </p:txBody>
      </p:sp>
      <p:sp>
        <p:nvSpPr>
          <p:cNvPr id="26676" name="TextBox 118"/>
          <p:cNvSpPr txBox="1">
            <a:spLocks noChangeArrowheads="1"/>
          </p:cNvSpPr>
          <p:nvPr/>
        </p:nvSpPr>
        <p:spPr bwMode="auto">
          <a:xfrm>
            <a:off x="1597820" y="3925888"/>
            <a:ext cx="1279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Self fertilize</a:t>
            </a:r>
          </a:p>
          <a:p>
            <a:pPr algn="ctr"/>
            <a:r>
              <a:rPr lang="en-US">
                <a:latin typeface="Calibri" pitchFamily="34" charset="0"/>
              </a:rPr>
              <a:t>8 X</a:t>
            </a:r>
          </a:p>
        </p:txBody>
      </p:sp>
      <p:sp>
        <p:nvSpPr>
          <p:cNvPr id="26677" name="TextBox 120"/>
          <p:cNvSpPr txBox="1">
            <a:spLocks noChangeArrowheads="1"/>
          </p:cNvSpPr>
          <p:nvPr/>
        </p:nvSpPr>
        <p:spPr bwMode="auto">
          <a:xfrm>
            <a:off x="1524001" y="4667250"/>
            <a:ext cx="14271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Recombinant</a:t>
            </a:r>
          </a:p>
          <a:p>
            <a:pPr algn="ctr"/>
            <a:r>
              <a:rPr lang="en-US" dirty="0">
                <a:latin typeface="Calibri" pitchFamily="34" charset="0"/>
              </a:rPr>
              <a:t>Inbred</a:t>
            </a:r>
          </a:p>
          <a:p>
            <a:pPr algn="ctr"/>
            <a:r>
              <a:rPr lang="en-US" dirty="0">
                <a:latin typeface="Calibri" pitchFamily="34" charset="0"/>
              </a:rPr>
              <a:t>Lines</a:t>
            </a:r>
          </a:p>
          <a:p>
            <a:pPr algn="ctr"/>
            <a:r>
              <a:rPr lang="en-US" dirty="0">
                <a:latin typeface="Calibri" pitchFamily="34" charset="0"/>
              </a:rPr>
              <a:t>(RILs)</a:t>
            </a:r>
          </a:p>
        </p:txBody>
      </p:sp>
      <p:grpSp>
        <p:nvGrpSpPr>
          <p:cNvPr id="26678" name="Group 96"/>
          <p:cNvGrpSpPr>
            <a:grpSpLocks/>
          </p:cNvGrpSpPr>
          <p:nvPr/>
        </p:nvGrpSpPr>
        <p:grpSpPr bwMode="auto">
          <a:xfrm>
            <a:off x="9532937" y="2895600"/>
            <a:ext cx="76200" cy="914400"/>
            <a:chOff x="2362200" y="3505200"/>
            <a:chExt cx="76200" cy="1447800"/>
          </a:xfrm>
        </p:grpSpPr>
        <p:sp>
          <p:nvSpPr>
            <p:cNvPr id="26696" name="Rectangle 9"/>
            <p:cNvSpPr>
              <a:spLocks noChangeArrowheads="1"/>
            </p:cNvSpPr>
            <p:nvPr/>
          </p:nvSpPr>
          <p:spPr bwMode="auto">
            <a:xfrm>
              <a:off x="2362200" y="3886200"/>
              <a:ext cx="76200" cy="1066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697" name="Rectangle 24"/>
            <p:cNvSpPr>
              <a:spLocks noChangeArrowheads="1"/>
            </p:cNvSpPr>
            <p:nvPr/>
          </p:nvSpPr>
          <p:spPr bwMode="auto">
            <a:xfrm>
              <a:off x="2362200" y="3505200"/>
              <a:ext cx="76200" cy="382058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79" name="Group 97"/>
          <p:cNvGrpSpPr>
            <a:grpSpLocks/>
          </p:cNvGrpSpPr>
          <p:nvPr/>
        </p:nvGrpSpPr>
        <p:grpSpPr bwMode="auto">
          <a:xfrm>
            <a:off x="9304337" y="2895600"/>
            <a:ext cx="76200" cy="914400"/>
            <a:chOff x="2057400" y="3505200"/>
            <a:chExt cx="76200" cy="1447800"/>
          </a:xfrm>
        </p:grpSpPr>
        <p:sp>
          <p:nvSpPr>
            <p:cNvPr id="26694" name="Rectangle 8"/>
            <p:cNvSpPr>
              <a:spLocks noChangeArrowheads="1"/>
            </p:cNvSpPr>
            <p:nvPr/>
          </p:nvSpPr>
          <p:spPr bwMode="auto">
            <a:xfrm>
              <a:off x="2057400" y="4191398"/>
              <a:ext cx="76200" cy="761602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695" name="Rectangle 30"/>
            <p:cNvSpPr>
              <a:spLocks noChangeArrowheads="1"/>
            </p:cNvSpPr>
            <p:nvPr/>
          </p:nvSpPr>
          <p:spPr bwMode="auto">
            <a:xfrm>
              <a:off x="2057400" y="3505200"/>
              <a:ext cx="76200" cy="685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80" name="Group 102"/>
          <p:cNvGrpSpPr>
            <a:grpSpLocks/>
          </p:cNvGrpSpPr>
          <p:nvPr/>
        </p:nvGrpSpPr>
        <p:grpSpPr bwMode="auto">
          <a:xfrm>
            <a:off x="9304337" y="4724400"/>
            <a:ext cx="76200" cy="914400"/>
            <a:chOff x="2057400" y="5181600"/>
            <a:chExt cx="76200" cy="1447800"/>
          </a:xfrm>
        </p:grpSpPr>
        <p:sp>
          <p:nvSpPr>
            <p:cNvPr id="26691" name="Rectangle 43"/>
            <p:cNvSpPr>
              <a:spLocks noChangeArrowheads="1"/>
            </p:cNvSpPr>
            <p:nvPr/>
          </p:nvSpPr>
          <p:spPr bwMode="auto">
            <a:xfrm>
              <a:off x="2057400" y="5181600"/>
              <a:ext cx="76200" cy="686198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692" name="Rectangle 83"/>
            <p:cNvSpPr>
              <a:spLocks noChangeArrowheads="1"/>
            </p:cNvSpPr>
            <p:nvPr/>
          </p:nvSpPr>
          <p:spPr bwMode="auto">
            <a:xfrm>
              <a:off x="2057400" y="5562600"/>
              <a:ext cx="76200" cy="1066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693" name="Rectangle 84"/>
            <p:cNvSpPr>
              <a:spLocks noChangeArrowheads="1"/>
            </p:cNvSpPr>
            <p:nvPr/>
          </p:nvSpPr>
          <p:spPr bwMode="auto">
            <a:xfrm>
              <a:off x="2057400" y="5943204"/>
              <a:ext cx="76200" cy="382058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6681" name="Group 103"/>
          <p:cNvGrpSpPr>
            <a:grpSpLocks/>
          </p:cNvGrpSpPr>
          <p:nvPr/>
        </p:nvGrpSpPr>
        <p:grpSpPr bwMode="auto">
          <a:xfrm>
            <a:off x="9532937" y="4724400"/>
            <a:ext cx="76200" cy="914400"/>
            <a:chOff x="2362200" y="5181600"/>
            <a:chExt cx="76200" cy="1447800"/>
          </a:xfrm>
        </p:grpSpPr>
        <p:sp>
          <p:nvSpPr>
            <p:cNvPr id="26688" name="Rectangle 42"/>
            <p:cNvSpPr>
              <a:spLocks noChangeArrowheads="1"/>
            </p:cNvSpPr>
            <p:nvPr/>
          </p:nvSpPr>
          <p:spPr bwMode="auto">
            <a:xfrm>
              <a:off x="2362200" y="5181600"/>
              <a:ext cx="76200" cy="686198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689" name="Rectangle 82"/>
            <p:cNvSpPr>
              <a:spLocks noChangeArrowheads="1"/>
            </p:cNvSpPr>
            <p:nvPr/>
          </p:nvSpPr>
          <p:spPr bwMode="auto">
            <a:xfrm>
              <a:off x="2362200" y="5562600"/>
              <a:ext cx="76200" cy="10668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690" name="Rectangle 85"/>
            <p:cNvSpPr>
              <a:spLocks noChangeArrowheads="1"/>
            </p:cNvSpPr>
            <p:nvPr/>
          </p:nvSpPr>
          <p:spPr bwMode="auto">
            <a:xfrm>
              <a:off x="2362200" y="5943204"/>
              <a:ext cx="76200" cy="382058"/>
            </a:xfrm>
            <a:prstGeom prst="rect">
              <a:avLst/>
            </a:prstGeom>
            <a:solidFill>
              <a:srgbClr val="2F39F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 rot="5400000">
            <a:off x="9228931" y="4266406"/>
            <a:ext cx="457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83" name="TextBox 144"/>
          <p:cNvSpPr txBox="1">
            <a:spLocks noChangeArrowheads="1"/>
          </p:cNvSpPr>
          <p:nvPr/>
        </p:nvSpPr>
        <p:spPr bwMode="auto">
          <a:xfrm>
            <a:off x="8770937" y="3124200"/>
            <a:ext cx="342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26684" name="TextBox 145"/>
          <p:cNvSpPr txBox="1">
            <a:spLocks noChangeArrowheads="1"/>
          </p:cNvSpPr>
          <p:nvPr/>
        </p:nvSpPr>
        <p:spPr bwMode="auto">
          <a:xfrm>
            <a:off x="8770937" y="4953000"/>
            <a:ext cx="342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26685" name="TextBox 146"/>
          <p:cNvSpPr txBox="1">
            <a:spLocks noChangeArrowheads="1"/>
          </p:cNvSpPr>
          <p:nvPr/>
        </p:nvSpPr>
        <p:spPr bwMode="auto">
          <a:xfrm>
            <a:off x="8770937" y="3962400"/>
            <a:ext cx="342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…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3551237" y="4953001"/>
            <a:ext cx="6172200" cy="2000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87" name="TextBox 148"/>
          <p:cNvSpPr txBox="1">
            <a:spLocks noChangeArrowheads="1"/>
          </p:cNvSpPr>
          <p:nvPr/>
        </p:nvSpPr>
        <p:spPr bwMode="auto">
          <a:xfrm>
            <a:off x="1752600" y="152401"/>
            <a:ext cx="8382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Recombinant inbred lines to scale up to the genome level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24224" y="4586199"/>
            <a:ext cx="107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</a:p>
          <a:p>
            <a:r>
              <a:rPr lang="en-US" sz="800" dirty="0"/>
              <a:t>2</a:t>
            </a:r>
          </a:p>
          <a:p>
            <a:r>
              <a:rPr lang="en-US" sz="800" dirty="0"/>
              <a:t>3</a:t>
            </a:r>
          </a:p>
          <a:p>
            <a:r>
              <a:rPr lang="en-US" sz="800" dirty="0"/>
              <a:t>4</a:t>
            </a:r>
          </a:p>
          <a:p>
            <a:r>
              <a:rPr lang="en-US" sz="800" dirty="0"/>
              <a:t>5</a:t>
            </a:r>
          </a:p>
          <a:p>
            <a:r>
              <a:rPr lang="en-US" sz="800" dirty="0"/>
              <a:t>6</a:t>
            </a:r>
          </a:p>
          <a:p>
            <a:r>
              <a:rPr lang="en-US" sz="800" dirty="0"/>
              <a:t>7</a:t>
            </a:r>
          </a:p>
          <a:p>
            <a:r>
              <a:rPr lang="en-US" sz="800" dirty="0"/>
              <a:t>8</a:t>
            </a:r>
          </a:p>
          <a:p>
            <a:r>
              <a:rPr lang="en-US" sz="800" dirty="0"/>
              <a:t>9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449242" y="4707857"/>
            <a:ext cx="190499" cy="7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451622" y="4821154"/>
            <a:ext cx="185736" cy="9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450034" y="4868863"/>
            <a:ext cx="188912" cy="67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455988" y="5013325"/>
            <a:ext cx="201613" cy="41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3448645" y="5149729"/>
            <a:ext cx="191693" cy="3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3448645" y="5263969"/>
            <a:ext cx="191693" cy="3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448645" y="5384950"/>
            <a:ext cx="191693" cy="3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3448645" y="5506078"/>
            <a:ext cx="191693" cy="3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448645" y="5625557"/>
            <a:ext cx="191693" cy="335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85357" y="381000"/>
            <a:ext cx="7391400" cy="5657272"/>
          </a:xfrm>
          <a:prstGeom prst="rect">
            <a:avLst/>
          </a:prstGeom>
        </p:spPr>
      </p:pic>
      <p:sp>
        <p:nvSpPr>
          <p:cNvPr id="101379" name="TextBox 2"/>
          <p:cNvSpPr txBox="1">
            <a:spLocks noChangeArrowheads="1"/>
          </p:cNvSpPr>
          <p:nvPr/>
        </p:nvSpPr>
        <p:spPr bwMode="auto">
          <a:xfrm>
            <a:off x="4209206" y="152401"/>
            <a:ext cx="37569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A single QTL plot</a:t>
            </a:r>
          </a:p>
          <a:p>
            <a:pPr algn="ctr"/>
            <a:r>
              <a:rPr lang="en-US" sz="2400" dirty="0">
                <a:latin typeface="Chalkboard"/>
                <a:cs typeface="Chalkboard"/>
              </a:rPr>
              <a:t>(seed area is the phenotype)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F9CE1-9A60-473D-9905-A2C6ACCBB7FB}"/>
              </a:ext>
            </a:extLst>
          </p:cNvPr>
          <p:cNvSpPr/>
          <p:nvPr/>
        </p:nvSpPr>
        <p:spPr>
          <a:xfrm>
            <a:off x="217713" y="6088234"/>
            <a:ext cx="11598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Moore CR,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Gronwall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DS, Miller ND, Spalding EP (2013) Mapping quantitative trait loci affecting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Arabidopsis thaliana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seed morphology features extracted computationally from images.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G3: Genes, Genomes, Genetics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3</a:t>
            </a: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 109-118</a:t>
            </a:r>
            <a:endParaRPr lang="en-US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rootroomcam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762000"/>
            <a:ext cx="508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895600" y="152401"/>
            <a:ext cx="6271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halkboard"/>
                <a:cs typeface="Chalkboard"/>
              </a:rPr>
              <a:t>Banks of computer-controlled CCD cameras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5100" y="762000"/>
            <a:ext cx="28575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4719935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halkboard"/>
              </a:rPr>
              <a:t>Images are automatically submitted as </a:t>
            </a:r>
            <a:r>
              <a:rPr lang="en-US" dirty="0" err="1">
                <a:latin typeface="Chalkboard"/>
              </a:rPr>
              <a:t>HTCondor</a:t>
            </a:r>
            <a:r>
              <a:rPr lang="en-US" dirty="0">
                <a:latin typeface="Chalkboard"/>
              </a:rPr>
              <a:t> jobs for distributed processing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33600" y="5258875"/>
            <a:ext cx="7925132" cy="1350647"/>
            <a:chOff x="609600" y="5258874"/>
            <a:chExt cx="7925132" cy="13506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600" y="5486400"/>
              <a:ext cx="3640666" cy="65532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01958" y="5258874"/>
              <a:ext cx="1244600" cy="135064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398250" y="5352395"/>
              <a:ext cx="21364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halkboard"/>
                </a:rPr>
                <a:t>Miron Livny</a:t>
              </a:r>
            </a:p>
            <a:p>
              <a:r>
                <a:rPr lang="en-US" dirty="0" err="1">
                  <a:latin typeface="Chalkboard"/>
                </a:rPr>
                <a:t>a.k.a</a:t>
              </a:r>
              <a:r>
                <a:rPr lang="en-US" dirty="0">
                  <a:latin typeface="Chalkboard"/>
                </a:rPr>
                <a:t> Captain Condor</a:t>
              </a:r>
            </a:p>
            <a:p>
              <a:r>
                <a:rPr lang="en-US" dirty="0">
                  <a:latin typeface="Chalkboard"/>
                </a:rPr>
                <a:t>Director of CHTC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69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2133601" y="685800"/>
          <a:ext cx="798796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1003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685800"/>
                        <a:ext cx="798796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1" name="Text Box 3"/>
          <p:cNvSpPr txBox="1">
            <a:spLocks noChangeArrowheads="1"/>
          </p:cNvSpPr>
          <p:nvPr/>
        </p:nvSpPr>
        <p:spPr bwMode="auto">
          <a:xfrm>
            <a:off x="1600200" y="228601"/>
            <a:ext cx="899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>
                <a:latin typeface="Chalkboard"/>
                <a:cs typeface="Chalkboard"/>
              </a:rPr>
              <a:t>Instead of a static phenotype like seed size, how about mapping dynamic traits like root gravitropism?</a:t>
            </a:r>
            <a:endParaRPr lang="en-US" sz="2000" dirty="0">
              <a:latin typeface="Chalkboard"/>
              <a:cs typeface="Chalkboar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46078" y="1828801"/>
            <a:ext cx="6321723" cy="47864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90800" y="1676400"/>
            <a:ext cx="1447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57832" y="990600"/>
            <a:ext cx="14478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1"/>
            <a:ext cx="8305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>
                <a:latin typeface="Chalkboard"/>
                <a:cs typeface="Chalkboard"/>
              </a:rPr>
              <a:t>A result of Broman and </a:t>
            </a:r>
            <a:r>
              <a:rPr lang="en-US" sz="2400" dirty="0" err="1">
                <a:latin typeface="Chalkboard"/>
                <a:cs typeface="Chalkboard"/>
              </a:rPr>
              <a:t>Kwak’s</a:t>
            </a:r>
            <a:r>
              <a:rPr lang="en-US" sz="2400" dirty="0">
                <a:latin typeface="Chalkboard"/>
                <a:cs typeface="Chalkboard"/>
              </a:rPr>
              <a:t> method:</a:t>
            </a:r>
          </a:p>
          <a:p>
            <a:r>
              <a:rPr lang="en-US" sz="2400" dirty="0">
                <a:latin typeface="Chalkboard"/>
                <a:cs typeface="Chalkboard"/>
              </a:rPr>
              <a:t>It may find fewer QTL but you can be more sure of them, and there are fewer discontinuities.</a:t>
            </a:r>
          </a:p>
        </p:txBody>
      </p:sp>
    </p:spTree>
    <p:extLst>
      <p:ext uri="{BB962C8B-B14F-4D97-AF65-F5344CB8AC3E}">
        <p14:creationId xmlns:p14="http://schemas.microsoft.com/office/powerpoint/2010/main" val="47947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igure3newFlat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7601" y="3733800"/>
            <a:ext cx="4893239" cy="2971800"/>
          </a:xfrm>
          <a:prstGeom prst="rect">
            <a:avLst/>
          </a:prstGeom>
        </p:spPr>
      </p:pic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880405" y="-9732"/>
          <a:ext cx="5105400" cy="3934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Graph" r:id="rId5" imgW="3876840" imgH="2986920" progId="Origin50.Graph">
                  <p:embed/>
                </p:oleObj>
              </mc:Choice>
              <mc:Fallback>
                <p:oleObj name="Graph" r:id="rId5" imgW="3876840" imgH="2986920" progId="Origin50.Graph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405" y="-9732"/>
                        <a:ext cx="5105400" cy="3934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05200" y="3505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7239000" y="455723"/>
            <a:ext cx="984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Parent A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7239001" y="1141523"/>
            <a:ext cx="9761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Parent 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DD7B04-97D2-4EF4-B16F-2ADD194F45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467" y="1935025"/>
            <a:ext cx="10905066" cy="3890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1032E6-C191-4C1C-B262-21C4D5CA0413}"/>
              </a:ext>
            </a:extLst>
          </p:cNvPr>
          <p:cNvSpPr txBox="1"/>
          <p:nvPr/>
        </p:nvSpPr>
        <p:spPr>
          <a:xfrm>
            <a:off x="2915491" y="915155"/>
            <a:ext cx="6336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Measuring maize across the life cycle</a:t>
            </a:r>
          </a:p>
        </p:txBody>
      </p:sp>
      <p:pic>
        <p:nvPicPr>
          <p:cNvPr id="16" name="Picture 3" descr="UW-Madison Logo">
            <a:extLst>
              <a:ext uri="{FF2B5EF4-FFF2-40B4-BE49-F238E27FC236}">
                <a16:creationId xmlns:a16="http://schemas.microsoft.com/office/drawing/2014/main" id="{A6BD17DD-0AF1-40B8-BB54-354C7456F3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6571" y="697687"/>
            <a:ext cx="1089917" cy="1089917"/>
          </a:xfrm>
          <a:noFill/>
        </p:spPr>
      </p:pic>
      <p:pic>
        <p:nvPicPr>
          <p:cNvPr id="17" name="Picture 4" descr="phytomorphlogo.gif">
            <a:extLst>
              <a:ext uri="{FF2B5EF4-FFF2-40B4-BE49-F238E27FC236}">
                <a16:creationId xmlns:a16="http://schemas.microsoft.com/office/drawing/2014/main" id="{0C225B80-D4A2-47FC-B77C-F3F20B5A8C4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7795" y="697687"/>
            <a:ext cx="791111" cy="105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717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470</Words>
  <Application>Microsoft Office PowerPoint</Application>
  <PresentationFormat>Widescreen</PresentationFormat>
  <Paragraphs>76</Paragraphs>
  <Slides>24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Chalkboard</vt:lpstr>
      <vt:lpstr>Consolas</vt:lpstr>
      <vt:lpstr>Office Theme</vt:lpstr>
      <vt:lpstr>Graph</vt:lpstr>
      <vt:lpstr>Measuring Plant Phenotypes with High Throughput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method we were motivated to replace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throughput measurements of maize across the life cycle</dc:title>
  <dc:creator>Edgar Spalding</dc:creator>
  <cp:lastModifiedBy>Edgar Spalding</cp:lastModifiedBy>
  <cp:revision>54</cp:revision>
  <dcterms:created xsi:type="dcterms:W3CDTF">2018-08-07T01:17:42Z</dcterms:created>
  <dcterms:modified xsi:type="dcterms:W3CDTF">2019-07-26T14:15:51Z</dcterms:modified>
</cp:coreProperties>
</file>