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arm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Carm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d3490d8d4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d3490d8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458b8f80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458b8f8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f48c30b0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f48c30b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458b8f80_1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458b8f8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458b8f80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458b8f8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458b8f80_1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458b8f8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2c4bad2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c2c4bad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458b8f80_1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458b8f8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3490d8d4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3490d8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" name="Google Shape;16;p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sg_logo_4c_white" id="71" name="Google Shape;7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66675"/>
            <a:ext cx="1393800" cy="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" type="subTitle"/>
          </p:nvPr>
        </p:nvSpPr>
        <p:spPr>
          <a:xfrm>
            <a:off x="647700" y="2914650"/>
            <a:ext cx="78105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277" lvl="1" marL="742777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41034" lvl="2" marL="1142734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40929" lvl="3" marL="1599829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0822" lvl="4" marL="2056922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40717" lvl="5" marL="2514017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40610" lvl="6" marL="297111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40503" lvl="7" marL="3428203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40398" lvl="8" marL="3885298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774701" y="1000126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4737100" y="1000126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57201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57201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3" type="body"/>
          </p:nvPr>
        </p:nvSpPr>
        <p:spPr>
          <a:xfrm>
            <a:off x="4645029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4" type="body"/>
          </p:nvPr>
        </p:nvSpPr>
        <p:spPr>
          <a:xfrm>
            <a:off x="4645029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57204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57204" y="1076328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Times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547" lvl="1" marL="457047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392" lvl="2" marL="914092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241" lvl="3" marL="1371141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87" lvl="4" marL="1828187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935" lvl="5" marL="2285235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781" lvl="6" marL="2742281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629" lvl="7" marL="3199329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75" lvl="8" marL="3656375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 rot="5400000">
            <a:off x="2903500" y="-1128674"/>
            <a:ext cx="35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9" name="Google Shape;19;p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 rot="5400000">
            <a:off x="5360951" y="1328776"/>
            <a:ext cx="4429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 rot="5400000">
            <a:off x="1398550" y="-538124"/>
            <a:ext cx="4429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1">
  <p:cSld name="OBJECT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23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2" name="Google Shape;122;p23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6" name="Google Shape;36;p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7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5" name="Google Shape;45;p7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7747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7371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2" name="Google Shape;52;p8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9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-1266825" y="4506912"/>
            <a:ext cx="184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osg_logo_4c_white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3825"/>
            <a:ext cx="1393800" cy="6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1"/>
          <p:cNvSpPr/>
          <p:nvPr/>
        </p:nvSpPr>
        <p:spPr>
          <a:xfrm>
            <a:off x="-1266824" y="4506913"/>
            <a:ext cx="18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sg_logo_4c_white" id="67" name="Google Shape;67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123825"/>
            <a:ext cx="1393800" cy="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/>
          <p:nvPr/>
        </p:nvSpPr>
        <p:spPr>
          <a:xfrm>
            <a:off x="1" y="4856165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School 2019</a:t>
            </a: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525465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https://commons.wikimedia.org/w/index.php?curid=7826234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lickr.com/photos/wfryer/3241454187/in/photolist-5Wripa-r7knpG-nnAyKa-aZgdXF-fhEj4k-nFn9c1-cgB9p-4raeCY-dsHQtm-9FqzXA-24CTQFH-h3f3gR-V8w3c2-pddrrN-dBjaCt-WdMacp-FnAYv-7AMgZC-26NqmmK-CKrEpN-dd1iXA-6mdm1C-GKEBP-aw6bT7-qod7WJ-WixiB3-9CWWHF-21oEmaw-h9BKVy-ZNJfof-2DRY7q-XFignb-Cs5vZ4-8vxyXu-Auxaq-ehdtFn-X9mMkG-VRz1KE-95si3q-8ASZLa-9hAuUg-89MDZq-dsHRyj-q93Msi-eHQr8u-XKpWF4-9CWJPe-6EQE8L-WLKbEM-7HtDCE" TargetMode="External"/><Relationship Id="rId4" Type="http://schemas.openxmlformats.org/officeDocument/2006/relationships/hyperlink" Target="https://creativecommons.org/licenses/by-sa/2.0/" TargetMode="External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nsplash.com/photos/UETa8mfu38k?utm_source=unsplash&amp;utm_medium=referral&amp;utm_content=creditCopyText" TargetMode="External"/><Relationship Id="rId4" Type="http://schemas.openxmlformats.org/officeDocument/2006/relationships/hyperlink" Target="https://unsplash.com/photos/UETa8mfu38k?utm_source=unsplash&amp;utm_medium=referral&amp;utm_content=creditCopyText" TargetMode="External"/><Relationship Id="rId5" Type="http://schemas.openxmlformats.org/officeDocument/2006/relationships/hyperlink" Target="https://unsplash.com/?utm_source=unsplash&amp;utm_medium=referral&amp;utm_content=creditCopyText" TargetMode="External"/><Relationship Id="rId6" Type="http://schemas.openxmlformats.org/officeDocument/2006/relationships/hyperlink" Target="https://unsplash.com/?utm_source=unsplash&amp;utm_medium=referral&amp;utm_content=creditCopyText" TargetMode="External"/><Relationship Id="rId7" Type="http://schemas.openxmlformats.org/officeDocument/2006/relationships/hyperlink" Target="https://unsplash.com/?utm_source=unsplash&amp;utm_medium=referral&amp;utm_content=creditCopyText" TargetMode="External"/><Relationship Id="rId8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hyperlink" Target="https://unsplash.com/photos/RChZT-JlI9g?utm_source=unsplash&amp;utm_medium=referral&amp;utm_content=creditCopyText" TargetMode="External"/><Relationship Id="rId5" Type="http://schemas.openxmlformats.org/officeDocument/2006/relationships/hyperlink" Target="https://unsplash.com/photos/RChZT-JlI9g?utm_source=unsplash&amp;utm_medium=referral&amp;utm_content=creditCopyText" TargetMode="External"/><Relationship Id="rId6" Type="http://schemas.openxmlformats.org/officeDocument/2006/relationships/hyperlink" Target="https://unsplash.com/?utm_source=unsplash&amp;utm_medium=referral&amp;utm_content=creditCopyText" TargetMode="External"/><Relationship Id="rId7" Type="http://schemas.openxmlformats.org/officeDocument/2006/relationships/hyperlink" Target="https://unsplash.com/?utm_source=unsplash&amp;utm_medium=referral&amp;utm_content=creditCopyText" TargetMode="External"/><Relationship Id="rId8" Type="http://schemas.openxmlformats.org/officeDocument/2006/relationships/hyperlink" Target="https://unsplash.com/?utm_source=unsplash&amp;utm_medium=referral&amp;utm_content=creditCopyTex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Security in the OSG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Questions?</a:t>
            </a:r>
            <a:endParaRPr sz="3200"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80"/>
                </a:solidFill>
              </a:rPr>
              <a:t>Coming next: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12:15 - 1:15 Lunch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This afternoon: Working with real software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Lil Nas X?</a:t>
            </a:r>
            <a:endParaRPr/>
          </a:p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2886300" y="1167150"/>
            <a:ext cx="3371400" cy="3418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6933" l="0" r="0" t="6933"/>
          <a:stretch/>
        </p:blipFill>
        <p:spPr>
          <a:xfrm>
            <a:off x="3047010" y="1351495"/>
            <a:ext cx="3050100" cy="3050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2924250" y="4709650"/>
            <a:ext cx="32955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Image </a:t>
            </a:r>
            <a:r>
              <a:rPr i="1" lang="en" sz="800"/>
              <a:t>By DiFronzo - BiznessBoi, Lil Nas X &amp; Boyband, CC BY 2.0, </a:t>
            </a:r>
            <a:r>
              <a:rPr i="1" lang="en" sz="800" u="sng">
                <a:solidFill>
                  <a:schemeClr val="hlink"/>
                </a:solidFill>
                <a:hlinkClick r:id="rId4"/>
              </a:rPr>
              <a:t>https://commons.wikimedia.org/w/index.php?curid=78262344</a:t>
            </a:r>
            <a:r>
              <a:rPr i="1" lang="en" sz="800"/>
              <a:t> </a:t>
            </a:r>
            <a:endParaRPr i="1"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Security in the OSG</a:t>
            </a:r>
            <a:endParaRPr sz="4800"/>
          </a:p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</a:rPr>
              <a:t>Brian Lin</a:t>
            </a:r>
            <a:endParaRPr>
              <a:solidFill>
                <a:srgbClr val="00008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</a:rPr>
              <a:t>OSG Software Team</a:t>
            </a:r>
            <a:endParaRPr>
              <a:solidFill>
                <a:srgbClr val="00008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</a:rPr>
              <a:t>University of Wisconsin - Madison</a:t>
            </a:r>
            <a:endParaRPr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is Trust?</a:t>
            </a:r>
            <a:endParaRPr sz="3200"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4737025" y="1000125"/>
            <a:ext cx="38100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b="1" lang="en" sz="2400">
                <a:solidFill>
                  <a:srgbClr val="000080"/>
                </a:solidFill>
              </a:rPr>
              <a:t>Trust:</a:t>
            </a:r>
            <a:r>
              <a:rPr lang="en" sz="2400">
                <a:solidFill>
                  <a:srgbClr val="000080"/>
                </a:solidFill>
              </a:rPr>
              <a:t> reliance on the integrity or surety of a person or thing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Obtaining trust: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Prior knowledge and/or experience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Appeal to authority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Chains of trust</a:t>
            </a:r>
            <a:endParaRPr sz="2400">
              <a:solidFill>
                <a:srgbClr val="000080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6611700" y="4824000"/>
            <a:ext cx="2341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111A99"/>
                </a:solidFill>
                <a:hlinkClick r:id="rId3"/>
              </a:rPr>
              <a:t>Photo</a:t>
            </a:r>
            <a:r>
              <a:rPr lang="en" sz="1000"/>
              <a:t> by wfryerCC </a:t>
            </a:r>
            <a:r>
              <a:rPr lang="en" sz="1000" u="sng">
                <a:solidFill>
                  <a:srgbClr val="111A99"/>
                </a:solidFill>
                <a:hlinkClick r:id="rId4"/>
              </a:rPr>
              <a:t>BY-SA</a:t>
            </a:r>
            <a:endParaRPr sz="1000"/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5">
            <a:alphaModFix/>
          </a:blip>
          <a:srcRect b="5775" l="3674" r="2101" t="0"/>
          <a:stretch/>
        </p:blipFill>
        <p:spPr>
          <a:xfrm>
            <a:off x="622150" y="1171725"/>
            <a:ext cx="3910376" cy="293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Identity and Identification</a:t>
            </a:r>
            <a:endParaRPr sz="3200"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774700" y="1000125"/>
            <a:ext cx="51192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b="1" lang="en" sz="2400">
                <a:solidFill>
                  <a:srgbClr val="000080"/>
                </a:solidFill>
              </a:rPr>
              <a:t>Identity:</a:t>
            </a:r>
            <a:r>
              <a:rPr lang="en" sz="2400">
                <a:solidFill>
                  <a:srgbClr val="000080"/>
                </a:solidFill>
              </a:rPr>
              <a:t> who someone is, Willie the Cat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b="1" lang="en" sz="2400">
                <a:solidFill>
                  <a:srgbClr val="000080"/>
                </a:solidFill>
              </a:rPr>
              <a:t>Identification</a:t>
            </a:r>
            <a:r>
              <a:rPr b="1" lang="en" sz="2400">
                <a:solidFill>
                  <a:srgbClr val="000080"/>
                </a:solidFill>
              </a:rPr>
              <a:t>:</a:t>
            </a:r>
            <a:r>
              <a:rPr lang="en" sz="2400">
                <a:solidFill>
                  <a:srgbClr val="000080"/>
                </a:solidFill>
              </a:rPr>
              <a:t> proof of</a:t>
            </a:r>
            <a:r>
              <a:rPr lang="en" sz="2400">
                <a:solidFill>
                  <a:srgbClr val="000080"/>
                </a:solidFill>
              </a:rPr>
              <a:t> who someone is, </a:t>
            </a:r>
            <a:r>
              <a:rPr lang="en" sz="2400">
                <a:solidFill>
                  <a:srgbClr val="000080"/>
                </a:solidFill>
              </a:rPr>
              <a:t>Willie’s collar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b="1" lang="en" sz="2400">
                <a:solidFill>
                  <a:srgbClr val="000080"/>
                </a:solidFill>
              </a:rPr>
              <a:t>Real word:</a:t>
            </a:r>
            <a:r>
              <a:rPr lang="en" sz="2400">
                <a:solidFill>
                  <a:srgbClr val="000080"/>
                </a:solidFill>
              </a:rPr>
              <a:t> photos, SSN, driver’s license, passport, etc.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b="1" lang="en" sz="2400">
                <a:solidFill>
                  <a:srgbClr val="000080"/>
                </a:solidFill>
              </a:rPr>
              <a:t>Online:</a:t>
            </a:r>
            <a:r>
              <a:rPr lang="en" sz="2400">
                <a:solidFill>
                  <a:srgbClr val="000080"/>
                </a:solidFill>
              </a:rPr>
              <a:t> usernames (1i1nasx), certificates, tokens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724900" y="47244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8"/>
          <p:cNvSpPr txBox="1"/>
          <p:nvPr/>
        </p:nvSpPr>
        <p:spPr>
          <a:xfrm>
            <a:off x="5958425" y="4824000"/>
            <a:ext cx="29190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Photo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NeONBRAND</a:t>
            </a:r>
            <a:r>
              <a:rPr lang="en" sz="1000">
                <a:solidFill>
                  <a:schemeClr val="dk1"/>
                </a:solidFill>
              </a:rPr>
              <a:t> on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Unsplash</a:t>
            </a:r>
            <a:endParaRPr sz="1000" u="sng">
              <a:solidFill>
                <a:schemeClr val="hlink"/>
              </a:solidFill>
              <a:hlinkClick r:id="rId7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8">
            <a:alphaModFix/>
          </a:blip>
          <a:srcRect b="2448" l="9670" r="18319" t="25541"/>
          <a:stretch/>
        </p:blipFill>
        <p:spPr>
          <a:xfrm>
            <a:off x="6269000" y="1045725"/>
            <a:ext cx="2341304" cy="35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Trust and Identities</a:t>
            </a:r>
            <a:endParaRPr sz="3200"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774700" y="1000125"/>
            <a:ext cx="79503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Authentication: trusting identification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Username + password, shared secret (public key cryptography), two-factor, tokens, etc.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Authentication online often goes both ways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HTCondor authenticates both users and machines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Authorization: levels of trust for identities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A description of the </a:t>
            </a:r>
            <a:r>
              <a:rPr lang="en" sz="2400">
                <a:solidFill>
                  <a:srgbClr val="000080"/>
                </a:solidFill>
              </a:rPr>
              <a:t>privilege level of an identity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What are you authorized to do on our submit nodes?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OSG Security</a:t>
            </a:r>
            <a:endParaRPr sz="3200"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Resources and pilots verify each other’s identities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Jobs in the same VO all run under the same user!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Containers can provide some separation between VO users (for sites that support it)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VOs vet users; system administrators vet servers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The OSG Security Team tracks software vulnerabilities and responds to security incidents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74" name="Google Shape;174;p3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Is Your Data Secure?</a:t>
            </a:r>
            <a:endParaRPr sz="3200"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4299275" y="1076325"/>
            <a:ext cx="40815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80"/>
                </a:solidFill>
              </a:rPr>
              <a:t>You are using a shared computer that you don’t own so take basic precautions:</a:t>
            </a:r>
            <a:endParaRPr sz="2200">
              <a:solidFill>
                <a:srgbClr val="000080"/>
              </a:solidFill>
            </a:endParaRPr>
          </a:p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2200"/>
              <a:buChar char="•"/>
            </a:pPr>
            <a:r>
              <a:rPr lang="en" sz="2200">
                <a:solidFill>
                  <a:srgbClr val="000080"/>
                </a:solidFill>
              </a:rPr>
              <a:t>No sensitive data</a:t>
            </a:r>
            <a:endParaRPr sz="2200">
              <a:solidFill>
                <a:srgbClr val="00008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200"/>
              <a:buChar char="•"/>
            </a:pPr>
            <a:r>
              <a:rPr lang="en" sz="2200">
                <a:solidFill>
                  <a:srgbClr val="000080"/>
                </a:solidFill>
              </a:rPr>
              <a:t>No word-writable files</a:t>
            </a:r>
            <a:endParaRPr sz="2200">
              <a:solidFill>
                <a:srgbClr val="00008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200"/>
              <a:buChar char="•"/>
            </a:pPr>
            <a:r>
              <a:rPr lang="en" sz="2200">
                <a:solidFill>
                  <a:srgbClr val="000080"/>
                </a:solidFill>
              </a:rPr>
              <a:t>No data or code that CANNOT be copied</a:t>
            </a:r>
            <a:endParaRPr sz="2200">
              <a:solidFill>
                <a:srgbClr val="000080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80"/>
              </a:solidFill>
            </a:endParaRPr>
          </a:p>
        </p:txBody>
      </p:sp>
      <p:sp>
        <p:nvSpPr>
          <p:cNvPr id="181" name="Google Shape;181;p3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 rotWithShape="1">
          <a:blip r:embed="rId3">
            <a:alphaModFix/>
          </a:blip>
          <a:srcRect b="6534" l="25753" r="29174" t="17569"/>
          <a:stretch/>
        </p:blipFill>
        <p:spPr>
          <a:xfrm>
            <a:off x="1019650" y="1107550"/>
            <a:ext cx="3131103" cy="351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5958425" y="4824000"/>
            <a:ext cx="29190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Photo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sebastiaan stam</a:t>
            </a:r>
            <a:r>
              <a:rPr lang="en" sz="1000">
                <a:solidFill>
                  <a:schemeClr val="dk1"/>
                </a:solidFill>
              </a:rPr>
              <a:t> on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6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Unsplash</a:t>
            </a:r>
            <a:endParaRPr sz="1000" u="sng">
              <a:solidFill>
                <a:schemeClr val="hlink"/>
              </a:solidFill>
              <a:hlinkClick r:id="rId8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So What Can You Do?</a:t>
            </a:r>
            <a:endParaRPr sz="3200"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Protect your account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Do not share your account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Use good passwords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Even better, use a password store like KeePass or LastPass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Use SSH keys wherever possible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Trust but verify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Spot checking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Reproduce your results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