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0" r:id="rId3"/>
    <p:sldId id="333" r:id="rId4"/>
    <p:sldId id="342" r:id="rId5"/>
    <p:sldId id="336" r:id="rId6"/>
    <p:sldId id="341" r:id="rId7"/>
    <p:sldId id="339" r:id="rId8"/>
    <p:sldId id="334" r:id="rId9"/>
    <p:sldId id="340" r:id="rId10"/>
    <p:sldId id="338" r:id="rId11"/>
    <p:sldId id="335" r:id="rId12"/>
    <p:sldId id="325" r:id="rId13"/>
    <p:sldId id="303" r:id="rId14"/>
  </p:sldIdLst>
  <p:sldSz cx="9144000" cy="5715000" type="screen16x10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271"/>
    <a:srgbClr val="FBF376"/>
    <a:srgbClr val="E5C425"/>
    <a:srgbClr val="E3BF24"/>
    <a:srgbClr val="0000CC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41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C50FA24-09C2-6B40-9BF8-F15076CEB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DAB6C25-FA31-8E46-9A66-38F82D52A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56EC6-27F5-7A43-AEFB-8A225907DE00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56EC6-27F5-7A43-AEFB-8A225907DE00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084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238500"/>
            <a:ext cx="8128000" cy="14605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2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6FE5-ADBB-0C4E-B65C-7A6EC71F4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5250"/>
            <a:ext cx="1943100" cy="492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95250"/>
            <a:ext cx="5676900" cy="492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9E385-0344-EB41-81AA-AC7024A9C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94E2-051A-DA48-858F-1FC58897A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4205F-89B6-8743-B3A2-F5872060D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1C0AE-E153-A241-B539-C3AA03242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24DD0-3228-9B43-95BC-F4268817C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753AE-133C-114E-87A7-4A2E5B748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5AED3-A527-C64C-B68C-760BBB743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DB73-E959-BC4C-861D-E5F808A47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E9A77-45B5-EA4C-B5ED-72717BF6C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95250"/>
            <a:ext cx="694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111250"/>
            <a:ext cx="7772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5007240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98356068-8DA1-234A-9138-486FD161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148167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1" y="5394855"/>
            <a:ext cx="2265363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963083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koch5@wisc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sylabs.io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www.singularity-hub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www.singularity-hub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1058333"/>
            <a:ext cx="7772400" cy="179916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ea typeface="ＭＳ Ｐゴシック" charset="0"/>
                <a:cs typeface="ＭＳ Ｐゴシック" charset="0"/>
              </a:rPr>
              <a:t>Containers </a:t>
            </a: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for </a:t>
            </a:r>
            <a:r>
              <a:rPr lang="en-US" sz="4000" smtClean="0">
                <a:latin typeface="Arial" charset="0"/>
                <a:ea typeface="ＭＳ Ｐゴシック" charset="0"/>
                <a:cs typeface="ＭＳ Ｐゴシック" charset="0"/>
              </a:rPr>
              <a:t>DHTC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2763" y="3238500"/>
            <a:ext cx="8128000" cy="14605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Christina Koch (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ckoch5@wisc.edu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Research Computing Facilitator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University of Wisconsin - Madison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Container Workflow</a:t>
            </a:r>
            <a:endParaRPr lang="en-US" dirty="0">
              <a:latin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AC78C8-10C2-A843-882E-D2283988E32F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47107" name="Rounded Rectangle 2"/>
          <p:cNvSpPr>
            <a:spLocks noChangeArrowheads="1"/>
          </p:cNvSpPr>
          <p:nvPr/>
        </p:nvSpPr>
        <p:spPr bwMode="auto">
          <a:xfrm>
            <a:off x="366713" y="1861344"/>
            <a:ext cx="2493962" cy="220916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Rounded Rectangle 29"/>
          <p:cNvSpPr>
            <a:spLocks noChangeArrowheads="1"/>
          </p:cNvSpPr>
          <p:nvPr/>
        </p:nvSpPr>
        <p:spPr bwMode="auto">
          <a:xfrm>
            <a:off x="4421188" y="1516063"/>
            <a:ext cx="3416139" cy="116152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Rounded Rectangle 31"/>
          <p:cNvSpPr>
            <a:spLocks noChangeArrowheads="1"/>
          </p:cNvSpPr>
          <p:nvPr/>
        </p:nvSpPr>
        <p:spPr bwMode="auto">
          <a:xfrm>
            <a:off x="4421190" y="2766219"/>
            <a:ext cx="3416138" cy="116019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Rounded Rectangle 32"/>
          <p:cNvSpPr>
            <a:spLocks noChangeArrowheads="1"/>
          </p:cNvSpPr>
          <p:nvPr/>
        </p:nvSpPr>
        <p:spPr bwMode="auto">
          <a:xfrm>
            <a:off x="4419602" y="4053417"/>
            <a:ext cx="3417726" cy="116019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Box 33"/>
          <p:cNvSpPr txBox="1">
            <a:spLocks noChangeArrowheads="1"/>
          </p:cNvSpPr>
          <p:nvPr/>
        </p:nvSpPr>
        <p:spPr bwMode="auto">
          <a:xfrm>
            <a:off x="488950" y="1440657"/>
            <a:ext cx="2083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/>
              <a:t>Submit server</a:t>
            </a:r>
          </a:p>
        </p:txBody>
      </p:sp>
      <p:sp>
        <p:nvSpPr>
          <p:cNvPr id="47112" name="TextBox 34"/>
          <p:cNvSpPr txBox="1">
            <a:spLocks noChangeArrowheads="1"/>
          </p:cNvSpPr>
          <p:nvPr/>
        </p:nvSpPr>
        <p:spPr bwMode="auto">
          <a:xfrm>
            <a:off x="3976689" y="1108605"/>
            <a:ext cx="2596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/>
              <a:t>Execute </a:t>
            </a:r>
            <a:r>
              <a:rPr lang="en-US" dirty="0" smtClean="0"/>
              <a:t>server(s)</a:t>
            </a:r>
            <a:endParaRPr lang="en-US" dirty="0"/>
          </a:p>
        </p:txBody>
      </p:sp>
      <p:cxnSp>
        <p:nvCxnSpPr>
          <p:cNvPr id="47113" name="Straight Arrow Connector 9"/>
          <p:cNvCxnSpPr>
            <a:cxnSpLocks noChangeShapeType="1"/>
            <a:stCxn id="47107" idx="3"/>
            <a:endCxn id="47108" idx="1"/>
          </p:cNvCxnSpPr>
          <p:nvPr/>
        </p:nvCxnSpPr>
        <p:spPr bwMode="auto">
          <a:xfrm flipV="1">
            <a:off x="2860675" y="2096824"/>
            <a:ext cx="1560513" cy="869105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Straight Arrow Connector 15"/>
          <p:cNvCxnSpPr>
            <a:cxnSpLocks noChangeShapeType="1"/>
            <a:stCxn id="47107" idx="3"/>
            <a:endCxn id="47109" idx="1"/>
          </p:cNvCxnSpPr>
          <p:nvPr/>
        </p:nvCxnSpPr>
        <p:spPr bwMode="auto">
          <a:xfrm>
            <a:off x="2860675" y="2965929"/>
            <a:ext cx="1560515" cy="380389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19"/>
          <p:cNvCxnSpPr>
            <a:cxnSpLocks noChangeShapeType="1"/>
            <a:stCxn id="47107" idx="3"/>
            <a:endCxn id="47110" idx="1"/>
          </p:cNvCxnSpPr>
          <p:nvPr/>
        </p:nvCxnSpPr>
        <p:spPr bwMode="auto">
          <a:xfrm>
            <a:off x="2860675" y="2965929"/>
            <a:ext cx="1558927" cy="1667587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16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2720" y="2353469"/>
            <a:ext cx="852197" cy="82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58"/>
          <p:cNvSpPr txBox="1">
            <a:spLocks noChangeArrowheads="1"/>
          </p:cNvSpPr>
          <p:nvPr/>
        </p:nvSpPr>
        <p:spPr bwMode="auto">
          <a:xfrm>
            <a:off x="555749" y="1913013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7127" name="TextBox 59"/>
          <p:cNvSpPr txBox="1">
            <a:spLocks noChangeArrowheads="1"/>
          </p:cNvSpPr>
          <p:nvPr/>
        </p:nvSpPr>
        <p:spPr bwMode="auto">
          <a:xfrm>
            <a:off x="554884" y="3251573"/>
            <a:ext cx="2540087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dirty="0" smtClean="0"/>
              <a:t>name of container</a:t>
            </a:r>
            <a:endParaRPr lang="en-US" dirty="0"/>
          </a:p>
        </p:txBody>
      </p:sp>
      <p:pic>
        <p:nvPicPr>
          <p:cNvPr id="41" name="Picture 7" descr="noun_782805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274396" y="4253856"/>
            <a:ext cx="1310437" cy="90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7" descr="noun_782805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605980" y="1703437"/>
            <a:ext cx="1114617" cy="7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3" descr="single-cube_318-361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20" y="1681631"/>
            <a:ext cx="1461577" cy="79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01" y="1717589"/>
            <a:ext cx="265711" cy="26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36" y="2100557"/>
            <a:ext cx="283099" cy="28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26" y="1904696"/>
            <a:ext cx="301031" cy="30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7316" y="1995698"/>
            <a:ext cx="315958" cy="3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45" idx="3"/>
            <a:endCxn id="48" idx="1"/>
          </p:cNvCxnSpPr>
          <p:nvPr/>
        </p:nvCxnSpPr>
        <p:spPr bwMode="auto">
          <a:xfrm flipV="1">
            <a:off x="5720597" y="2081272"/>
            <a:ext cx="372923" cy="6622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2" name="Picture 7" descr="noun_782805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638975" y="2973871"/>
            <a:ext cx="1114617" cy="7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3" descr="single-cube_318-361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15" y="2952065"/>
            <a:ext cx="1461577" cy="79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6" y="2988023"/>
            <a:ext cx="265711" cy="26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31" y="3370991"/>
            <a:ext cx="283099" cy="28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21" y="3175130"/>
            <a:ext cx="301031" cy="30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311" y="3266132"/>
            <a:ext cx="315958" cy="3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/>
          <p:cNvCxnSpPr>
            <a:stCxn id="62" idx="3"/>
            <a:endCxn id="63" idx="1"/>
          </p:cNvCxnSpPr>
          <p:nvPr/>
        </p:nvCxnSpPr>
        <p:spPr bwMode="auto">
          <a:xfrm flipV="1">
            <a:off x="5753592" y="3351706"/>
            <a:ext cx="372923" cy="6622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9" name="Picture 7" descr="noun_782805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649830" y="4222162"/>
            <a:ext cx="1114617" cy="7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3" descr="single-cube_318-361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70" y="4200356"/>
            <a:ext cx="1461577" cy="79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51" y="4236314"/>
            <a:ext cx="265711" cy="26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586" y="4619282"/>
            <a:ext cx="283099" cy="28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376" y="4423421"/>
            <a:ext cx="301031" cy="30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1166" y="4514423"/>
            <a:ext cx="315958" cy="3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Straight Arrow Connector 74"/>
          <p:cNvCxnSpPr>
            <a:stCxn id="69" idx="3"/>
            <a:endCxn id="70" idx="1"/>
          </p:cNvCxnSpPr>
          <p:nvPr/>
        </p:nvCxnSpPr>
        <p:spPr bwMode="auto">
          <a:xfrm flipV="1">
            <a:off x="5764447" y="4599997"/>
            <a:ext cx="372923" cy="6622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59"/>
          <p:cNvSpPr txBox="1">
            <a:spLocks noChangeArrowheads="1"/>
          </p:cNvSpPr>
          <p:nvPr/>
        </p:nvSpPr>
        <p:spPr bwMode="auto">
          <a:xfrm>
            <a:off x="1564832" y="4380897"/>
            <a:ext cx="135517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 smtClean="0"/>
              <a:t>container </a:t>
            </a:r>
          </a:p>
          <a:p>
            <a:pPr eaLnBrk="1" hangingPunct="1">
              <a:buFontTx/>
              <a:buNone/>
            </a:pPr>
            <a:r>
              <a:rPr lang="en-US" sz="1400" dirty="0" smtClean="0"/>
              <a:t>image in </a:t>
            </a:r>
          </a:p>
          <a:p>
            <a:pPr eaLnBrk="1" hangingPunct="1">
              <a:buFontTx/>
              <a:buNone/>
            </a:pPr>
            <a:r>
              <a:rPr lang="en-US" sz="1400" dirty="0" smtClean="0"/>
              <a:t>registry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425661" y="3917830"/>
            <a:ext cx="0" cy="503208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9"/>
          <p:cNvCxnSpPr>
            <a:cxnSpLocks noChangeShapeType="1"/>
            <a:endCxn id="47108" idx="1"/>
          </p:cNvCxnSpPr>
          <p:nvPr/>
        </p:nvCxnSpPr>
        <p:spPr bwMode="auto">
          <a:xfrm flipV="1">
            <a:off x="2551814" y="2096824"/>
            <a:ext cx="1869374" cy="2575818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15"/>
          <p:cNvCxnSpPr>
            <a:cxnSpLocks noChangeShapeType="1"/>
            <a:endCxn id="47109" idx="1"/>
          </p:cNvCxnSpPr>
          <p:nvPr/>
        </p:nvCxnSpPr>
        <p:spPr bwMode="auto">
          <a:xfrm flipV="1">
            <a:off x="2563794" y="3346318"/>
            <a:ext cx="1857396" cy="1338305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19"/>
          <p:cNvCxnSpPr>
            <a:cxnSpLocks noChangeShapeType="1"/>
            <a:endCxn id="47110" idx="1"/>
          </p:cNvCxnSpPr>
          <p:nvPr/>
        </p:nvCxnSpPr>
        <p:spPr bwMode="auto">
          <a:xfrm flipV="1">
            <a:off x="2575775" y="4633516"/>
            <a:ext cx="1843827" cy="15163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7803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charset="0"/>
              <a:buNone/>
              <a:defRPr/>
            </a:pPr>
            <a:r>
              <a:rPr lang="en-US" sz="2800" dirty="0" smtClean="0"/>
              <a:t>To use any software in a DHTC system: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Create/find environment/software package</a:t>
            </a:r>
          </a:p>
          <a:p>
            <a:pPr marL="914400" lvl="1" indent="-514350">
              <a:defRPr/>
            </a:pPr>
            <a:r>
              <a:rPr lang="en-US" sz="2400" dirty="0" smtClean="0"/>
              <a:t>download pre-compiled code, compile your own, build your own, use distributed software modules, create/find a container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Write a script to set up the environment when the job runs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Account for all dependencies, files, and requirements in the submit file</a:t>
            </a:r>
            <a:endParaRPr lang="en-US" sz="2800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1123A4-2F55-C74E-A20D-BB763B36E96D}" type="slidenum">
              <a:rPr lang="en-US" sz="1400">
                <a:solidFill>
                  <a:srgbClr val="FF8000"/>
                </a:solidFill>
              </a:rPr>
              <a:pPr/>
              <a:t>11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Exercise 2.1: Use Singularity from OSG </a:t>
            </a:r>
            <a:r>
              <a:rPr lang="en-US" sz="2800" dirty="0" smtClean="0"/>
              <a:t>Connect </a:t>
            </a:r>
          </a:p>
          <a:p>
            <a:r>
              <a:rPr lang="en-US" sz="2800" dirty="0" smtClean="0"/>
              <a:t>Exercise </a:t>
            </a:r>
            <a:r>
              <a:rPr lang="en-US" sz="2800" dirty="0"/>
              <a:t>2.2: Use Singularity to Run Tensorflow (Optional)</a:t>
            </a:r>
          </a:p>
          <a:p>
            <a:r>
              <a:rPr lang="en-US" sz="2800" dirty="0"/>
              <a:t>Exercise 2.3: Using Docker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3AA3C6-973B-F746-875B-58455EEFCB6B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Questions?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774700" y="1111250"/>
            <a:ext cx="7839075" cy="434578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Now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Hands-on Exercises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11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:15am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-12:15pm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Next: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12:15-1:15pm: Lunch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1:15 onward: free time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4493C6-7E08-3346-AB94-B4F773190FFA}" type="slidenum">
              <a:rPr lang="en-US" sz="1400">
                <a:solidFill>
                  <a:srgbClr val="FF8000"/>
                </a:solidFill>
              </a:rPr>
              <a:pPr/>
              <a:t>13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7764463" cy="20068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Containers are a tool for capturing an entire job “environment” (software, libraries, operating system) into an “image” that can be used again. 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 typeface="Times" charset="0"/>
              <a:buNone/>
              <a:defRPr/>
            </a:pPr>
            <a:endParaRPr lang="en-US" dirty="0" smtClean="0"/>
          </a:p>
          <a:p>
            <a:pPr marL="0" indent="0">
              <a:buFont typeface="Times" charset="0"/>
              <a:buNone/>
              <a:defRPr/>
            </a:pPr>
            <a:endParaRPr lang="en-US" sz="1400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5CAD89-08D1-254C-B135-895A8D109FB3}" type="slidenum">
              <a:rPr lang="en-US" sz="1400">
                <a:solidFill>
                  <a:srgbClr val="FF8000"/>
                </a:solidFill>
              </a:rPr>
              <a:pPr/>
              <a:t>2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4820" name="Picture 1" descr="single-cube_318-36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5" y="3216833"/>
            <a:ext cx="2531080" cy="218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16" y="4140229"/>
            <a:ext cx="884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3255964" y="5458355"/>
            <a:ext cx="430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/>
              <a:t>polaroid photos by Nick </a:t>
            </a:r>
            <a:r>
              <a:rPr lang="en-US" sz="1400" dirty="0" err="1"/>
              <a:t>Bluth</a:t>
            </a:r>
            <a:r>
              <a:rPr lang="en-US" sz="1400" dirty="0"/>
              <a:t> from the Noun Project</a:t>
            </a:r>
          </a:p>
        </p:txBody>
      </p:sp>
      <p:pic>
        <p:nvPicPr>
          <p:cNvPr id="34823" name="Picture 7" descr="noun_782805_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3854304" y="3723510"/>
            <a:ext cx="14382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12" y="3296208"/>
            <a:ext cx="749666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9" y="4342636"/>
            <a:ext cx="79872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42" y="3830666"/>
            <a:ext cx="85084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3" descr="single-cube_318-36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0" y="3181114"/>
            <a:ext cx="2451479" cy="218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4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24" y="4164986"/>
            <a:ext cx="85675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2" y="3260490"/>
            <a:ext cx="726089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12" y="4305594"/>
            <a:ext cx="77360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12" y="3794948"/>
            <a:ext cx="822604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34820" idx="3"/>
            <a:endCxn id="34823" idx="1"/>
          </p:cNvCxnSpPr>
          <p:nvPr/>
        </p:nvCxnSpPr>
        <p:spPr bwMode="auto">
          <a:xfrm flipV="1">
            <a:off x="3281215" y="4219604"/>
            <a:ext cx="573089" cy="892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823" idx="3"/>
            <a:endCxn id="34827" idx="1"/>
          </p:cNvCxnSpPr>
          <p:nvPr/>
        </p:nvCxnSpPr>
        <p:spPr bwMode="auto">
          <a:xfrm>
            <a:off x="5292579" y="4219604"/>
            <a:ext cx="755271" cy="535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Container Types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2015" y="1111249"/>
            <a:ext cx="8125387" cy="4109861"/>
          </a:xfrm>
        </p:spPr>
        <p:txBody>
          <a:bodyPr/>
          <a:lstStyle/>
          <a:p>
            <a:pPr>
              <a:defRPr/>
            </a:pPr>
            <a:r>
              <a:rPr lang="en-US" dirty="0"/>
              <a:t>Two common container systems: </a:t>
            </a:r>
          </a:p>
          <a:p>
            <a:pPr marL="57150" indent="0">
              <a:buFont typeface="Times" charset="0"/>
              <a:buNone/>
              <a:defRPr/>
            </a:pPr>
            <a:r>
              <a:rPr lang="en-US" dirty="0" err="1" smtClean="0"/>
              <a:t>Docker</a:t>
            </a:r>
            <a:r>
              <a:rPr lang="en-US" dirty="0" smtClean="0"/>
              <a:t>			</a:t>
            </a:r>
            <a:r>
              <a:rPr lang="en-US" dirty="0" smtClean="0"/>
              <a:t>	Singularity</a:t>
            </a:r>
            <a:endParaRPr lang="en-US" dirty="0" smtClean="0"/>
          </a:p>
          <a:p>
            <a:pPr marL="57150" indent="0">
              <a:buNone/>
              <a:defRPr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://www.docker.com/</a:t>
            </a:r>
            <a:r>
              <a:rPr lang="en-US" sz="2400" dirty="0"/>
              <a:t> 	</a:t>
            </a:r>
            <a:r>
              <a:rPr lang="en-US" sz="2400" dirty="0" smtClean="0"/>
              <a:t>	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://sylabs.io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The container itself will always be some version of Linux - but can be run on Linux / Mac / Windows if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Docker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or Singularity is installed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  <a:defRPr/>
            </a:pPr>
            <a:endParaRPr lang="en-US" sz="12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AAC499-1BB9-BC4A-AA35-623F188461AF}" type="slidenum">
              <a:rPr lang="en-US" sz="1400">
                <a:solidFill>
                  <a:srgbClr val="FF8000"/>
                </a:solidFill>
              </a:rPr>
              <a:pPr/>
              <a:t>3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5845" name="Picture 2" descr="Docker_(container_engine)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65" y="3255824"/>
            <a:ext cx="2895902" cy="6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 descr="singularit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43" y="3227042"/>
            <a:ext cx="1089025" cy="85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Containers?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53" y="1111250"/>
            <a:ext cx="8410203" cy="43042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use containers instead of the methods we discussed yesterday?</a:t>
            </a:r>
          </a:p>
          <a:p>
            <a:r>
              <a:rPr lang="en-US" sz="2800" dirty="0" smtClean="0"/>
              <a:t>Complex installations: </a:t>
            </a:r>
            <a:r>
              <a:rPr lang="en-US" sz="2000" dirty="0" smtClean="0"/>
              <a:t>software that has a lot of dependencies or components </a:t>
            </a:r>
          </a:p>
          <a:p>
            <a:r>
              <a:rPr lang="en-US" sz="2800" dirty="0" smtClean="0"/>
              <a:t>Software that can’t be moved: </a:t>
            </a:r>
            <a:r>
              <a:rPr lang="en-US" sz="2000" dirty="0" smtClean="0"/>
              <a:t>do files or libraries have to be at a specific path?</a:t>
            </a:r>
          </a:p>
          <a:p>
            <a:r>
              <a:rPr lang="en-US" sz="2800" dirty="0" smtClean="0"/>
              <a:t>Sharing with others: </a:t>
            </a:r>
            <a:r>
              <a:rPr lang="en-US" sz="2000" dirty="0" smtClean="0"/>
              <a:t>one container can be used by a whole group that’s doing the same thing</a:t>
            </a:r>
          </a:p>
          <a:p>
            <a:r>
              <a:rPr lang="en-US" sz="2800" dirty="0" smtClean="0"/>
              <a:t>Reproducibility: </a:t>
            </a:r>
            <a:r>
              <a:rPr lang="en-US" sz="2000" dirty="0" smtClean="0"/>
              <a:t>save a copy of your environment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401907" y="83704"/>
            <a:ext cx="6946900" cy="9525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DHTC Container Requirements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>
          <a:xfrm>
            <a:off x="774700" y="1111250"/>
            <a:ext cx="7772400" cy="4136486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Computer requirements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Underlying container system </a:t>
            </a:r>
            <a:r>
              <a:rPr lang="en-US" dirty="0" smtClean="0">
                <a:latin typeface="Arial" charset="0"/>
                <a:ea typeface="ＭＳ Ｐゴシック" charset="0"/>
              </a:rPr>
              <a:t>(</a:t>
            </a:r>
            <a:r>
              <a:rPr lang="en-US" dirty="0" err="1" smtClean="0">
                <a:latin typeface="Arial" charset="0"/>
                <a:ea typeface="ＭＳ Ｐゴシック" charset="0"/>
              </a:rPr>
              <a:t>Docker</a:t>
            </a:r>
            <a:r>
              <a:rPr lang="en-US" dirty="0" smtClean="0">
                <a:latin typeface="Arial" charset="0"/>
                <a:ea typeface="ＭＳ Ｐゴシック" charset="0"/>
              </a:rPr>
              <a:t> or Singularity) needs </a:t>
            </a:r>
            <a:r>
              <a:rPr lang="en-US" dirty="0">
                <a:latin typeface="Arial" charset="0"/>
                <a:ea typeface="ＭＳ Ｐゴシック" charset="0"/>
              </a:rPr>
              <a:t>to be installed on the computers where your job runs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Permissions on that system allow the use of containers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Your requirements: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container with your software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AAC499-1BB9-BC4A-AA35-623F188461AF}" type="slidenum">
              <a:rPr lang="en-US" sz="1400">
                <a:solidFill>
                  <a:srgbClr val="FF8000"/>
                </a:solidFill>
              </a:rPr>
              <a:pPr/>
              <a:t>5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6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Containers in DHTC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29" y="1087287"/>
            <a:ext cx="8369300" cy="4100542"/>
          </a:xfrm>
        </p:spPr>
        <p:txBody>
          <a:bodyPr/>
          <a:lstStyle/>
          <a:p>
            <a:r>
              <a:rPr lang="en-US" dirty="0" smtClean="0"/>
              <a:t>Who can support containers?</a:t>
            </a:r>
          </a:p>
          <a:p>
            <a:pPr lvl="1"/>
            <a:r>
              <a:rPr lang="en-US" sz="2400" dirty="0" smtClean="0"/>
              <a:t>CHTC: </a:t>
            </a:r>
            <a:r>
              <a:rPr lang="en-US" sz="2400" dirty="0" err="1" smtClean="0"/>
              <a:t>Docker</a:t>
            </a:r>
            <a:r>
              <a:rPr lang="en-US" sz="2400" dirty="0" smtClean="0"/>
              <a:t>, some Singularity</a:t>
            </a:r>
          </a:p>
          <a:p>
            <a:pPr lvl="1"/>
            <a:r>
              <a:rPr lang="en-US" sz="2400" dirty="0" smtClean="0"/>
              <a:t>OSG (from OSG Connect): Singularity</a:t>
            </a:r>
          </a:p>
          <a:p>
            <a:pPr lvl="1"/>
            <a:r>
              <a:rPr lang="en-US" sz="2400" dirty="0" smtClean="0"/>
              <a:t>ask your local computing center</a:t>
            </a:r>
            <a:endParaRPr lang="en-US" dirty="0" smtClean="0"/>
          </a:p>
          <a:p>
            <a:r>
              <a:rPr lang="en-US" dirty="0" smtClean="0"/>
              <a:t>Where do you find containers?</a:t>
            </a:r>
          </a:p>
          <a:p>
            <a:pPr lvl="1"/>
            <a:r>
              <a:rPr lang="en-US" sz="2400" dirty="0" err="1">
                <a:latin typeface="Arial" charset="0"/>
                <a:ea typeface="ＭＳ Ｐゴシック" charset="0"/>
              </a:rPr>
              <a:t>DockerHub</a:t>
            </a:r>
            <a:r>
              <a:rPr lang="en-US" sz="2400" dirty="0">
                <a:latin typeface="Arial" charset="0"/>
                <a:ea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hlinkClick r:id="rId2"/>
              </a:rPr>
              <a:t>https://hub.docker.com/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  <a:p>
            <a:pPr lvl="1"/>
            <a:r>
              <a:rPr lang="en-US" sz="2400" dirty="0" err="1">
                <a:latin typeface="Arial" charset="0"/>
                <a:ea typeface="ＭＳ Ｐゴシック" charset="0"/>
              </a:rPr>
              <a:t>SingularityHub</a:t>
            </a:r>
            <a:r>
              <a:rPr lang="en-US" sz="2400" dirty="0">
                <a:latin typeface="Arial" charset="0"/>
                <a:ea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hlinkClick r:id="rId3"/>
              </a:rPr>
              <a:t>https://www.singularity-hub.org</a:t>
            </a:r>
            <a:r>
              <a:rPr lang="en-US" sz="2400" dirty="0" smtClean="0">
                <a:latin typeface="Arial" charset="0"/>
                <a:ea typeface="ＭＳ Ｐゴシック" charset="0"/>
                <a:hlinkClick r:id="rId3"/>
              </a:rPr>
              <a:t>/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Can also create your own! 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r>
              <a:rPr lang="en-US" sz="2000" dirty="0" smtClean="0">
                <a:latin typeface="Arial" charset="0"/>
                <a:ea typeface="ＭＳ Ｐゴシック" charset="0"/>
              </a:rPr>
              <a:t>Talk to us if you’re interested in this.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 Workflow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8183563" cy="4146021"/>
          </a:xfrm>
        </p:spPr>
        <p:txBody>
          <a:bodyPr/>
          <a:lstStyle/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Create a container or find one online</a:t>
            </a:r>
          </a:p>
          <a:p>
            <a:pPr lvl="1"/>
            <a:r>
              <a:rPr lang="en-US" sz="2400" dirty="0" err="1">
                <a:latin typeface="Arial" charset="0"/>
                <a:ea typeface="ＭＳ Ｐゴシック" charset="0"/>
              </a:rPr>
              <a:t>DockerHub</a:t>
            </a:r>
            <a:r>
              <a:rPr lang="en-US" sz="2400" dirty="0">
                <a:latin typeface="Arial" charset="0"/>
                <a:ea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hlinkClick r:id="rId2"/>
              </a:rPr>
              <a:t>https://hub.docker.com/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  <a:p>
            <a:pPr lvl="1"/>
            <a:r>
              <a:rPr lang="en-US" sz="2400" dirty="0" err="1">
                <a:latin typeface="Arial" charset="0"/>
                <a:ea typeface="ＭＳ Ｐゴシック" charset="0"/>
              </a:rPr>
              <a:t>SingularityHub</a:t>
            </a:r>
            <a:r>
              <a:rPr lang="en-US" sz="2400" dirty="0">
                <a:latin typeface="Arial" charset="0"/>
                <a:ea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hlinkClick r:id="rId3"/>
              </a:rPr>
              <a:t>https://www.singularity-hub.org</a:t>
            </a:r>
            <a:r>
              <a:rPr lang="en-US" sz="2400" dirty="0" smtClean="0">
                <a:latin typeface="Arial" charset="0"/>
                <a:ea typeface="ＭＳ Ｐゴシック" charset="0"/>
                <a:hlinkClick r:id="rId3"/>
              </a:rPr>
              <a:t>/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</a:p>
          <a:p>
            <a:pPr marL="457200" lvl="1" indent="0">
              <a:buNone/>
            </a:pP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Font typeface="Futura" charset="0"/>
              <a:buAutoNum type="arabicPeriod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Place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container into public or private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registry</a:t>
            </a:r>
          </a:p>
          <a:p>
            <a:pPr marL="914400" lvl="1" indent="-514350"/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Docker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Hub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https://hub.docker.com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/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914400" lvl="1" indent="-514350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OSG Connect registry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99974E-5033-EE41-BFB2-B0BDB9A1C611}" type="slidenum">
              <a:rPr lang="en-US" sz="1400">
                <a:solidFill>
                  <a:srgbClr val="FF8000"/>
                </a:solidFill>
              </a:rPr>
              <a:pPr/>
              <a:t>7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 Workflow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8183563" cy="414602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Create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 customized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submit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file that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runs your job inside the container. 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Requirements to indicate that you need </a:t>
            </a:r>
            <a:r>
              <a:rPr lang="en-US" sz="2400" dirty="0" err="1">
                <a:latin typeface="Arial" charset="0"/>
                <a:ea typeface="ＭＳ Ｐゴシック" charset="0"/>
              </a:rPr>
              <a:t>Docker</a:t>
            </a:r>
            <a:r>
              <a:rPr lang="en-US" sz="2400" dirty="0">
                <a:latin typeface="Arial" charset="0"/>
                <a:ea typeface="ＭＳ Ｐゴシック" charset="0"/>
              </a:rPr>
              <a:t> or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Singularity</a:t>
            </a:r>
          </a:p>
          <a:p>
            <a:pPr lvl="1"/>
            <a:r>
              <a:rPr lang="en-US" sz="2400" dirty="0" err="1" smtClean="0">
                <a:latin typeface="Arial" charset="0"/>
                <a:ea typeface="ＭＳ Ｐゴシック" charset="0"/>
              </a:rPr>
              <a:t>Docker</a:t>
            </a:r>
            <a:r>
              <a:rPr lang="en-US" sz="2400" dirty="0">
                <a:latin typeface="Arial" charset="0"/>
                <a:ea typeface="ＭＳ Ｐゴシック" charset="0"/>
              </a:rPr>
              <a:t>: Use </a:t>
            </a:r>
            <a:r>
              <a:rPr lang="en-US" sz="2400" dirty="0" err="1">
                <a:latin typeface="Arial" charset="0"/>
                <a:ea typeface="ＭＳ Ｐゴシック" charset="0"/>
              </a:rPr>
              <a:t>HTCondor’s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</a:rPr>
              <a:t>docker</a:t>
            </a:r>
            <a:r>
              <a:rPr lang="en-US" sz="2400" dirty="0">
                <a:latin typeface="Arial" charset="0"/>
                <a:ea typeface="ＭＳ Ｐゴシック" charset="0"/>
              </a:rPr>
              <a:t> universe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Singularity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(from OSG Connect servers): add attribute to submit file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99974E-5033-EE41-BFB2-B0BDB9A1C611}" type="slidenum">
              <a:rPr lang="en-US" sz="1400">
                <a:solidFill>
                  <a:srgbClr val="FF8000"/>
                </a:solidFill>
              </a:rPr>
              <a:pPr/>
              <a:t>8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File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Singularity (from OSG training server)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5955" y="1725284"/>
            <a:ext cx="7044445" cy="1138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universe = </a:t>
            </a:r>
            <a:r>
              <a:rPr lang="en-US" sz="2000" b="1" dirty="0" err="1" smtClean="0">
                <a:latin typeface="Courier New"/>
                <a:cs typeface="Courier New"/>
              </a:rPr>
              <a:t>docker</a:t>
            </a:r>
            <a:endParaRPr lang="en-US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docker_image</a:t>
            </a:r>
            <a:r>
              <a:rPr lang="en-US" sz="2000" b="1" dirty="0" smtClean="0">
                <a:latin typeface="Courier New"/>
                <a:cs typeface="Courier New"/>
              </a:rPr>
              <a:t> = python:3.7.0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requirements = (</a:t>
            </a:r>
            <a:r>
              <a:rPr lang="en-US" sz="2000" b="1" dirty="0" err="1" smtClean="0">
                <a:latin typeface="Courier New"/>
                <a:cs typeface="Courier New"/>
              </a:rPr>
              <a:t>HasDocker</a:t>
            </a:r>
            <a:r>
              <a:rPr lang="en-US" sz="2000" b="1" dirty="0" smtClean="0">
                <a:latin typeface="Courier New"/>
                <a:cs typeface="Courier New"/>
              </a:rPr>
              <a:t> == true)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4592" y="3626929"/>
            <a:ext cx="693996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+</a:t>
            </a:r>
            <a:r>
              <a:rPr lang="en-US" sz="2000" b="1" dirty="0" err="1" smtClean="0">
                <a:latin typeface="Courier New"/>
                <a:cs typeface="Courier New"/>
              </a:rPr>
              <a:t>SingularityImage</a:t>
            </a:r>
            <a:r>
              <a:rPr lang="en-US" sz="2000" b="1" dirty="0" smtClean="0">
                <a:latin typeface="Courier New"/>
                <a:cs typeface="Courier New"/>
              </a:rPr>
              <a:t> = “/</a:t>
            </a:r>
            <a:r>
              <a:rPr lang="en-US" sz="2000" b="1" dirty="0" err="1">
                <a:latin typeface="Courier New"/>
                <a:cs typeface="Courier New"/>
              </a:rPr>
              <a:t>cvmfs</a:t>
            </a:r>
            <a:r>
              <a:rPr lang="en-US" sz="2000" b="1" dirty="0">
                <a:latin typeface="Courier New"/>
                <a:cs typeface="Courier New"/>
              </a:rPr>
              <a:t>/</a:t>
            </a:r>
            <a:r>
              <a:rPr lang="en-US" sz="2000" b="1" dirty="0" err="1">
                <a:latin typeface="Courier New"/>
                <a:cs typeface="Courier New"/>
              </a:rPr>
              <a:t>singularity.opensciencegrid.org</a:t>
            </a:r>
            <a:r>
              <a:rPr lang="en-US" sz="2000" b="1" dirty="0">
                <a:latin typeface="Courier New"/>
                <a:cs typeface="Courier New"/>
              </a:rPr>
              <a:t>/centos/python-34-</a:t>
            </a:r>
            <a:r>
              <a:rPr lang="en-US" sz="2000" b="1" dirty="0" smtClean="0">
                <a:latin typeface="Courier New"/>
                <a:cs typeface="Courier New"/>
              </a:rPr>
              <a:t>centos7:latest”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requirements = (HAS_SINGULARITY == true)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830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35910</TotalTime>
  <Words>544</Words>
  <Application>Microsoft Macintosh PowerPoint</Application>
  <PresentationFormat>On-screen Show (16:10)</PresentationFormat>
  <Paragraphs>99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OSG-Summer-School-Template</vt:lpstr>
      <vt:lpstr>Containers for DHTC</vt:lpstr>
      <vt:lpstr>Containers</vt:lpstr>
      <vt:lpstr>Container Types</vt:lpstr>
      <vt:lpstr>Why Containers?</vt:lpstr>
      <vt:lpstr>DHTC Container Requirements</vt:lpstr>
      <vt:lpstr>Using Containers in DHTC</vt:lpstr>
      <vt:lpstr>Container Workflow</vt:lpstr>
      <vt:lpstr>Container Workflow</vt:lpstr>
      <vt:lpstr>Submit File Requirements</vt:lpstr>
      <vt:lpstr>Container Workflow</vt:lpstr>
      <vt:lpstr>Conclusion</vt:lpstr>
      <vt:lpstr>Exercises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Christina Koch</cp:lastModifiedBy>
  <cp:revision>433</cp:revision>
  <cp:lastPrinted>2007-02-13T22:42:37Z</cp:lastPrinted>
  <dcterms:created xsi:type="dcterms:W3CDTF">2010-07-18T15:11:48Z</dcterms:created>
  <dcterms:modified xsi:type="dcterms:W3CDTF">2019-07-17T20:26:59Z</dcterms:modified>
</cp:coreProperties>
</file>