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3" r:id="rId6"/>
    <p:sldId id="285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86" r:id="rId21"/>
    <p:sldId id="279" r:id="rId22"/>
    <p:sldId id="280" r:id="rId23"/>
    <p:sldId id="281" r:id="rId24"/>
    <p:sldId id="282" r:id="rId25"/>
    <p:sldId id="288" r:id="rId26"/>
    <p:sldId id="283" r:id="rId27"/>
    <p:sldId id="284" r:id="rId28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hk1LXYZEsKGZOFB6Qw1Qcf75a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8B2F94-1477-44AC-86C6-2C8E260CB054}">
  <a:tblStyle styleId="{868B2F94-1477-44AC-86C6-2C8E260CB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A0309C-A2AB-412B-AABA-EB4844BAB7C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>
      <p:cViewPr varScale="1">
        <p:scale>
          <a:sx n="107" d="100"/>
          <a:sy n="107" d="100"/>
        </p:scale>
        <p:origin x="1224" y="168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3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10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59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9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 descr="osg_logo_4c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0" descr="osg_logo_4c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  <p:cxnSp>
        <p:nvCxnSpPr>
          <p:cNvPr id="16" name="Google Shape;16;p30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Data Considerations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Thursday AM, Lecture 1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Lauren Michael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Determine your per-job needs</a:t>
            </a:r>
            <a:endParaRPr dirty="0"/>
          </a:p>
          <a:p>
            <a:pPr marL="800100" lvl="1">
              <a:spcBef>
                <a:spcPts val="640"/>
              </a:spcBef>
              <a:buSzPts val="3200"/>
            </a:pPr>
            <a:r>
              <a:rPr lang="en-US" dirty="0"/>
              <a:t>minimize per-job data needs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Determine your </a:t>
            </a:r>
            <a:r>
              <a:rPr lang="en-US" i="1" dirty="0"/>
              <a:t>batch</a:t>
            </a:r>
            <a:r>
              <a:rPr lang="en-US" dirty="0"/>
              <a:t> needs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Leverage HTCondor and OSG data handling features!</a:t>
            </a:r>
            <a:endParaRPr dirty="0"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4455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“Input” includes </a:t>
            </a:r>
            <a:r>
              <a:rPr lang="en-US" sz="2800" i="1" dirty="0"/>
              <a:t>any</a:t>
            </a:r>
            <a:r>
              <a:rPr lang="en-US" sz="2800" dirty="0"/>
              <a:t> files transferred by HTCondor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/>
              <a:t>data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  <a:r>
              <a:rPr lang="en-US" sz="2400" u="sng" dirty="0"/>
              <a:t>software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“Output” includes any files copied back by HTCondor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 dirty="0"/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split large input for better throughput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eliminate unnecessary data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file compression and consolidation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input: prior to job submission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output: prior to end of job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moving data between your laptop and the submit server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Review of HTCondor Data Handling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Management Tips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What is ‘Large’ Data?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Dealing with Large Data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Next talks: local and OSG-wide methods for large-data handling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In reality, “big data” is relative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8"/>
          <p:cNvCxnSpPr/>
          <p:nvPr/>
        </p:nvCxnSpPr>
        <p:spPr>
          <a:xfrm>
            <a:off x="3810000" y="571500"/>
            <a:ext cx="850900" cy="12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>
              <a:spcBef>
                <a:spcPts val="640"/>
              </a:spcBef>
              <a:buSzPts val="3200"/>
            </a:pPr>
            <a:r>
              <a:rPr lang="en-US" dirty="0"/>
              <a:t>In reality, “big data” is relative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Volume, velocity, variety!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think: a million 1-KB files, versus one 1-TB file</a:t>
            </a:r>
            <a:endParaRPr dirty="0"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3810000" y="571500"/>
            <a:ext cx="850900" cy="12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1228725" y="40635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‘Large’ input data: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The collaborator analogy </a:t>
            </a:r>
            <a:endParaRPr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What method would you use to send data to a collaborator?</a:t>
            </a: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1"/>
          <p:cNvGraphicFramePr/>
          <p:nvPr>
            <p:extLst>
              <p:ext uri="{D42A27DB-BD31-4B8C-83A1-F6EECF244321}">
                <p14:modId xmlns:p14="http://schemas.microsoft.com/office/powerpoint/2010/main" val="1560338142"/>
              </p:ext>
            </p:extLst>
          </p:nvPr>
        </p:nvGraphicFramePr>
        <p:xfrm>
          <a:off x="508000" y="2368550"/>
          <a:ext cx="8166100" cy="2125990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174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 dirty="0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280" name="Google Shape;280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2"/>
          <p:cNvGraphicFramePr/>
          <p:nvPr>
            <p:extLst>
              <p:ext uri="{D42A27DB-BD31-4B8C-83A1-F6EECF244321}">
                <p14:modId xmlns:p14="http://schemas.microsoft.com/office/powerpoint/2010/main" val="2083380740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22;p25">
            <a:extLst>
              <a:ext uri="{FF2B5EF4-FFF2-40B4-BE49-F238E27FC236}">
                <a16:creationId xmlns:a16="http://schemas.microsoft.com/office/drawing/2014/main" id="{02B790EF-6BC5-FD40-BD24-37067BF4703E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2C7ABBF9-7C4E-B44C-B75D-303430E98BF3}"/>
              </a:ext>
            </a:extLst>
          </p:cNvPr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7"/>
          <p:cNvCxnSpPr>
            <a:cxnSpLocks/>
          </p:cNvCxnSpPr>
          <p:nvPr/>
        </p:nvCxnSpPr>
        <p:spPr>
          <a:xfrm>
            <a:off x="1484416" y="1736565"/>
            <a:ext cx="64558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7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dirty="0"/>
          </a:p>
        </p:txBody>
      </p:sp>
      <p:cxnSp>
        <p:nvCxnSpPr>
          <p:cNvPr id="130" name="Google Shape;130;p7"/>
          <p:cNvCxnSpPr>
            <a:stCxn id="124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7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7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7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1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I always think of HTC/OSG usage as a spectrum:</a:t>
            </a:r>
            <a:endParaRPr sz="2400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675477"/>
            <a:ext cx="6476214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8;p3">
            <a:extLst>
              <a:ext uri="{FF2B5EF4-FFF2-40B4-BE49-F238E27FC236}">
                <a16:creationId xmlns:a16="http://schemas.microsoft.com/office/drawing/2014/main" id="{3E76FBC6-3BAF-7849-8A1C-2AD78700A763}"/>
              </a:ext>
            </a:extLst>
          </p:cNvPr>
          <p:cNvCxnSpPr/>
          <p:nvPr/>
        </p:nvCxnSpPr>
        <p:spPr>
          <a:xfrm>
            <a:off x="1419043" y="2532223"/>
            <a:ext cx="66043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Google Shape;89;p3">
            <a:extLst>
              <a:ext uri="{FF2B5EF4-FFF2-40B4-BE49-F238E27FC236}">
                <a16:creationId xmlns:a16="http://schemas.microsoft.com/office/drawing/2014/main" id="{DEF9B17E-9DC5-DE43-9799-ADBBE4377C7B}"/>
              </a:ext>
            </a:extLst>
          </p:cNvPr>
          <p:cNvSpPr txBox="1"/>
          <p:nvPr/>
        </p:nvSpPr>
        <p:spPr>
          <a:xfrm>
            <a:off x="2446317" y="2068725"/>
            <a:ext cx="44294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 Resources, Mo Planning</a:t>
            </a:r>
            <a:endParaRPr dirty="0"/>
          </a:p>
        </p:txBody>
      </p:sp>
      <p:sp>
        <p:nvSpPr>
          <p:cNvPr id="8" name="Google Shape;97;p4">
            <a:extLst>
              <a:ext uri="{FF2B5EF4-FFF2-40B4-BE49-F238E27FC236}">
                <a16:creationId xmlns:a16="http://schemas.microsoft.com/office/drawing/2014/main" id="{7F4B2FED-D1AB-7249-97BF-643E2B03D5AD}"/>
              </a:ext>
            </a:extLst>
          </p:cNvPr>
          <p:cNvSpPr txBox="1"/>
          <p:nvPr/>
        </p:nvSpPr>
        <p:spPr>
          <a:xfrm>
            <a:off x="1268587" y="3343955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dirty="0"/>
          </a:p>
        </p:txBody>
      </p:sp>
      <p:sp>
        <p:nvSpPr>
          <p:cNvPr id="9" name="Google Shape;98;p4">
            <a:extLst>
              <a:ext uri="{FF2B5EF4-FFF2-40B4-BE49-F238E27FC236}">
                <a16:creationId xmlns:a16="http://schemas.microsoft.com/office/drawing/2014/main" id="{6DD7BECA-192B-4049-B4B7-B668C4A2FB28}"/>
              </a:ext>
            </a:extLst>
          </p:cNvPr>
          <p:cNvSpPr txBox="1"/>
          <p:nvPr/>
        </p:nvSpPr>
        <p:spPr>
          <a:xfrm>
            <a:off x="4204647" y="3343955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/>
          </a:p>
        </p:txBody>
      </p:sp>
      <p:sp>
        <p:nvSpPr>
          <p:cNvPr id="10" name="Google Shape;99;p4">
            <a:extLst>
              <a:ext uri="{FF2B5EF4-FFF2-40B4-BE49-F238E27FC236}">
                <a16:creationId xmlns:a16="http://schemas.microsoft.com/office/drawing/2014/main" id="{EFE57FC0-759E-1142-A6F6-D193CC0B2970}"/>
              </a:ext>
            </a:extLst>
          </p:cNvPr>
          <p:cNvSpPr txBox="1"/>
          <p:nvPr/>
        </p:nvSpPr>
        <p:spPr>
          <a:xfrm>
            <a:off x="7874644" y="3343956"/>
            <a:ext cx="8675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 dirty="0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280" name="Google Shape;280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2"/>
          <p:cNvGraphicFramePr/>
          <p:nvPr>
            <p:extLst>
              <p:ext uri="{D42A27DB-BD31-4B8C-83A1-F6EECF244321}">
                <p14:modId xmlns:p14="http://schemas.microsoft.com/office/powerpoint/2010/main" val="3259836376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 (regional replication)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22;p25">
            <a:extLst>
              <a:ext uri="{FF2B5EF4-FFF2-40B4-BE49-F238E27FC236}">
                <a16:creationId xmlns:a16="http://schemas.microsoft.com/office/drawing/2014/main" id="{510205AB-407F-964F-8595-732F2756F4DD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879FD662-963B-1046-9EE2-7B1D783B2C6C}"/>
              </a:ext>
            </a:extLst>
          </p:cNvPr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4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3213100" y="3771900"/>
            <a:ext cx="26162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6"/>
          <p:cNvGraphicFramePr/>
          <p:nvPr>
            <p:extLst>
              <p:ext uri="{D42A27DB-BD31-4B8C-83A1-F6EECF244321}">
                <p14:modId xmlns:p14="http://schemas.microsoft.com/office/powerpoint/2010/main" val="582447140"/>
              </p:ext>
            </p:extLst>
          </p:nvPr>
        </p:nvGraphicFramePr>
        <p:xfrm>
          <a:off x="495300" y="20637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E56CCBCA-2226-DF4D-BB6D-25624DF196EA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1653B603-5191-2144-A4B0-52EECB00B892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Why are there fewer options than for input?</a:t>
            </a:r>
            <a:endParaRPr dirty="0"/>
          </a:p>
        </p:txBody>
      </p: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27"/>
          <p:cNvGraphicFramePr/>
          <p:nvPr>
            <p:extLst>
              <p:ext uri="{D42A27DB-BD31-4B8C-83A1-F6EECF244321}">
                <p14:modId xmlns:p14="http://schemas.microsoft.com/office/powerpoint/2010/main" val="3561469190"/>
              </p:ext>
            </p:extLst>
          </p:nvPr>
        </p:nvGraphicFramePr>
        <p:xfrm>
          <a:off x="495300" y="20637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4C23B60B-736E-0F4D-BCC7-5DFA9AAA4AC7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253D1644-7499-1340-A2A8-75BCB2F557DF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Review of HTCondor Data Handling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Dealing with Large Data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b="1" dirty="0"/>
              <a:t>Next talks: local and OSG-wide methods for large-data handling</a:t>
            </a:r>
            <a:endParaRPr b="1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358" name="Google Shape;358;p28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1.1  Understanding a job’s data needs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1.2  Using data compression with HTCondor file transfer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1.3  Splitting input (prep for large run in 2.1)</a:t>
            </a: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Next: Exercises 1.1-1.3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Later: Handling </a:t>
            </a:r>
            <a:r>
              <a:rPr lang="en-US" i="1" dirty="0"/>
              <a:t>large</a:t>
            </a:r>
            <a:r>
              <a:rPr lang="en-US" dirty="0"/>
              <a:t> input data</a:t>
            </a:r>
            <a:endParaRPr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281;p22">
            <a:extLst>
              <a:ext uri="{FF2B5EF4-FFF2-40B4-BE49-F238E27FC236}">
                <a16:creationId xmlns:a16="http://schemas.microsoft.com/office/drawing/2014/main" id="{830930E6-88B2-DF4B-8FC7-E44E1854B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700199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b="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 b="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Planning?</a:t>
            </a:r>
            <a:endParaRPr dirty="0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Can’t control a cluster like your laptop, where you can install any software and place files (until they flat-out don’t fit)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sz="28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OSG: heterogeneity, borrowed resources (including network and disk), lack of on-the-fly troubleshooting</a:t>
            </a: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Benefits!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4604822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On a cluster &amp; OSG you can access 1000+ cores!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Automate job tasks (with HTCondor)!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Doesn’t burn up your laptop!</a:t>
            </a:r>
            <a:endParaRPr sz="24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560" y="1616907"/>
            <a:ext cx="3261090" cy="2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Review of HTCondor Data Handling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Dealing with Large Data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Next talks: OSG-wide methods for large-data handling, and when to stay ‘local’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Review of HTCondor Data Handling</a:t>
            </a: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Dealing with Large Data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Next talks: OSG-wide methods for large-data handling, and when to stay ‘local’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0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Review of HTCondor Data Handling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Data Management Tips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is ‘Large’ Data?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Dealing with Large Data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Next talks: local and OSG-wide methods for large-data handling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1036</Words>
  <Application>Microsoft Macintosh PowerPoint</Application>
  <PresentationFormat>On-screen Show (16:9)</PresentationFormat>
  <Paragraphs>289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Consolas</vt:lpstr>
      <vt:lpstr>Helvetica Neue</vt:lpstr>
      <vt:lpstr>Noto Sans Symbols</vt:lpstr>
      <vt:lpstr>Poppins</vt:lpstr>
      <vt:lpstr>Times</vt:lpstr>
      <vt:lpstr>Times New Roman</vt:lpstr>
      <vt:lpstr>OSG-Summer-School-Template</vt:lpstr>
      <vt:lpstr>Data Considerations</vt:lpstr>
      <vt:lpstr>Like all things</vt:lpstr>
      <vt:lpstr>Planning?</vt:lpstr>
      <vt:lpstr>Benefits!</vt:lpstr>
      <vt:lpstr>Overview – Data Handling</vt:lpstr>
      <vt:lpstr>Overview – Data Handling</vt:lpstr>
      <vt:lpstr>Review: HTCondor Data Handling</vt:lpstr>
      <vt:lpstr>Network bottleneck:  the submit server</vt:lpstr>
      <vt:lpstr>Overview – Data Handling</vt:lpstr>
      <vt:lpstr>Data Management Tips</vt:lpstr>
      <vt:lpstr>Determining In-Job Needs</vt:lpstr>
      <vt:lpstr>First! Try to minimize your data</vt:lpstr>
      <vt:lpstr>Overview – Data Handling</vt:lpstr>
      <vt:lpstr>What is big large data?</vt:lpstr>
      <vt:lpstr>What is big large data?</vt:lpstr>
      <vt:lpstr>Network bottleneck:  the submit server</vt:lpstr>
      <vt:lpstr>‘Large’ input data: The collaborator analogy </vt:lpstr>
      <vt:lpstr>Large input in HTC and OSG</vt:lpstr>
      <vt:lpstr>Transfers</vt:lpstr>
      <vt:lpstr>Large input in HTC and OSG</vt:lpstr>
      <vt:lpstr>Network bottleneck:  the submit server</vt:lpstr>
      <vt:lpstr>Network bottleneck:  the submit server</vt:lpstr>
      <vt:lpstr>Output for HTC and OSG</vt:lpstr>
      <vt:lpstr>Output for HTC and OSG</vt:lpstr>
      <vt:lpstr>Overview – Data Handling</vt:lpstr>
      <vt:lpstr>Exercises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Considerations</dc:title>
  <dc:creator>Alain Roy</dc:creator>
  <cp:lastModifiedBy>Lauren Michael</cp:lastModifiedBy>
  <cp:revision>7</cp:revision>
  <cp:lastPrinted>2019-07-18T13:47:01Z</cp:lastPrinted>
  <dcterms:created xsi:type="dcterms:W3CDTF">2010-07-18T15:11:48Z</dcterms:created>
  <dcterms:modified xsi:type="dcterms:W3CDTF">2019-07-18T13:48:22Z</dcterms:modified>
</cp:coreProperties>
</file>