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9" r:id="rId4"/>
    <p:sldMasterId id="214748367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5143500" cx="9144000"/>
  <p:notesSz cx="6858000" cy="9296400"/>
  <p:embeddedFontLst>
    <p:embeddedFont>
      <p:font typeface="Carme"/>
      <p:regular r:id="rId38"/>
    </p:embeddedFont>
    <p:embeddedFont>
      <p:font typeface="Roboto Mon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2CF423F-7116-4518-9805-12B8E59D4B35}">
  <a:tblStyle styleId="{92CF423F-7116-4518-9805-12B8E59D4B3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bold.fntdata"/><Relationship Id="rId20" Type="http://schemas.openxmlformats.org/officeDocument/2006/relationships/slide" Target="slides/slide14.xml"/><Relationship Id="rId42" Type="http://schemas.openxmlformats.org/officeDocument/2006/relationships/font" Target="fonts/RobotoMono-boldItalic.fntdata"/><Relationship Id="rId41" Type="http://schemas.openxmlformats.org/officeDocument/2006/relationships/font" Target="fonts/RobotoMono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RobotoMono-regular.fntdata"/><Relationship Id="rId16" Type="http://schemas.openxmlformats.org/officeDocument/2006/relationships/slide" Target="slides/slide10.xml"/><Relationship Id="rId38" Type="http://schemas.openxmlformats.org/officeDocument/2006/relationships/font" Target="fonts/Carme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30200" y="696912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416425"/>
            <a:ext cx="5029200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31262"/>
            <a:ext cx="2971800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831262"/>
            <a:ext cx="2971800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914400" y="4416425"/>
            <a:ext cx="5029200" cy="41830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4:notes"/>
          <p:cNvSpPr/>
          <p:nvPr>
            <p:ph idx="2" type="sldImg"/>
          </p:nvPr>
        </p:nvSpPr>
        <p:spPr>
          <a:xfrm>
            <a:off x="330200" y="696912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5d2f1a726_0_44:notes"/>
          <p:cNvSpPr txBox="1"/>
          <p:nvPr>
            <p:ph idx="1" type="body"/>
          </p:nvPr>
        </p:nvSpPr>
        <p:spPr>
          <a:xfrm>
            <a:off x="914400" y="4416425"/>
            <a:ext cx="5029200" cy="41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15d2f1a726_0_44:notes"/>
          <p:cNvSpPr/>
          <p:nvPr>
            <p:ph idx="2" type="sldImg"/>
          </p:nvPr>
        </p:nvSpPr>
        <p:spPr>
          <a:xfrm>
            <a:off x="330200" y="696912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5f4cebebd_4_35:notes"/>
          <p:cNvSpPr txBox="1"/>
          <p:nvPr>
            <p:ph idx="1" type="body"/>
          </p:nvPr>
        </p:nvSpPr>
        <p:spPr>
          <a:xfrm>
            <a:off x="914400" y="4416425"/>
            <a:ext cx="5029200" cy="41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15f4cebebd_4_35:notes"/>
          <p:cNvSpPr/>
          <p:nvPr>
            <p:ph idx="2" type="sldImg"/>
          </p:nvPr>
        </p:nvSpPr>
        <p:spPr>
          <a:xfrm>
            <a:off x="330200" y="696912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5f4cebebd_4_63:notes"/>
          <p:cNvSpPr txBox="1"/>
          <p:nvPr>
            <p:ph idx="1" type="body"/>
          </p:nvPr>
        </p:nvSpPr>
        <p:spPr>
          <a:xfrm>
            <a:off x="914400" y="4416425"/>
            <a:ext cx="5029200" cy="41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15f4cebebd_4_63:notes"/>
          <p:cNvSpPr/>
          <p:nvPr>
            <p:ph idx="2" type="sldImg"/>
          </p:nvPr>
        </p:nvSpPr>
        <p:spPr>
          <a:xfrm>
            <a:off x="330200" y="696912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5d2f1a726_0_72:notes"/>
          <p:cNvSpPr txBox="1"/>
          <p:nvPr>
            <p:ph idx="1" type="body"/>
          </p:nvPr>
        </p:nvSpPr>
        <p:spPr>
          <a:xfrm>
            <a:off x="914400" y="4416425"/>
            <a:ext cx="5029200" cy="41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15d2f1a726_0_72:notes"/>
          <p:cNvSpPr/>
          <p:nvPr>
            <p:ph idx="2" type="sldImg"/>
          </p:nvPr>
        </p:nvSpPr>
        <p:spPr>
          <a:xfrm>
            <a:off x="330200" y="696912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5f4cebebd_4_5:notes"/>
          <p:cNvSpPr txBox="1"/>
          <p:nvPr>
            <p:ph idx="1" type="body"/>
          </p:nvPr>
        </p:nvSpPr>
        <p:spPr>
          <a:xfrm>
            <a:off x="914400" y="4416425"/>
            <a:ext cx="5029200" cy="41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15f4cebebd_4_5:notes"/>
          <p:cNvSpPr/>
          <p:nvPr>
            <p:ph idx="2" type="sldImg"/>
          </p:nvPr>
        </p:nvSpPr>
        <p:spPr>
          <a:xfrm>
            <a:off x="330200" y="696912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5f4cebebd_4_107:notes"/>
          <p:cNvSpPr txBox="1"/>
          <p:nvPr>
            <p:ph idx="1" type="body"/>
          </p:nvPr>
        </p:nvSpPr>
        <p:spPr>
          <a:xfrm>
            <a:off x="914400" y="4416425"/>
            <a:ext cx="5029200" cy="41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15f4cebebd_4_107:notes"/>
          <p:cNvSpPr/>
          <p:nvPr>
            <p:ph idx="2" type="sldImg"/>
          </p:nvPr>
        </p:nvSpPr>
        <p:spPr>
          <a:xfrm>
            <a:off x="330200" y="696912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5d0b616bd_0_87:notes"/>
          <p:cNvSpPr txBox="1"/>
          <p:nvPr>
            <p:ph idx="1" type="body"/>
          </p:nvPr>
        </p:nvSpPr>
        <p:spPr>
          <a:xfrm>
            <a:off x="914400" y="4416425"/>
            <a:ext cx="5029200" cy="41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15d0b616bd_0_87:notes"/>
          <p:cNvSpPr/>
          <p:nvPr>
            <p:ph idx="2" type="sldImg"/>
          </p:nvPr>
        </p:nvSpPr>
        <p:spPr>
          <a:xfrm>
            <a:off x="330200" y="696912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5f4cebebd_4_100:notes"/>
          <p:cNvSpPr txBox="1"/>
          <p:nvPr>
            <p:ph idx="1" type="body"/>
          </p:nvPr>
        </p:nvSpPr>
        <p:spPr>
          <a:xfrm>
            <a:off x="914400" y="4416425"/>
            <a:ext cx="5029200" cy="41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15f4cebebd_4_100:notes"/>
          <p:cNvSpPr/>
          <p:nvPr>
            <p:ph idx="2" type="sldImg"/>
          </p:nvPr>
        </p:nvSpPr>
        <p:spPr>
          <a:xfrm>
            <a:off x="330200" y="696912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3e3c3b476_0_38:notes"/>
          <p:cNvSpPr txBox="1"/>
          <p:nvPr>
            <p:ph idx="1" type="body"/>
          </p:nvPr>
        </p:nvSpPr>
        <p:spPr>
          <a:xfrm>
            <a:off x="914400" y="4416425"/>
            <a:ext cx="5029200" cy="41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23e3c3b476_0_38:notes"/>
          <p:cNvSpPr/>
          <p:nvPr>
            <p:ph idx="2" type="sldImg"/>
          </p:nvPr>
        </p:nvSpPr>
        <p:spPr>
          <a:xfrm>
            <a:off x="330200" y="696912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3e3c3b476_0_30:notes"/>
          <p:cNvSpPr txBox="1"/>
          <p:nvPr>
            <p:ph idx="1" type="body"/>
          </p:nvPr>
        </p:nvSpPr>
        <p:spPr>
          <a:xfrm>
            <a:off x="914400" y="4416425"/>
            <a:ext cx="5029200" cy="41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23e3c3b476_0_30:notes"/>
          <p:cNvSpPr/>
          <p:nvPr>
            <p:ph idx="2" type="sldImg"/>
          </p:nvPr>
        </p:nvSpPr>
        <p:spPr>
          <a:xfrm>
            <a:off x="330200" y="696912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5f4cebebd_3_0:notes"/>
          <p:cNvSpPr/>
          <p:nvPr>
            <p:ph idx="2" type="sldImg"/>
          </p:nvPr>
        </p:nvSpPr>
        <p:spPr>
          <a:xfrm>
            <a:off x="381175" y="697230"/>
            <a:ext cx="60963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5f4cebebd_3_0:notes"/>
          <p:cNvSpPr txBox="1"/>
          <p:nvPr>
            <p:ph idx="1" type="body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5f4cebebd_4_116:notes"/>
          <p:cNvSpPr txBox="1"/>
          <p:nvPr>
            <p:ph idx="1" type="body"/>
          </p:nvPr>
        </p:nvSpPr>
        <p:spPr>
          <a:xfrm>
            <a:off x="914400" y="4416425"/>
            <a:ext cx="5029200" cy="41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15f4cebebd_4_116:notes"/>
          <p:cNvSpPr/>
          <p:nvPr>
            <p:ph idx="2" type="sldImg"/>
          </p:nvPr>
        </p:nvSpPr>
        <p:spPr>
          <a:xfrm>
            <a:off x="330200" y="696912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5f4cebebd_4_77:notes"/>
          <p:cNvSpPr txBox="1"/>
          <p:nvPr>
            <p:ph idx="1" type="body"/>
          </p:nvPr>
        </p:nvSpPr>
        <p:spPr>
          <a:xfrm>
            <a:off x="914400" y="4416425"/>
            <a:ext cx="5029200" cy="41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g15f4cebebd_4_77:notes"/>
          <p:cNvSpPr/>
          <p:nvPr>
            <p:ph idx="2" type="sldImg"/>
          </p:nvPr>
        </p:nvSpPr>
        <p:spPr>
          <a:xfrm>
            <a:off x="330200" y="696912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5d65e3636_0_0:notes"/>
          <p:cNvSpPr txBox="1"/>
          <p:nvPr>
            <p:ph idx="1" type="body"/>
          </p:nvPr>
        </p:nvSpPr>
        <p:spPr>
          <a:xfrm>
            <a:off x="914400" y="4416425"/>
            <a:ext cx="5029200" cy="41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g15d65e3636_0_0:notes"/>
          <p:cNvSpPr/>
          <p:nvPr>
            <p:ph idx="2" type="sldImg"/>
          </p:nvPr>
        </p:nvSpPr>
        <p:spPr>
          <a:xfrm>
            <a:off x="330200" y="696912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5f4cebebd_4_70:notes"/>
          <p:cNvSpPr txBox="1"/>
          <p:nvPr>
            <p:ph idx="1" type="body"/>
          </p:nvPr>
        </p:nvSpPr>
        <p:spPr>
          <a:xfrm>
            <a:off x="914400" y="4416425"/>
            <a:ext cx="5029200" cy="41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g15f4cebebd_4_70:notes"/>
          <p:cNvSpPr/>
          <p:nvPr>
            <p:ph idx="2" type="sldImg"/>
          </p:nvPr>
        </p:nvSpPr>
        <p:spPr>
          <a:xfrm>
            <a:off x="330200" y="696912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5f4cebebd_4_92:notes"/>
          <p:cNvSpPr txBox="1"/>
          <p:nvPr>
            <p:ph idx="1" type="body"/>
          </p:nvPr>
        </p:nvSpPr>
        <p:spPr>
          <a:xfrm>
            <a:off x="914400" y="4416425"/>
            <a:ext cx="5029200" cy="41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g15f4cebebd_4_92:notes"/>
          <p:cNvSpPr/>
          <p:nvPr>
            <p:ph idx="2" type="sldImg"/>
          </p:nvPr>
        </p:nvSpPr>
        <p:spPr>
          <a:xfrm>
            <a:off x="330200" y="696912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5f4cebebd_4_42:notes"/>
          <p:cNvSpPr txBox="1"/>
          <p:nvPr>
            <p:ph idx="1" type="body"/>
          </p:nvPr>
        </p:nvSpPr>
        <p:spPr>
          <a:xfrm>
            <a:off x="914400" y="4416425"/>
            <a:ext cx="5029200" cy="41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g15f4cebebd_4_42:notes"/>
          <p:cNvSpPr/>
          <p:nvPr>
            <p:ph idx="2" type="sldImg"/>
          </p:nvPr>
        </p:nvSpPr>
        <p:spPr>
          <a:xfrm>
            <a:off x="330200" y="696912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ceae71c01_0_0:notes"/>
          <p:cNvSpPr txBox="1"/>
          <p:nvPr>
            <p:ph idx="1" type="body"/>
          </p:nvPr>
        </p:nvSpPr>
        <p:spPr>
          <a:xfrm>
            <a:off x="914400" y="4416425"/>
            <a:ext cx="5029200" cy="41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g3ceae71c01_0_0:notes"/>
          <p:cNvSpPr/>
          <p:nvPr>
            <p:ph idx="2" type="sldImg"/>
          </p:nvPr>
        </p:nvSpPr>
        <p:spPr>
          <a:xfrm>
            <a:off x="330200" y="696912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ceae71c01_0_8:notes"/>
          <p:cNvSpPr txBox="1"/>
          <p:nvPr>
            <p:ph idx="1" type="body"/>
          </p:nvPr>
        </p:nvSpPr>
        <p:spPr>
          <a:xfrm>
            <a:off x="914400" y="4416425"/>
            <a:ext cx="5029200" cy="41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g3ceae71c01_0_8:notes"/>
          <p:cNvSpPr/>
          <p:nvPr>
            <p:ph idx="2" type="sldImg"/>
          </p:nvPr>
        </p:nvSpPr>
        <p:spPr>
          <a:xfrm>
            <a:off x="330200" y="696912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ceae71c01_0_15:notes"/>
          <p:cNvSpPr txBox="1"/>
          <p:nvPr>
            <p:ph idx="1" type="body"/>
          </p:nvPr>
        </p:nvSpPr>
        <p:spPr>
          <a:xfrm>
            <a:off x="914400" y="4416425"/>
            <a:ext cx="5029200" cy="41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g3ceae71c01_0_15:notes"/>
          <p:cNvSpPr/>
          <p:nvPr>
            <p:ph idx="2" type="sldImg"/>
          </p:nvPr>
        </p:nvSpPr>
        <p:spPr>
          <a:xfrm>
            <a:off x="330200" y="696912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5d2f1a726_0_104:notes"/>
          <p:cNvSpPr txBox="1"/>
          <p:nvPr>
            <p:ph idx="1" type="body"/>
          </p:nvPr>
        </p:nvSpPr>
        <p:spPr>
          <a:xfrm>
            <a:off x="914400" y="4416425"/>
            <a:ext cx="5029200" cy="41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g15d2f1a726_0_104:notes"/>
          <p:cNvSpPr/>
          <p:nvPr>
            <p:ph idx="2" type="sldImg"/>
          </p:nvPr>
        </p:nvSpPr>
        <p:spPr>
          <a:xfrm>
            <a:off x="330200" y="696912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5f4cebebd_4_123:notes"/>
          <p:cNvSpPr/>
          <p:nvPr>
            <p:ph idx="2" type="sldImg"/>
          </p:nvPr>
        </p:nvSpPr>
        <p:spPr>
          <a:xfrm>
            <a:off x="381175" y="697230"/>
            <a:ext cx="60963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5f4cebebd_4_123:notes"/>
          <p:cNvSpPr txBox="1"/>
          <p:nvPr>
            <p:ph idx="1" type="body"/>
          </p:nvPr>
        </p:nvSpPr>
        <p:spPr>
          <a:xfrm>
            <a:off x="685800" y="4415790"/>
            <a:ext cx="54864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3e6dcbc11_0_0:notes"/>
          <p:cNvSpPr/>
          <p:nvPr>
            <p:ph idx="2" type="sldImg"/>
          </p:nvPr>
        </p:nvSpPr>
        <p:spPr>
          <a:xfrm>
            <a:off x="330200" y="696912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3e6dcbc11_0_0:notes"/>
          <p:cNvSpPr txBox="1"/>
          <p:nvPr>
            <p:ph idx="1" type="body"/>
          </p:nvPr>
        </p:nvSpPr>
        <p:spPr>
          <a:xfrm>
            <a:off x="914400" y="4416425"/>
            <a:ext cx="5029200" cy="41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g23e6dcbc11_0_0:notes"/>
          <p:cNvSpPr txBox="1"/>
          <p:nvPr>
            <p:ph idx="12" type="sldNum"/>
          </p:nvPr>
        </p:nvSpPr>
        <p:spPr>
          <a:xfrm>
            <a:off x="3886200" y="8831262"/>
            <a:ext cx="2971800" cy="465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5d34d499e5_0_0:notes"/>
          <p:cNvSpPr/>
          <p:nvPr>
            <p:ph idx="2" type="sldImg"/>
          </p:nvPr>
        </p:nvSpPr>
        <p:spPr>
          <a:xfrm>
            <a:off x="381175" y="697230"/>
            <a:ext cx="60963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5d34d499e5_0_0:notes"/>
          <p:cNvSpPr txBox="1"/>
          <p:nvPr>
            <p:ph idx="1" type="body"/>
          </p:nvPr>
        </p:nvSpPr>
        <p:spPr>
          <a:xfrm>
            <a:off x="685800" y="4415790"/>
            <a:ext cx="54864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5f4cebebd_6_12:notes"/>
          <p:cNvSpPr/>
          <p:nvPr>
            <p:ph idx="2" type="sldImg"/>
          </p:nvPr>
        </p:nvSpPr>
        <p:spPr>
          <a:xfrm>
            <a:off x="329251" y="697032"/>
            <a:ext cx="6199498" cy="3486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53" name="Google Shape;153;g15f4cebebd_6_12:notes"/>
          <p:cNvSpPr txBox="1"/>
          <p:nvPr>
            <p:ph idx="1" type="body"/>
          </p:nvPr>
        </p:nvSpPr>
        <p:spPr>
          <a:xfrm>
            <a:off x="914400" y="4417185"/>
            <a:ext cx="5029200" cy="41837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3e3c3b476_0_12:notes"/>
          <p:cNvSpPr txBox="1"/>
          <p:nvPr>
            <p:ph idx="1" type="body"/>
          </p:nvPr>
        </p:nvSpPr>
        <p:spPr>
          <a:xfrm>
            <a:off x="914400" y="4416425"/>
            <a:ext cx="5029200" cy="41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23e3c3b476_0_12:notes"/>
          <p:cNvSpPr/>
          <p:nvPr>
            <p:ph idx="2" type="sldImg"/>
          </p:nvPr>
        </p:nvSpPr>
        <p:spPr>
          <a:xfrm>
            <a:off x="330200" y="696912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3e3c3b476_0_3:notes"/>
          <p:cNvSpPr/>
          <p:nvPr>
            <p:ph idx="2" type="sldImg"/>
          </p:nvPr>
        </p:nvSpPr>
        <p:spPr>
          <a:xfrm>
            <a:off x="330200" y="696912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3e3c3b476_0_3:notes"/>
          <p:cNvSpPr txBox="1"/>
          <p:nvPr>
            <p:ph idx="1" type="body"/>
          </p:nvPr>
        </p:nvSpPr>
        <p:spPr>
          <a:xfrm>
            <a:off x="914400" y="4416425"/>
            <a:ext cx="5029200" cy="41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23e3c3b476_0_3:notes"/>
          <p:cNvSpPr txBox="1"/>
          <p:nvPr>
            <p:ph idx="12" type="sldNum"/>
          </p:nvPr>
        </p:nvSpPr>
        <p:spPr>
          <a:xfrm>
            <a:off x="3886200" y="8831262"/>
            <a:ext cx="2971800" cy="465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5d2f1a726_0_28:notes"/>
          <p:cNvSpPr txBox="1"/>
          <p:nvPr>
            <p:ph idx="1" type="body"/>
          </p:nvPr>
        </p:nvSpPr>
        <p:spPr>
          <a:xfrm>
            <a:off x="914400" y="4416425"/>
            <a:ext cx="5029200" cy="41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15d2f1a726_0_28:notes"/>
          <p:cNvSpPr/>
          <p:nvPr>
            <p:ph idx="2" type="sldImg"/>
          </p:nvPr>
        </p:nvSpPr>
        <p:spPr>
          <a:xfrm>
            <a:off x="330200" y="696912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5f4cebebd_4_13:notes"/>
          <p:cNvSpPr txBox="1"/>
          <p:nvPr>
            <p:ph idx="1" type="body"/>
          </p:nvPr>
        </p:nvSpPr>
        <p:spPr>
          <a:xfrm>
            <a:off x="914400" y="4416425"/>
            <a:ext cx="5029200" cy="41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15f4cebebd_4_13:notes"/>
          <p:cNvSpPr/>
          <p:nvPr>
            <p:ph idx="2" type="sldImg"/>
          </p:nvPr>
        </p:nvSpPr>
        <p:spPr>
          <a:xfrm>
            <a:off x="330200" y="696912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5f4cebebd_4_20:notes"/>
          <p:cNvSpPr txBox="1"/>
          <p:nvPr>
            <p:ph idx="1" type="body"/>
          </p:nvPr>
        </p:nvSpPr>
        <p:spPr>
          <a:xfrm>
            <a:off x="914400" y="4416425"/>
            <a:ext cx="5029200" cy="41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15f4cebebd_4_20:notes"/>
          <p:cNvSpPr/>
          <p:nvPr>
            <p:ph idx="2" type="sldImg"/>
          </p:nvPr>
        </p:nvSpPr>
        <p:spPr>
          <a:xfrm>
            <a:off x="330200" y="696912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OBJECT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Char char="−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" name="Google Shape;19;p2"/>
          <p:cNvCxnSpPr/>
          <p:nvPr/>
        </p:nvCxnSpPr>
        <p:spPr>
          <a:xfrm>
            <a:off x="525462" y="866775"/>
            <a:ext cx="8618400" cy="0"/>
          </a:xfrm>
          <a:prstGeom prst="straightConnector1">
            <a:avLst/>
          </a:prstGeom>
          <a:noFill/>
          <a:ln cap="flat" cmpd="sng" w="38100">
            <a:solidFill>
              <a:srgbClr val="FF8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0" name="Google Shape;20;p2"/>
          <p:cNvSpPr txBox="1"/>
          <p:nvPr/>
        </p:nvSpPr>
        <p:spPr>
          <a:xfrm>
            <a:off x="0" y="4856162"/>
            <a:ext cx="22653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r>
              <a:rPr b="0" i="0" lang="en-US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OSG </a:t>
            </a:r>
            <a:r>
              <a:rPr lang="en-US" sz="1200">
                <a:solidFill>
                  <a:srgbClr val="FF8000"/>
                </a:solidFill>
              </a:rPr>
              <a:t>User </a:t>
            </a:r>
            <a:r>
              <a:rPr b="0" i="0" lang="en-US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School 201</a:t>
            </a:r>
            <a:r>
              <a:rPr lang="en-US" sz="1200">
                <a:solidFill>
                  <a:srgbClr val="FF8000"/>
                </a:solidFill>
              </a:rPr>
              <a:t>9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sg_logo_4c_white" id="75" name="Google Shape;75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66675"/>
            <a:ext cx="1393800" cy="6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2"/>
          <p:cNvSpPr txBox="1"/>
          <p:nvPr>
            <p:ph type="ctrTitle"/>
          </p:nvPr>
        </p:nvSpPr>
        <p:spPr>
          <a:xfrm>
            <a:off x="685800" y="1714500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594" lvl="5" marL="45709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-12486" lvl="6" marL="91418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-12382" lvl="7" marL="137128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-12274" lvl="8" marL="182837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" type="subTitle"/>
          </p:nvPr>
        </p:nvSpPr>
        <p:spPr>
          <a:xfrm>
            <a:off x="647700" y="2914650"/>
            <a:ext cx="78105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"/>
              <a:buNone/>
              <a:defRPr b="0" i="0" sz="24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277" lvl="1" marL="742777" marR="0" rtl="0" algn="l">
              <a:spcBef>
                <a:spcPts val="56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Char char="−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41034" lvl="2" marL="1142734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40929" lvl="3" marL="1599829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40822" lvl="4" marL="2056922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40717" lvl="5" marL="2514017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40610" lvl="6" marL="297111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40503" lvl="7" marL="3428203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40398" lvl="8" marL="3885298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>
            <a:off x="1228726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594" lvl="5" marL="45709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-12486" lvl="6" marL="91418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-12382" lvl="7" marL="137128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-12274" lvl="8" marL="182837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>
            <a:off x="774700" y="1000126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"/>
              <a:buChar char="•"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Char char="−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3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/>
          <p:nvPr>
            <p:ph type="title"/>
          </p:nvPr>
        </p:nvSpPr>
        <p:spPr>
          <a:xfrm>
            <a:off x="1228726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594" lvl="5" marL="45709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-12486" lvl="6" marL="91418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-12382" lvl="7" marL="137128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-12274" lvl="8" marL="182837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84" name="Google Shape;84;p14"/>
          <p:cNvSpPr txBox="1"/>
          <p:nvPr>
            <p:ph idx="1" type="body"/>
          </p:nvPr>
        </p:nvSpPr>
        <p:spPr>
          <a:xfrm>
            <a:off x="774701" y="1000126"/>
            <a:ext cx="38100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000080"/>
              </a:buClr>
              <a:buSzPts val="2800"/>
              <a:buFont typeface="Times"/>
              <a:buChar char="•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Char char="−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4"/>
          <p:cNvSpPr txBox="1"/>
          <p:nvPr>
            <p:ph idx="2" type="body"/>
          </p:nvPr>
        </p:nvSpPr>
        <p:spPr>
          <a:xfrm>
            <a:off x="4737100" y="1000126"/>
            <a:ext cx="38100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000080"/>
              </a:buClr>
              <a:buSzPts val="2800"/>
              <a:buFont typeface="Times"/>
              <a:buChar char="•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Char char="−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4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594" lvl="5" marL="45709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-12486" lvl="6" marL="91418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-12382" lvl="7" marL="137128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-12274" lvl="8" marL="182837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89" name="Google Shape;89;p15"/>
          <p:cNvSpPr txBox="1"/>
          <p:nvPr>
            <p:ph idx="1" type="body"/>
          </p:nvPr>
        </p:nvSpPr>
        <p:spPr>
          <a:xfrm>
            <a:off x="457201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None/>
              <a:defRPr b="1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15"/>
          <p:cNvSpPr txBox="1"/>
          <p:nvPr>
            <p:ph idx="2" type="body"/>
          </p:nvPr>
        </p:nvSpPr>
        <p:spPr>
          <a:xfrm>
            <a:off x="457201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000080"/>
              </a:buClr>
              <a:buSzPts val="2400"/>
              <a:buFont typeface="Times"/>
              <a:buChar char="•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−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15"/>
          <p:cNvSpPr txBox="1"/>
          <p:nvPr>
            <p:ph idx="3" type="body"/>
          </p:nvPr>
        </p:nvSpPr>
        <p:spPr>
          <a:xfrm>
            <a:off x="4645029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None/>
              <a:defRPr b="1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15"/>
          <p:cNvSpPr txBox="1"/>
          <p:nvPr>
            <p:ph idx="4" type="body"/>
          </p:nvPr>
        </p:nvSpPr>
        <p:spPr>
          <a:xfrm>
            <a:off x="4645029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000080"/>
              </a:buClr>
              <a:buSzPts val="2400"/>
              <a:buFont typeface="Times"/>
              <a:buChar char="•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−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594" lvl="5" marL="45709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-12486" lvl="6" marL="91418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-12382" lvl="7" marL="137128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-12274" lvl="8" marL="182837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16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1228726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594" lvl="5" marL="45709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-12486" lvl="6" marL="91418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-12382" lvl="7" marL="137128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-12274" lvl="8" marL="182837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457204" y="204787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594" lvl="5" marL="45709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-12486" lvl="6" marL="91418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-12382" lvl="7" marL="137128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-12274" lvl="8" marL="182837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575051" y="204789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"/>
              <a:buChar char="•"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Char char="−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19"/>
          <p:cNvSpPr txBox="1"/>
          <p:nvPr>
            <p:ph idx="2" type="body"/>
          </p:nvPr>
        </p:nvSpPr>
        <p:spPr>
          <a:xfrm>
            <a:off x="457204" y="1076328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19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594" lvl="5" marL="45709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-12486" lvl="6" marL="91418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-12382" lvl="7" marL="137128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-12274" lvl="8" marL="182837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110" name="Google Shape;110;p2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ts val="1400"/>
              <a:buFont typeface="Times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547" lvl="1" marL="457047" marR="0" rtl="0" algn="l">
              <a:spcBef>
                <a:spcPts val="560"/>
              </a:spcBef>
              <a:spcAft>
                <a:spcPts val="0"/>
              </a:spcAft>
              <a:buClr>
                <a:srgbClr val="3C0000"/>
              </a:buClr>
              <a:buSzPts val="1400"/>
              <a:buFont typeface="Noto Sans Symbols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392" lvl="2" marL="914092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1400"/>
              <a:buFont typeface="Noto Sans Symbols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241" lvl="3" marL="1371141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087" lvl="4" marL="1828187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935" lvl="5" marL="2285235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781" lvl="6" marL="2742281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629" lvl="7" marL="3199329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75" lvl="8" marL="3656375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1792288" y="4025504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20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1228726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594" lvl="5" marL="45709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-12486" lvl="6" marL="91418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-12382" lvl="7" marL="137128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-12274" lvl="8" marL="182837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 rot="5400000">
            <a:off x="2903500" y="-1128674"/>
            <a:ext cx="35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"/>
              <a:buChar char="•"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Char char="−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21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23" name="Google Shape;23;p3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ts val="1400"/>
              <a:buFont typeface="Times New Roman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rgbClr val="3C0000"/>
              </a:buClr>
              <a:buSzPts val="1400"/>
              <a:buFont typeface="Noto Sans Symbols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1400"/>
              <a:buFont typeface="Noto Sans Symbols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 New Roman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3"/>
          <p:cNvSpPr txBox="1"/>
          <p:nvPr/>
        </p:nvSpPr>
        <p:spPr>
          <a:xfrm>
            <a:off x="0" y="4856162"/>
            <a:ext cx="22653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r>
              <a:rPr b="0" i="0" lang="en-US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OSG </a:t>
            </a:r>
            <a:r>
              <a:rPr lang="en-US" sz="1200">
                <a:solidFill>
                  <a:srgbClr val="FF8000"/>
                </a:solidFill>
              </a:rPr>
              <a:t>User </a:t>
            </a:r>
            <a:r>
              <a:rPr b="0" i="0" lang="en-US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School 201</a:t>
            </a:r>
            <a:r>
              <a:rPr lang="en-US" sz="1200">
                <a:solidFill>
                  <a:srgbClr val="FF8000"/>
                </a:solidFill>
              </a:rPr>
              <a:t>9</a:t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 rot="5400000">
            <a:off x="5360951" y="1328776"/>
            <a:ext cx="44292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594" lvl="5" marL="45709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-12486" lvl="6" marL="91418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-12382" lvl="7" marL="137128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-12274" lvl="8" marL="182837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 rot="5400000">
            <a:off x="1398550" y="-538124"/>
            <a:ext cx="44292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"/>
              <a:buChar char="•"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Char char="−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 1">
  <p:cSld name="OBJECT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Char char="−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25" name="Google Shape;125;p23"/>
          <p:cNvCxnSpPr/>
          <p:nvPr/>
        </p:nvCxnSpPr>
        <p:spPr>
          <a:xfrm>
            <a:off x="525462" y="866775"/>
            <a:ext cx="8618400" cy="0"/>
          </a:xfrm>
          <a:prstGeom prst="straightConnector1">
            <a:avLst/>
          </a:prstGeom>
          <a:noFill/>
          <a:ln cap="flat" cmpd="sng" w="38100">
            <a:solidFill>
              <a:srgbClr val="FF8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26" name="Google Shape;126;p23"/>
          <p:cNvSpPr txBox="1"/>
          <p:nvPr/>
        </p:nvSpPr>
        <p:spPr>
          <a:xfrm>
            <a:off x="0" y="4856162"/>
            <a:ext cx="22653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r>
              <a:rPr b="0" i="0" lang="en-US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OSG </a:t>
            </a:r>
            <a:r>
              <a:rPr lang="en-US" sz="1200">
                <a:solidFill>
                  <a:srgbClr val="FF8000"/>
                </a:solidFill>
              </a:rPr>
              <a:t>User </a:t>
            </a:r>
            <a:r>
              <a:rPr b="0" i="0" lang="en-US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School 201</a:t>
            </a:r>
            <a:r>
              <a:rPr lang="en-US" sz="1200">
                <a:solidFill>
                  <a:srgbClr val="FF8000"/>
                </a:solidFill>
              </a:rPr>
              <a:t>9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457201" y="204787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Char char="−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2" type="body"/>
          </p:nvPr>
        </p:nvSpPr>
        <p:spPr>
          <a:xfrm>
            <a:off x="457201" y="1076326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 New Roman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4"/>
          <p:cNvSpPr txBox="1"/>
          <p:nvPr/>
        </p:nvSpPr>
        <p:spPr>
          <a:xfrm>
            <a:off x="0" y="4856162"/>
            <a:ext cx="22653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r>
              <a:rPr b="0" i="0" lang="en-US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OSG </a:t>
            </a:r>
            <a:r>
              <a:rPr lang="en-US" sz="1200">
                <a:solidFill>
                  <a:srgbClr val="FF8000"/>
                </a:solidFill>
              </a:rPr>
              <a:t>User </a:t>
            </a:r>
            <a:r>
              <a:rPr b="0" i="0" lang="en-US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School 201</a:t>
            </a:r>
            <a:r>
              <a:rPr lang="en-US" sz="1200">
                <a:solidFill>
                  <a:srgbClr val="FF8000"/>
                </a:solidFill>
              </a:rPr>
              <a:t>9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" name="Google Shape;35;p5"/>
          <p:cNvSpPr txBox="1"/>
          <p:nvPr/>
        </p:nvSpPr>
        <p:spPr>
          <a:xfrm>
            <a:off x="0" y="4856162"/>
            <a:ext cx="22653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r>
              <a:rPr b="0" i="0" lang="en-US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OSG </a:t>
            </a:r>
            <a:r>
              <a:rPr lang="en-US" sz="1200">
                <a:solidFill>
                  <a:srgbClr val="FF8000"/>
                </a:solidFill>
              </a:rPr>
              <a:t>User </a:t>
            </a:r>
            <a:r>
              <a:rPr b="0" i="0" lang="en-US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School 201</a:t>
            </a:r>
            <a:r>
              <a:rPr lang="en-US" sz="1200">
                <a:solidFill>
                  <a:srgbClr val="FF8000"/>
                </a:solidFill>
              </a:rPr>
              <a:t>9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525462" y="866775"/>
            <a:ext cx="8618400" cy="0"/>
          </a:xfrm>
          <a:prstGeom prst="straightConnector1">
            <a:avLst/>
          </a:prstGeom>
          <a:noFill/>
          <a:ln cap="flat" cmpd="sng" w="38100">
            <a:solidFill>
              <a:srgbClr val="FF8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40" name="Google Shape;40;p6"/>
          <p:cNvSpPr txBox="1"/>
          <p:nvPr/>
        </p:nvSpPr>
        <p:spPr>
          <a:xfrm>
            <a:off x="0" y="4856162"/>
            <a:ext cx="22653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r>
              <a:rPr b="0" i="0" lang="en-US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OSG </a:t>
            </a:r>
            <a:r>
              <a:rPr lang="en-US" sz="1200">
                <a:solidFill>
                  <a:srgbClr val="FF8000"/>
                </a:solidFill>
              </a:rPr>
              <a:t>User </a:t>
            </a:r>
            <a:r>
              <a:rPr b="0" i="0" lang="en-US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School 201</a:t>
            </a:r>
            <a:r>
              <a:rPr lang="en-US" sz="1200">
                <a:solidFill>
                  <a:srgbClr val="FF8000"/>
                </a:solidFill>
              </a:rPr>
              <a:t>9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 New Roman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None/>
              <a:defRPr b="1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000080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−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4645026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 New Roman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None/>
              <a:defRPr b="1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4" type="body"/>
          </p:nvPr>
        </p:nvSpPr>
        <p:spPr>
          <a:xfrm>
            <a:off x="4645026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000080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−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8" name="Google Shape;48;p7"/>
          <p:cNvCxnSpPr/>
          <p:nvPr/>
        </p:nvCxnSpPr>
        <p:spPr>
          <a:xfrm>
            <a:off x="525462" y="866775"/>
            <a:ext cx="8618400" cy="0"/>
          </a:xfrm>
          <a:prstGeom prst="straightConnector1">
            <a:avLst/>
          </a:prstGeom>
          <a:noFill/>
          <a:ln cap="flat" cmpd="sng" w="38100">
            <a:solidFill>
              <a:srgbClr val="FF8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49" name="Google Shape;49;p7"/>
          <p:cNvSpPr txBox="1"/>
          <p:nvPr/>
        </p:nvSpPr>
        <p:spPr>
          <a:xfrm>
            <a:off x="0" y="4856162"/>
            <a:ext cx="22653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r>
              <a:rPr b="0" i="0" lang="en-US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OSG </a:t>
            </a:r>
            <a:r>
              <a:rPr lang="en-US" sz="1200">
                <a:solidFill>
                  <a:srgbClr val="FF8000"/>
                </a:solidFill>
              </a:rPr>
              <a:t>User </a:t>
            </a:r>
            <a:r>
              <a:rPr b="0" i="0" lang="en-US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School 201</a:t>
            </a:r>
            <a:r>
              <a:rPr lang="en-US" sz="1200">
                <a:solidFill>
                  <a:srgbClr val="FF8000"/>
                </a:solidFill>
              </a:rPr>
              <a:t>9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" type="body"/>
          </p:nvPr>
        </p:nvSpPr>
        <p:spPr>
          <a:xfrm>
            <a:off x="774700" y="1000125"/>
            <a:ext cx="38100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000080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Char char="−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2" type="body"/>
          </p:nvPr>
        </p:nvSpPr>
        <p:spPr>
          <a:xfrm>
            <a:off x="4737100" y="1000125"/>
            <a:ext cx="38100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000080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Char char="−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5" name="Google Shape;55;p8"/>
          <p:cNvCxnSpPr/>
          <p:nvPr/>
        </p:nvCxnSpPr>
        <p:spPr>
          <a:xfrm>
            <a:off x="525462" y="866775"/>
            <a:ext cx="8618400" cy="0"/>
          </a:xfrm>
          <a:prstGeom prst="straightConnector1">
            <a:avLst/>
          </a:prstGeom>
          <a:noFill/>
          <a:ln cap="flat" cmpd="sng" w="38100">
            <a:solidFill>
              <a:srgbClr val="FF8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56" name="Google Shape;56;p8"/>
          <p:cNvSpPr txBox="1"/>
          <p:nvPr/>
        </p:nvSpPr>
        <p:spPr>
          <a:xfrm>
            <a:off x="0" y="4856162"/>
            <a:ext cx="22653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r>
              <a:rPr b="0" i="0" lang="en-US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OSG </a:t>
            </a:r>
            <a:r>
              <a:rPr lang="en-US" sz="1200">
                <a:solidFill>
                  <a:srgbClr val="FF8000"/>
                </a:solidFill>
              </a:rPr>
              <a:t>User </a:t>
            </a:r>
            <a:r>
              <a:rPr b="0" i="0" lang="en-US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School 201</a:t>
            </a:r>
            <a:r>
              <a:rPr lang="en-US" sz="1200">
                <a:solidFill>
                  <a:srgbClr val="FF8000"/>
                </a:solidFill>
              </a:rPr>
              <a:t>9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 New Roman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9"/>
          <p:cNvSpPr txBox="1"/>
          <p:nvPr/>
        </p:nvSpPr>
        <p:spPr>
          <a:xfrm>
            <a:off x="0" y="4856162"/>
            <a:ext cx="22653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r>
              <a:rPr b="0" i="0" lang="en-US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OSG </a:t>
            </a:r>
            <a:r>
              <a:rPr lang="en-US" sz="1200">
                <a:solidFill>
                  <a:srgbClr val="FF8000"/>
                </a:solidFill>
              </a:rPr>
              <a:t>User </a:t>
            </a:r>
            <a:r>
              <a:rPr b="0" i="0" lang="en-US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School 201</a:t>
            </a:r>
            <a:r>
              <a:rPr lang="en-US" sz="1200">
                <a:solidFill>
                  <a:srgbClr val="FF8000"/>
                </a:solidFill>
              </a:rPr>
              <a:t>9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ctrTitle"/>
          </p:nvPr>
        </p:nvSpPr>
        <p:spPr>
          <a:xfrm>
            <a:off x="685800" y="1714500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subTitle"/>
          </p:nvPr>
        </p:nvSpPr>
        <p:spPr>
          <a:xfrm>
            <a:off x="647700" y="2914650"/>
            <a:ext cx="81279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 New Roman"/>
              <a:buNone/>
              <a:defRPr b="0" i="0" sz="24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Char char="−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2971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4290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38862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0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Char char="−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-1266825" y="4506912"/>
            <a:ext cx="1842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descr="osg_logo_4c_white" id="14" name="Google Shape;14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123825"/>
            <a:ext cx="1393800" cy="6936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type="title"/>
          </p:nvPr>
        </p:nvSpPr>
        <p:spPr>
          <a:xfrm>
            <a:off x="1228726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594" lvl="5" marL="45709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-12486" lvl="6" marL="91418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-12382" lvl="7" marL="137128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-12274" lvl="8" marL="182837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774700" y="1000126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"/>
              <a:buChar char="•"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Char char="−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1"/>
          <p:cNvSpPr/>
          <p:nvPr/>
        </p:nvSpPr>
        <p:spPr>
          <a:xfrm>
            <a:off x="-1266824" y="4506913"/>
            <a:ext cx="18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1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osg_logo_4c_white" id="71" name="Google Shape;71;p1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" y="123825"/>
            <a:ext cx="1393800" cy="6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1"/>
          <p:cNvSpPr/>
          <p:nvPr/>
        </p:nvSpPr>
        <p:spPr>
          <a:xfrm>
            <a:off x="1" y="4856165"/>
            <a:ext cx="22653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OSG </a:t>
            </a:r>
            <a:r>
              <a:rPr lang="en-US" sz="1200">
                <a:solidFill>
                  <a:srgbClr val="FF8000"/>
                </a:solidFill>
              </a:rPr>
              <a:t>User School 2019</a:t>
            </a:r>
            <a:endParaRPr/>
          </a:p>
        </p:txBody>
      </p:sp>
      <p:cxnSp>
        <p:nvCxnSpPr>
          <p:cNvPr id="73" name="Google Shape;73;p11"/>
          <p:cNvCxnSpPr/>
          <p:nvPr/>
        </p:nvCxnSpPr>
        <p:spPr>
          <a:xfrm>
            <a:off x="525465" y="866775"/>
            <a:ext cx="8618400" cy="0"/>
          </a:xfrm>
          <a:prstGeom prst="straightConnector1">
            <a:avLst/>
          </a:prstGeom>
          <a:noFill/>
          <a:ln cap="flat" cmpd="sng" w="38100">
            <a:solidFill>
              <a:srgbClr val="FF8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hyperlink" Target="https://www.flickr.com/photos/brentleimenstoll/8583169092/in/photolist-e5sZ91-pTEU2k-8vdNkH-VcpFXV-g6fUKp-g6f5He-5psTGE-5Skkr6-dTD98a-8vXRDQ-7x4gaL-7XdH8Z-5n4B4K-n6T1Qx-8wNERS-h6DUx-e5nnik-g6f4H8-icEtTS-g6fkYf-9jKrxC-5Xpci8-5NKmrd-7wXZqv-5wjDB1-7Xeyh2-7wYQ3c-7x2DqW-8PXbKX-7XgDfy-7XgEMJ-aTV4fK-7wXJWR-7XdxYV-7wXGt6-7x2UoY-7Xeqxi-4n2X2c-4n2Xki-4n2WW2-7Xdxhp-7Xhzvd-fodCkj-TVrve-nnjFt-7Bbgry-qGVCGu-261oKwf-ndCp6W-nHr6oG" TargetMode="External"/><Relationship Id="rId5" Type="http://schemas.openxmlformats.org/officeDocument/2006/relationships/hyperlink" Target="https://creativecommons.org/licenses/by-sa/2.0/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twitter.com/direlog/status/886721271102410752" TargetMode="External"/><Relationship Id="rId4" Type="http://schemas.openxmlformats.org/officeDocument/2006/relationships/image" Target="../media/image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support.opensciencegrid.org" TargetMode="External"/><Relationship Id="rId4" Type="http://schemas.openxmlformats.org/officeDocument/2006/relationships/hyperlink" Target="mailto:user-support@opensciencegrid.or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ctrTitle"/>
          </p:nvPr>
        </p:nvSpPr>
        <p:spPr>
          <a:xfrm>
            <a:off x="527100" y="1714500"/>
            <a:ext cx="8089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</a:pPr>
            <a:r>
              <a:rPr lang="en-US" sz="4800"/>
              <a:t>Troubleshooting Your Jobs</a:t>
            </a:r>
            <a:endParaRPr sz="4800"/>
          </a:p>
        </p:txBody>
      </p:sp>
      <p:sp>
        <p:nvSpPr>
          <p:cNvPr id="132" name="Google Shape;132;p24"/>
          <p:cNvSpPr txBox="1"/>
          <p:nvPr>
            <p:ph idx="1" type="subTitle"/>
          </p:nvPr>
        </p:nvSpPr>
        <p:spPr>
          <a:xfrm>
            <a:off x="647700" y="2914650"/>
            <a:ext cx="81279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Font typeface="Times New Roman"/>
              <a:buNone/>
            </a:pPr>
            <a:r>
              <a:rPr lang="en-US">
                <a:solidFill>
                  <a:srgbClr val="000080"/>
                </a:solidFill>
              </a:rPr>
              <a:t>Brian Lin</a:t>
            </a:r>
            <a:endParaRPr>
              <a:solidFill>
                <a:srgbClr val="00008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80"/>
              </a:buClr>
              <a:buFont typeface="Times New Roman"/>
              <a:buNone/>
            </a:pPr>
            <a:r>
              <a:rPr lang="en-US">
                <a:solidFill>
                  <a:srgbClr val="000080"/>
                </a:solidFill>
              </a:rPr>
              <a:t>OSG Software Team</a:t>
            </a:r>
            <a:endParaRPr>
              <a:solidFill>
                <a:srgbClr val="00008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80"/>
              </a:buClr>
              <a:buFont typeface="Times New Roman"/>
              <a:buNone/>
            </a:pPr>
            <a:r>
              <a:rPr b="0" i="0" lang="en-US" sz="24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University of Wisconsin - Madison</a:t>
            </a:r>
            <a:endParaRPr>
              <a:solidFill>
                <a:srgbClr val="00008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Font typeface="Arial"/>
              <a:buNone/>
            </a:pPr>
            <a:r>
              <a:rPr lang="en-US" sz="3200"/>
              <a:t>Why can’t I submit my job?</a:t>
            </a:r>
            <a:endParaRPr sz="3200"/>
          </a:p>
        </p:txBody>
      </p:sp>
      <p:sp>
        <p:nvSpPr>
          <p:cNvPr id="224" name="Google Shape;224;p33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$ condor_submit sleep.sub</a:t>
            </a:r>
            <a:endParaRPr b="1" sz="18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Submitting job(s)</a:t>
            </a:r>
            <a:endParaRPr sz="18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ts val="1800"/>
              <a:buFont typeface="Consolas"/>
              <a:buChar char="•"/>
            </a:pPr>
            <a:r>
              <a:rPr lang="en-U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ERROR: Can't open "/home/blin/school/</a:t>
            </a:r>
            <a:r>
              <a:rPr lang="en-US" sz="1800">
                <a:solidFill>
                  <a:srgbClr val="000080"/>
                </a:solidFill>
                <a:highlight>
                  <a:srgbClr val="FF8000"/>
                </a:highlight>
                <a:latin typeface="Consolas"/>
                <a:ea typeface="Consolas"/>
                <a:cs typeface="Consolas"/>
                <a:sym typeface="Consolas"/>
              </a:rPr>
              <a:t>inptu_data</a:t>
            </a:r>
            <a:r>
              <a:rPr lang="en-U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"  with flags 00 (No such file or directory)</a:t>
            </a:r>
            <a:endParaRPr sz="18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800"/>
              <a:buFont typeface="Consolas"/>
              <a:buChar char="•"/>
            </a:pPr>
            <a:r>
              <a:rPr lang="en-U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Submitting job(s)No '</a:t>
            </a:r>
            <a:r>
              <a:rPr lang="en-US" sz="1800">
                <a:solidFill>
                  <a:srgbClr val="000080"/>
                </a:solidFill>
                <a:highlight>
                  <a:srgbClr val="FF8000"/>
                </a:highlight>
                <a:latin typeface="Consolas"/>
                <a:ea typeface="Consolas"/>
                <a:cs typeface="Consolas"/>
                <a:sym typeface="Consolas"/>
              </a:rPr>
              <a:t>executable</a:t>
            </a:r>
            <a:r>
              <a:rPr lang="en-U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' parameter was provided</a:t>
            </a:r>
            <a:endParaRPr sz="18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800"/>
              <a:buFont typeface="Consolas"/>
              <a:buChar char="•"/>
            </a:pPr>
            <a:r>
              <a:rPr lang="en-U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ERROR: I don't know about the '</a:t>
            </a:r>
            <a:r>
              <a:rPr lang="en-US" sz="1800">
                <a:solidFill>
                  <a:srgbClr val="000080"/>
                </a:solidFill>
                <a:highlight>
                  <a:srgbClr val="FF8000"/>
                </a:highlight>
                <a:latin typeface="Consolas"/>
                <a:ea typeface="Consolas"/>
                <a:cs typeface="Consolas"/>
                <a:sym typeface="Consolas"/>
              </a:rPr>
              <a:t>vanila</a:t>
            </a:r>
            <a:r>
              <a:rPr lang="en-U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' universe.</a:t>
            </a:r>
            <a:endParaRPr sz="18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800"/>
              <a:buFont typeface="Consolas"/>
              <a:buChar char="•"/>
            </a:pPr>
            <a:r>
              <a:rPr lang="en-U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ERROR: Executable file </a:t>
            </a:r>
            <a:r>
              <a:rPr lang="en-US" sz="1800">
                <a:solidFill>
                  <a:srgbClr val="000080"/>
                </a:solidFill>
                <a:highlight>
                  <a:srgbClr val="FF8000"/>
                </a:highlight>
                <a:latin typeface="Consolas"/>
                <a:ea typeface="Consolas"/>
                <a:cs typeface="Consolas"/>
                <a:sym typeface="Consolas"/>
              </a:rPr>
              <a:t>/bin/slep</a:t>
            </a:r>
            <a:r>
              <a:rPr lang="en-U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 does not exist</a:t>
            </a:r>
            <a:endParaRPr sz="10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rgbClr val="FF8000"/>
                </a:solidFill>
              </a:rPr>
              <a:t>Huh?</a:t>
            </a:r>
            <a:r>
              <a:rPr b="1" lang="en-US" sz="3000">
                <a:solidFill>
                  <a:srgbClr val="000080"/>
                </a:solidFill>
              </a:rPr>
              <a:t> </a:t>
            </a:r>
            <a:r>
              <a:rPr lang="en-US" sz="2400">
                <a:solidFill>
                  <a:srgbClr val="000080"/>
                </a:solidFill>
              </a:rPr>
              <a:t>There are typos in your submit file.</a:t>
            </a:r>
            <a:endParaRPr sz="2400">
              <a:solidFill>
                <a:srgbClr val="000080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rgbClr val="FF8000"/>
                </a:solidFill>
              </a:rPr>
              <a:t>Solution:</a:t>
            </a:r>
            <a:r>
              <a:rPr lang="en-US" sz="2400">
                <a:solidFill>
                  <a:srgbClr val="000080"/>
                </a:solidFill>
              </a:rPr>
              <a:t> Fix your typos! Condor can only catch a select few of them.</a:t>
            </a:r>
            <a:endParaRPr b="1" sz="2400">
              <a:solidFill>
                <a:srgbClr val="000080"/>
              </a:solidFill>
            </a:endParaRPr>
          </a:p>
        </p:txBody>
      </p:sp>
      <p:sp>
        <p:nvSpPr>
          <p:cNvPr id="225" name="Google Shape;225;p33"/>
          <p:cNvSpPr txBox="1"/>
          <p:nvPr/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6" name="Google Shape;226;p33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4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Font typeface="Arial"/>
              <a:buNone/>
            </a:pPr>
            <a:r>
              <a:rPr lang="en-US" sz="3200"/>
              <a:t>Why can’t I submit my job?</a:t>
            </a:r>
            <a:endParaRPr sz="3200"/>
          </a:p>
        </p:txBody>
      </p:sp>
      <p:sp>
        <p:nvSpPr>
          <p:cNvPr id="232" name="Google Shape;232;p34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latin typeface="Consolas"/>
                <a:ea typeface="Consolas"/>
                <a:cs typeface="Consolas"/>
                <a:sym typeface="Consolas"/>
              </a:rPr>
              <a:t>$ condor_submit sleep.sh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Submitting job(s)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FF8000"/>
                </a:solidFill>
                <a:latin typeface="Consolas"/>
                <a:ea typeface="Consolas"/>
                <a:cs typeface="Consolas"/>
                <a:sym typeface="Consolas"/>
              </a:rPr>
              <a:t>ERROR: Executable file sleep.sh is a script with CRLF (DOS/Win) line endings</a:t>
            </a:r>
            <a:endParaRPr sz="1600">
              <a:solidFill>
                <a:srgbClr val="FF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Font typeface="Times New Roman"/>
              <a:buNone/>
            </a:pPr>
            <a:r>
              <a:rPr lang="en-US" sz="1600">
                <a:solidFill>
                  <a:srgbClr val="FF8000"/>
                </a:solidFill>
                <a:latin typeface="Consolas"/>
                <a:ea typeface="Consolas"/>
                <a:cs typeface="Consolas"/>
                <a:sym typeface="Consolas"/>
              </a:rPr>
              <a:t>Run with -allow-crlf-script if this is really what you want</a:t>
            </a:r>
            <a:r>
              <a:rPr b="1" lang="en-US" sz="1600"/>
              <a:t>                                                                                                                  </a:t>
            </a:r>
            <a:endParaRPr b="1" sz="16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/>
          </a:p>
        </p:txBody>
      </p:sp>
      <p:sp>
        <p:nvSpPr>
          <p:cNvPr id="233" name="Google Shape;233;p34"/>
          <p:cNvSpPr txBox="1"/>
          <p:nvPr/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4" name="Google Shape;234;p34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5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Font typeface="Arial"/>
              <a:buNone/>
            </a:pPr>
            <a:r>
              <a:rPr lang="en-US" sz="3200"/>
              <a:t>Why can’t I submit my job?</a:t>
            </a:r>
            <a:endParaRPr sz="3200"/>
          </a:p>
        </p:txBody>
      </p:sp>
      <p:sp>
        <p:nvSpPr>
          <p:cNvPr id="240" name="Google Shape;240;p35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latin typeface="Consolas"/>
                <a:ea typeface="Consolas"/>
                <a:cs typeface="Consolas"/>
                <a:sym typeface="Consolas"/>
              </a:rPr>
              <a:t>$ condor_submit sleep.sh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Submitting job(s)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FF8000"/>
                </a:solidFill>
                <a:latin typeface="Consolas"/>
                <a:ea typeface="Consolas"/>
                <a:cs typeface="Consolas"/>
                <a:sym typeface="Consolas"/>
              </a:rPr>
              <a:t>ERROR: Executable file sleep.sh is a script with CRLF (DOS/Win) line endings</a:t>
            </a:r>
            <a:endParaRPr sz="1600">
              <a:solidFill>
                <a:srgbClr val="FF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FF8000"/>
                </a:solidFill>
                <a:latin typeface="Consolas"/>
                <a:ea typeface="Consolas"/>
                <a:cs typeface="Consolas"/>
                <a:sym typeface="Consolas"/>
              </a:rPr>
              <a:t>Run with -allow-crlf-script if this is really what you want</a:t>
            </a:r>
            <a:r>
              <a:rPr b="1" lang="en-US" sz="1600"/>
              <a:t>  </a:t>
            </a:r>
            <a:r>
              <a:rPr b="1" lang="en-US" sz="1600"/>
              <a:t>                                                                                                                                                                                               </a:t>
            </a:r>
            <a:endParaRPr b="1" sz="16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solidFill>
                  <a:srgbClr val="FF8000"/>
                </a:solidFill>
              </a:rPr>
              <a:t>Huh?</a:t>
            </a:r>
            <a:r>
              <a:rPr b="1" lang="en-US" sz="2300">
                <a:solidFill>
                  <a:srgbClr val="000080"/>
                </a:solidFill>
              </a:rPr>
              <a:t> </a:t>
            </a:r>
            <a:r>
              <a:rPr lang="en-US" sz="2300">
                <a:solidFill>
                  <a:srgbClr val="000080"/>
                </a:solidFill>
              </a:rPr>
              <a:t>There are carriage return line endings (</a:t>
            </a:r>
            <a:r>
              <a:rPr lang="en-US" sz="1600">
                <a:solidFill>
                  <a:srgbClr val="000080"/>
                </a:solidFill>
                <a:highlight>
                  <a:srgbClr val="FF8000"/>
                </a:highlight>
                <a:latin typeface="Roboto Mono"/>
                <a:ea typeface="Roboto Mono"/>
                <a:cs typeface="Roboto Mono"/>
                <a:sym typeface="Roboto Mono"/>
              </a:rPr>
              <a:t>^M</a:t>
            </a:r>
            <a:r>
              <a:rPr lang="en-US" sz="2300">
                <a:solidFill>
                  <a:srgbClr val="000080"/>
                </a:solidFill>
              </a:rPr>
              <a:t>) in your executable.</a:t>
            </a:r>
            <a:endParaRPr sz="2300">
              <a:solidFill>
                <a:srgbClr val="000080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solidFill>
                  <a:srgbClr val="FF8000"/>
                </a:solidFill>
              </a:rPr>
              <a:t>Solution:</a:t>
            </a:r>
            <a:r>
              <a:rPr lang="en-US" sz="2300">
                <a:solidFill>
                  <a:srgbClr val="000080"/>
                </a:solidFill>
              </a:rPr>
              <a:t> Convert your executable with </a:t>
            </a:r>
            <a:r>
              <a:rPr lang="en-US" sz="1600">
                <a:solidFill>
                  <a:srgbClr val="000080"/>
                </a:solidFill>
                <a:highlight>
                  <a:srgbClr val="FF8000"/>
                </a:highlight>
                <a:latin typeface="Roboto Mono"/>
                <a:ea typeface="Roboto Mono"/>
                <a:cs typeface="Roboto Mono"/>
                <a:sym typeface="Roboto Mono"/>
              </a:rPr>
              <a:t>dos2unix</a:t>
            </a:r>
            <a:r>
              <a:rPr lang="en-US" sz="2300">
                <a:solidFill>
                  <a:srgbClr val="000080"/>
                </a:solidFill>
              </a:rPr>
              <a:t> or </a:t>
            </a:r>
            <a:r>
              <a:rPr lang="en-US" sz="1600">
                <a:solidFill>
                  <a:srgbClr val="000080"/>
                </a:solidFill>
                <a:highlight>
                  <a:srgbClr val="FF8000"/>
                </a:highlight>
                <a:latin typeface="Roboto Mono"/>
                <a:ea typeface="Roboto Mono"/>
                <a:cs typeface="Roboto Mono"/>
                <a:sym typeface="Roboto Mono"/>
              </a:rPr>
              <a:t>vi -b &lt;FILENAME&gt;</a:t>
            </a:r>
            <a:r>
              <a:rPr lang="en-US" sz="2300">
                <a:solidFill>
                  <a:srgbClr val="000080"/>
                </a:solidFill>
              </a:rPr>
              <a:t> to see and delete the carriage returns (use ‘x’ to delete). </a:t>
            </a:r>
            <a:endParaRPr b="1" sz="2300"/>
          </a:p>
        </p:txBody>
      </p:sp>
      <p:sp>
        <p:nvSpPr>
          <p:cNvPr id="241" name="Google Shape;241;p35"/>
          <p:cNvSpPr txBox="1"/>
          <p:nvPr/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2" name="Google Shape;242;p35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6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Font typeface="Arial"/>
              <a:buNone/>
            </a:pPr>
            <a:r>
              <a:rPr lang="en-US" sz="3200"/>
              <a:t>What are my jobs up to?</a:t>
            </a:r>
            <a:endParaRPr sz="3200"/>
          </a:p>
        </p:txBody>
      </p:sp>
      <p:sp>
        <p:nvSpPr>
          <p:cNvPr id="248" name="Google Shape;248;p36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Font typeface="Times New Roman"/>
              <a:buNone/>
            </a:pPr>
            <a:r>
              <a:rPr b="1" lang="en-U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$ condor_q -help status</a:t>
            </a:r>
            <a:endParaRPr b="1" sz="18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000080"/>
                </a:solidFill>
              </a:rPr>
              <a:t>	JobStatus codes:</a:t>
            </a:r>
            <a:endParaRPr sz="1800">
              <a:solidFill>
                <a:srgbClr val="00008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000080"/>
                </a:solidFill>
              </a:rPr>
              <a:t>     1 I IDLE</a:t>
            </a:r>
            <a:endParaRPr sz="1800">
              <a:solidFill>
                <a:srgbClr val="00008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000080"/>
                </a:solidFill>
              </a:rPr>
              <a:t>     2 R RUNNING</a:t>
            </a:r>
            <a:endParaRPr sz="1800">
              <a:solidFill>
                <a:srgbClr val="00008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000080"/>
                </a:solidFill>
              </a:rPr>
              <a:t>     3 X REMOVED</a:t>
            </a:r>
            <a:endParaRPr sz="1800">
              <a:solidFill>
                <a:srgbClr val="00008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000080"/>
                </a:solidFill>
              </a:rPr>
              <a:t>     4 C COMPLETED</a:t>
            </a:r>
            <a:endParaRPr sz="1800">
              <a:solidFill>
                <a:srgbClr val="00008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000080"/>
                </a:solidFill>
              </a:rPr>
              <a:t>     5 H HELD</a:t>
            </a:r>
            <a:endParaRPr sz="1800">
              <a:solidFill>
                <a:srgbClr val="00008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000080"/>
                </a:solidFill>
              </a:rPr>
              <a:t>     6 &gt; TRANSFERRING_OUTPUT</a:t>
            </a:r>
            <a:endParaRPr sz="1800">
              <a:solidFill>
                <a:srgbClr val="00008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000080"/>
                </a:solidFill>
              </a:rPr>
              <a:t>     7 S SUSPENDED</a:t>
            </a:r>
            <a:endParaRPr sz="1800">
              <a:solidFill>
                <a:srgbClr val="000080"/>
              </a:solidFill>
            </a:endParaRPr>
          </a:p>
        </p:txBody>
      </p:sp>
      <p:sp>
        <p:nvSpPr>
          <p:cNvPr id="249" name="Google Shape;249;p36"/>
          <p:cNvSpPr txBox="1"/>
          <p:nvPr/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0" name="Google Shape;250;p36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Font typeface="Arial"/>
              <a:buNone/>
            </a:pPr>
            <a:r>
              <a:rPr lang="en-US" sz="3200"/>
              <a:t>Why are my jobs idle?</a:t>
            </a:r>
            <a:endParaRPr sz="3200"/>
          </a:p>
        </p:txBody>
      </p:sp>
      <p:sp>
        <p:nvSpPr>
          <p:cNvPr id="256" name="Google Shape;256;p37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$ condor_q -better 29486</a:t>
            </a:r>
            <a:endParaRPr b="1" sz="12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[...]</a:t>
            </a:r>
            <a:endParaRPr sz="12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The Requirements expression for job 29486.000 reduces to these conditions:</a:t>
            </a:r>
            <a:endParaRPr sz="12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     	Slots</a:t>
            </a:r>
            <a:endParaRPr sz="12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Step	Matched  Condition</a:t>
            </a:r>
            <a:endParaRPr sz="12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-----  --------  ---------</a:t>
            </a:r>
            <a:endParaRPr sz="12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[1]    	8348  Target.OpSysMajorVer == 6</a:t>
            </a:r>
            <a:endParaRPr sz="12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[7]   	10841  TARGET.Disk &gt;= RequestDisk</a:t>
            </a:r>
            <a:endParaRPr sz="12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FF8000"/>
                </a:solidFill>
                <a:latin typeface="Consolas"/>
                <a:ea typeface="Consolas"/>
                <a:cs typeface="Consolas"/>
                <a:sym typeface="Consolas"/>
              </a:rPr>
              <a:t>[9]            1  TARGET.Memory &gt;= RequestMemory</a:t>
            </a:r>
            <a:endParaRPr sz="1200">
              <a:solidFill>
                <a:srgbClr val="FF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[11]  	10852  TARGET.HasFileTransfer</a:t>
            </a:r>
            <a:endParaRPr sz="12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7" name="Google Shape;257;p37"/>
          <p:cNvSpPr txBox="1"/>
          <p:nvPr/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8" name="Google Shape;258;p37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8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Font typeface="Arial"/>
              <a:buNone/>
            </a:pPr>
            <a:r>
              <a:rPr lang="en-US" sz="3200"/>
              <a:t>Why are my jobs still running?</a:t>
            </a:r>
            <a:endParaRPr sz="3200"/>
          </a:p>
        </p:txBody>
      </p:sp>
      <p:sp>
        <p:nvSpPr>
          <p:cNvPr id="264" name="Google Shape;264;p38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$ condor_q -nobatch</a:t>
            </a:r>
            <a:endParaRPr b="1" sz="18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-- Schedd: learn.chtc.wisc.edu : &lt;128.104.100.43:9618?...</a:t>
            </a:r>
            <a:endParaRPr sz="18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 ID      OWNER       	SUBMITTED 	RUN_TIME ST PRI SIZE CMD</a:t>
            </a:r>
            <a:endParaRPr sz="18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14665.0   blin        	7/25 18:19   </a:t>
            </a:r>
            <a:r>
              <a:rPr lang="en-US" sz="1800">
                <a:solidFill>
                  <a:srgbClr val="FF8000"/>
                </a:solidFill>
                <a:latin typeface="Consolas"/>
                <a:ea typeface="Consolas"/>
                <a:cs typeface="Consolas"/>
                <a:sym typeface="Consolas"/>
              </a:rPr>
              <a:t>0+23:00:03</a:t>
            </a:r>
            <a:r>
              <a:rPr lang="en-U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 R  0	0.3 sleep.sh</a:t>
            </a:r>
            <a:endParaRPr sz="18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00008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FF8000"/>
                </a:solidFill>
              </a:rPr>
              <a:t>Solution:</a:t>
            </a:r>
            <a:r>
              <a:rPr lang="en-US" sz="2400">
                <a:solidFill>
                  <a:srgbClr val="000080"/>
                </a:solidFill>
              </a:rPr>
              <a:t> Use </a:t>
            </a:r>
            <a:r>
              <a:rPr lang="en-US" sz="1600">
                <a:solidFill>
                  <a:srgbClr val="000080"/>
                </a:solidFill>
                <a:highlight>
                  <a:srgbClr val="FF8000"/>
                </a:highlight>
                <a:latin typeface="Roboto Mono"/>
                <a:ea typeface="Roboto Mono"/>
                <a:cs typeface="Roboto Mono"/>
                <a:sym typeface="Roboto Mono"/>
              </a:rPr>
              <a:t>condor_ssh_to_job &lt;JOB ID&gt;</a:t>
            </a:r>
            <a:r>
              <a:rPr lang="en-US" sz="2400">
                <a:solidFill>
                  <a:srgbClr val="000080"/>
                </a:solidFill>
              </a:rPr>
              <a:t> to open an SSH session to the worker node running your job. Non-OSG jobs only!</a:t>
            </a:r>
            <a:endParaRPr sz="2400">
              <a:solidFill>
                <a:srgbClr val="000080"/>
              </a:solidFill>
            </a:endParaRPr>
          </a:p>
        </p:txBody>
      </p:sp>
      <p:sp>
        <p:nvSpPr>
          <p:cNvPr id="265" name="Google Shape;265;p38"/>
          <p:cNvSpPr txBox="1"/>
          <p:nvPr/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66" name="Google Shape;266;p38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9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Font typeface="Arial"/>
              <a:buNone/>
            </a:pPr>
            <a:r>
              <a:rPr lang="en-US" sz="3200"/>
              <a:t>Why are my jobs held?</a:t>
            </a:r>
            <a:endParaRPr sz="3200"/>
          </a:p>
        </p:txBody>
      </p:sp>
      <p:sp>
        <p:nvSpPr>
          <p:cNvPr id="272" name="Google Shape;272;p39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Font typeface="Times New Roman"/>
              <a:buNone/>
            </a:pPr>
            <a:r>
              <a:rPr b="1" lang="en-US" sz="1400">
                <a:latin typeface="Consolas"/>
                <a:ea typeface="Consolas"/>
                <a:cs typeface="Consolas"/>
                <a:sym typeface="Consolas"/>
              </a:rPr>
              <a:t>$ condor_q -held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-- Schedd: learn.chtc.wisc.edu : &lt;128.104.100.43:9618?... @ 07/18/17 15:13:42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ID  	OWNER      	HELD_SINCE  HOLD_REASON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400">
              <a:solidFill>
                <a:srgbClr val="FF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14662.0   blin        	7/25 18:05 </a:t>
            </a:r>
            <a:r>
              <a:rPr lang="en-US" sz="1400">
                <a:solidFill>
                  <a:srgbClr val="FF8000"/>
                </a:solidFill>
                <a:latin typeface="Consolas"/>
                <a:ea typeface="Consolas"/>
                <a:cs typeface="Consolas"/>
                <a:sym typeface="Consolas"/>
              </a:rPr>
              <a:t>Error from slot1_12@e163.chtc.wisc.edu: Failed to execute '/var/lib/condor/execute/slot1/dir_3090825/condor_exec.exe': (errno=8: 'Exec format error')</a:t>
            </a:r>
            <a:endParaRPr sz="24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3" name="Google Shape;273;p39"/>
          <p:cNvSpPr txBox="1"/>
          <p:nvPr/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74" name="Google Shape;274;p39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0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Font typeface="Arial"/>
              <a:buNone/>
            </a:pPr>
            <a:r>
              <a:rPr lang="en-US" sz="3200"/>
              <a:t>Why are my jobs held?</a:t>
            </a:r>
            <a:endParaRPr sz="3200"/>
          </a:p>
        </p:txBody>
      </p:sp>
      <p:sp>
        <p:nvSpPr>
          <p:cNvPr id="280" name="Google Shape;280;p40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Font typeface="Times New Roman"/>
              <a:buNone/>
            </a:pPr>
            <a:r>
              <a:rPr b="1" lang="en-US" sz="1400">
                <a:latin typeface="Consolas"/>
                <a:ea typeface="Consolas"/>
                <a:cs typeface="Consolas"/>
                <a:sym typeface="Consolas"/>
              </a:rPr>
              <a:t>$ condor_q -held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-- Schedd: learn.chtc.wisc.edu : &lt;128.104.100.43:9618?... @ 07/18/17 15:13:42</a:t>
            </a:r>
            <a:endParaRPr sz="1400">
              <a:solidFill>
                <a:srgbClr val="FF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ID  	OWNER      	HELD_SINCE  HOLD_REASON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14662.0   blin        	7/25 18:05 </a:t>
            </a:r>
            <a:r>
              <a:rPr lang="en-US" sz="1400">
                <a:solidFill>
                  <a:srgbClr val="FF8000"/>
                </a:solidFill>
                <a:latin typeface="Consolas"/>
                <a:ea typeface="Consolas"/>
                <a:cs typeface="Consolas"/>
                <a:sym typeface="Consolas"/>
              </a:rPr>
              <a:t>Error from slot1_12@e163.chtc.wisc.edu: Failed to execute '/var/lib/condor/execute/slot1/dir_3090825/condor_exec.exe': (errno=8: 'Exec format error')</a:t>
            </a:r>
            <a:endParaRPr sz="1400">
              <a:solidFill>
                <a:srgbClr val="FF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solidFill>
                  <a:srgbClr val="FF8000"/>
                </a:solidFill>
              </a:rPr>
              <a:t>Huh?</a:t>
            </a:r>
            <a:r>
              <a:rPr b="1" lang="en-US" sz="2300">
                <a:solidFill>
                  <a:srgbClr val="000080"/>
                </a:solidFill>
              </a:rPr>
              <a:t> </a:t>
            </a:r>
            <a:r>
              <a:rPr lang="en-US" sz="2300">
                <a:solidFill>
                  <a:srgbClr val="000080"/>
                </a:solidFill>
              </a:rPr>
              <a:t>Condor couldn’t run your executable.</a:t>
            </a:r>
            <a:endParaRPr sz="2300">
              <a:solidFill>
                <a:srgbClr val="000080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solidFill>
                  <a:srgbClr val="FF8000"/>
                </a:solidFill>
              </a:rPr>
              <a:t>Solution:</a:t>
            </a:r>
            <a:r>
              <a:rPr lang="en-US" sz="2300">
                <a:solidFill>
                  <a:srgbClr val="000080"/>
                </a:solidFill>
              </a:rPr>
              <a:t> Add the missing ‘shebang’ line at the top of the executable, e.g. </a:t>
            </a:r>
            <a:r>
              <a:rPr lang="en-US" sz="1600">
                <a:solidFill>
                  <a:srgbClr val="000080"/>
                </a:solidFill>
                <a:highlight>
                  <a:srgbClr val="FF8000"/>
                </a:highlight>
                <a:latin typeface="Roboto Mono"/>
                <a:ea typeface="Roboto Mono"/>
                <a:cs typeface="Roboto Mono"/>
                <a:sym typeface="Roboto Mono"/>
              </a:rPr>
              <a:t>#!/bin/bash</a:t>
            </a:r>
            <a:r>
              <a:rPr lang="en-US" sz="2300">
                <a:solidFill>
                  <a:srgbClr val="000080"/>
                </a:solidFill>
              </a:rPr>
              <a:t>.</a:t>
            </a:r>
            <a:endParaRPr sz="2300"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   </a:t>
            </a:r>
            <a:r>
              <a:rPr b="1" lang="en-US" sz="1800"/>
              <a:t> </a:t>
            </a:r>
            <a:r>
              <a:rPr b="1" lang="en-US" sz="2400"/>
              <a:t> </a:t>
            </a:r>
            <a:r>
              <a:rPr b="1" lang="en-US" sz="1000"/>
              <a:t>                                                                                                                                                                                                     </a:t>
            </a:r>
            <a:endParaRPr sz="2400">
              <a:solidFill>
                <a:srgbClr val="000080"/>
              </a:solidFill>
            </a:endParaRPr>
          </a:p>
        </p:txBody>
      </p:sp>
      <p:sp>
        <p:nvSpPr>
          <p:cNvPr id="281" name="Google Shape;281;p40"/>
          <p:cNvSpPr txBox="1"/>
          <p:nvPr/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82" name="Google Shape;282;p40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1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Font typeface="Arial"/>
              <a:buNone/>
            </a:pPr>
            <a:r>
              <a:rPr lang="en-US" sz="3200"/>
              <a:t>Why are my jobs held?</a:t>
            </a:r>
            <a:endParaRPr sz="3200"/>
          </a:p>
        </p:txBody>
      </p:sp>
      <p:sp>
        <p:nvSpPr>
          <p:cNvPr id="288" name="Google Shape;288;p41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latin typeface="Consolas"/>
                <a:ea typeface="Consolas"/>
                <a:cs typeface="Consolas"/>
                <a:sym typeface="Consolas"/>
              </a:rPr>
              <a:t>$ condor_q -held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-- Schedd: learn.chtc.wisc.edu : &lt;128.104.100.43:9618?... @ 07/18/17 15:13:42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ID   	OWNER      	HELD_SINCE  HOLD_REASON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29494.0   blin        	7/16 17:31 </a:t>
            </a:r>
            <a:r>
              <a:rPr lang="en-US" sz="1400">
                <a:solidFill>
                  <a:srgbClr val="FF8000"/>
                </a:solidFill>
                <a:latin typeface="Consolas"/>
                <a:ea typeface="Consolas"/>
                <a:cs typeface="Consolas"/>
                <a:sym typeface="Consolas"/>
              </a:rPr>
              <a:t>Failed to initialize user log to /home/blin/foo/bar/test-000.log or /dev/null</a:t>
            </a:r>
            <a:endParaRPr sz="1400">
              <a:solidFill>
                <a:srgbClr val="FF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   </a:t>
            </a:r>
            <a:r>
              <a:rPr b="1" lang="en-US" sz="1800"/>
              <a:t> </a:t>
            </a:r>
            <a:r>
              <a:rPr b="1" lang="en-US" sz="2400"/>
              <a:t> </a:t>
            </a:r>
            <a:r>
              <a:rPr b="1" lang="en-US" sz="1000"/>
              <a:t>                                                                                                                                                                                                     </a:t>
            </a:r>
            <a:endParaRPr sz="2400">
              <a:solidFill>
                <a:srgbClr val="000080"/>
              </a:solidFill>
            </a:endParaRPr>
          </a:p>
        </p:txBody>
      </p:sp>
      <p:sp>
        <p:nvSpPr>
          <p:cNvPr id="289" name="Google Shape;289;p41"/>
          <p:cNvSpPr txBox="1"/>
          <p:nvPr/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90" name="Google Shape;290;p41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2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Font typeface="Arial"/>
              <a:buNone/>
            </a:pPr>
            <a:r>
              <a:rPr lang="en-US" sz="3200"/>
              <a:t>Why are my jobs held?</a:t>
            </a:r>
            <a:endParaRPr sz="3200"/>
          </a:p>
        </p:txBody>
      </p:sp>
      <p:sp>
        <p:nvSpPr>
          <p:cNvPr id="296" name="Google Shape;296;p42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latin typeface="Consolas"/>
                <a:ea typeface="Consolas"/>
                <a:cs typeface="Consolas"/>
                <a:sym typeface="Consolas"/>
              </a:rPr>
              <a:t>$ condor_q -held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-- Schedd: learn.chtc.wisc.edu : &lt;128.104.100.43:9618?... @ 07/18/17 15:13:42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ID   	OWNER      	HELD_SINCE  HOLD_REASON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29494.0   blin        	7/16 17:31 </a:t>
            </a:r>
            <a:r>
              <a:rPr lang="en-US" sz="1400">
                <a:solidFill>
                  <a:srgbClr val="FF8000"/>
                </a:solidFill>
                <a:latin typeface="Consolas"/>
                <a:ea typeface="Consolas"/>
                <a:cs typeface="Consolas"/>
                <a:sym typeface="Consolas"/>
              </a:rPr>
              <a:t>Failed to initialize user log to /home/blin/foo/bar/test-000.log or /dev/null</a:t>
            </a:r>
            <a:endParaRPr sz="1400">
              <a:solidFill>
                <a:srgbClr val="FF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solidFill>
                  <a:srgbClr val="FF8000"/>
                </a:solidFill>
              </a:rPr>
              <a:t>Huh?</a:t>
            </a:r>
            <a:r>
              <a:rPr b="1" lang="en-US" sz="2300">
                <a:solidFill>
                  <a:srgbClr val="000080"/>
                </a:solidFill>
              </a:rPr>
              <a:t> </a:t>
            </a:r>
            <a:r>
              <a:rPr lang="en-US" sz="2300">
                <a:solidFill>
                  <a:srgbClr val="000080"/>
                </a:solidFill>
              </a:rPr>
              <a:t>Condor couldn’t write the job log files</a:t>
            </a:r>
            <a:endParaRPr sz="2300">
              <a:solidFill>
                <a:srgbClr val="000080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solidFill>
                  <a:srgbClr val="FF8000"/>
                </a:solidFill>
              </a:rPr>
              <a:t>Solution:</a:t>
            </a:r>
            <a:r>
              <a:rPr lang="en-US" sz="2300">
                <a:solidFill>
                  <a:srgbClr val="000080"/>
                </a:solidFill>
              </a:rPr>
              <a:t> On the submit server, ensure existence and write permissions for each folder in the specified path or choose a new location for your files!</a:t>
            </a:r>
            <a:endParaRPr sz="2300"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   </a:t>
            </a:r>
            <a:r>
              <a:rPr b="1" lang="en-US" sz="1800"/>
              <a:t> </a:t>
            </a:r>
            <a:r>
              <a:rPr b="1" lang="en-US" sz="2400"/>
              <a:t> </a:t>
            </a:r>
            <a:r>
              <a:rPr b="1" lang="en-US" sz="1000"/>
              <a:t>                                                                                                                                                                                                     </a:t>
            </a:r>
            <a:endParaRPr sz="2400">
              <a:solidFill>
                <a:srgbClr val="000080"/>
              </a:solidFill>
            </a:endParaRPr>
          </a:p>
        </p:txBody>
      </p:sp>
      <p:sp>
        <p:nvSpPr>
          <p:cNvPr id="297" name="Google Shape;297;p42"/>
          <p:cNvSpPr txBox="1"/>
          <p:nvPr/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98" name="Google Shape;298;p42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/>
          <p:nvPr/>
        </p:nvSpPr>
        <p:spPr>
          <a:xfrm>
            <a:off x="5199675" y="1567475"/>
            <a:ext cx="2715600" cy="27537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5"/>
          <p:cNvSpPr txBox="1"/>
          <p:nvPr>
            <p:ph idx="4294967295" type="title"/>
          </p:nvPr>
        </p:nvSpPr>
        <p:spPr>
          <a:xfrm>
            <a:off x="873875" y="2211725"/>
            <a:ext cx="4216800" cy="7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The grid is your oyster!      </a:t>
            </a:r>
            <a:endParaRPr sz="4800"/>
          </a:p>
        </p:txBody>
      </p:sp>
      <p:pic>
        <p:nvPicPr>
          <p:cNvPr descr="StockSnap_S0NV9XZ4OZ.jpg" id="139" name="Google Shape;139;p25"/>
          <p:cNvPicPr preferRelativeResize="0"/>
          <p:nvPr/>
        </p:nvPicPr>
        <p:blipFill rotWithShape="1">
          <a:blip r:embed="rId3">
            <a:alphaModFix/>
          </a:blip>
          <a:srcRect b="0" l="20800" r="12533" t="0"/>
          <a:stretch/>
        </p:blipFill>
        <p:spPr>
          <a:xfrm>
            <a:off x="5329125" y="1715963"/>
            <a:ext cx="2456700" cy="2456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40" name="Google Shape;140;p25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3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Font typeface="Arial"/>
              <a:buNone/>
            </a:pPr>
            <a:r>
              <a:rPr lang="en-US" sz="3200"/>
              <a:t>Why are my jobs held?</a:t>
            </a:r>
            <a:endParaRPr sz="3200"/>
          </a:p>
        </p:txBody>
      </p:sp>
      <p:sp>
        <p:nvSpPr>
          <p:cNvPr id="304" name="Google Shape;304;p43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Font typeface="Times New Roman"/>
              <a:buNone/>
            </a:pPr>
            <a:r>
              <a:rPr b="1" lang="en-US" sz="1600">
                <a:latin typeface="Consolas"/>
                <a:ea typeface="Consolas"/>
                <a:cs typeface="Consolas"/>
                <a:sym typeface="Consolas"/>
              </a:rPr>
              <a:t>$ condor_q -held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-- Schedd: learn.chtc.wisc.edu : &lt;128.104.100.43:9618?... @ 07/18/17 15:13:42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ID  	OWNER      	HELD_SINCE  HOLD_REASON                                                                                                                                                                                                                                                            19.0   blin        	7/14 15:07 </a:t>
            </a:r>
            <a:r>
              <a:rPr lang="en-US" sz="1600">
                <a:solidFill>
                  <a:srgbClr val="FF8000"/>
                </a:solidFill>
                <a:latin typeface="Consolas"/>
                <a:ea typeface="Consolas"/>
                <a:cs typeface="Consolas"/>
                <a:sym typeface="Consolas"/>
              </a:rPr>
              <a:t>Error from slot1_1@e026.chtc.wisc.edu: Job has gone over memory limit of 100 megabytes. Peak usage: 500 megabytes.     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-US" sz="1600">
                <a:latin typeface="Consolas"/>
                <a:ea typeface="Consolas"/>
                <a:cs typeface="Consolas"/>
                <a:sym typeface="Consolas"/>
              </a:rPr>
              <a:t>                                                                                                                                                                                                  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5" name="Google Shape;305;p43"/>
          <p:cNvSpPr txBox="1"/>
          <p:nvPr/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06" name="Google Shape;306;p43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4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Font typeface="Arial"/>
              <a:buNone/>
            </a:pPr>
            <a:r>
              <a:rPr lang="en-US" sz="3200"/>
              <a:t>Why are my jobs held?</a:t>
            </a:r>
            <a:endParaRPr sz="3200"/>
          </a:p>
        </p:txBody>
      </p:sp>
      <p:sp>
        <p:nvSpPr>
          <p:cNvPr id="312" name="Google Shape;312;p44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Font typeface="Times New Roman"/>
              <a:buNone/>
            </a:pPr>
            <a:r>
              <a:rPr b="1" lang="en-US" sz="1600">
                <a:latin typeface="Consolas"/>
                <a:ea typeface="Consolas"/>
                <a:cs typeface="Consolas"/>
                <a:sym typeface="Consolas"/>
              </a:rPr>
              <a:t>$ condor_q -held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-- Schedd: learn.chtc.wisc.edu : &lt;128.104.100.43:9618?... @ 07/18/17 15:13:42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ID  	OWNER      	HELD_SINCE  HOLD_REASON                                                                                                                                                                                                                                                            19.0   blin        	7/14 15:07 </a:t>
            </a:r>
            <a:r>
              <a:rPr lang="en-US" sz="1600">
                <a:solidFill>
                  <a:srgbClr val="FF8000"/>
                </a:solidFill>
                <a:latin typeface="Consolas"/>
                <a:ea typeface="Consolas"/>
                <a:cs typeface="Consolas"/>
                <a:sym typeface="Consolas"/>
              </a:rPr>
              <a:t>Error from slot1_1@e026.chtc.wisc.edu: Job has gone over memory limit of 100 megabytes. Peak usage: 100 megabytes.   </a:t>
            </a:r>
            <a:r>
              <a:rPr lang="en-US" sz="1800">
                <a:solidFill>
                  <a:srgbClr val="FF8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8000"/>
                </a:solidFill>
              </a:rPr>
              <a:t> </a:t>
            </a:r>
            <a:r>
              <a:rPr lang="en-US" sz="1800"/>
              <a:t>  </a:t>
            </a:r>
            <a:r>
              <a:rPr b="1" lang="en-US" sz="1000"/>
              <a:t>                                                                                                                                                                                                  </a:t>
            </a:r>
            <a:endParaRPr b="1" sz="10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rgbClr val="FF8000"/>
                </a:solidFill>
              </a:rPr>
              <a:t>Huh?</a:t>
            </a:r>
            <a:r>
              <a:rPr b="1" lang="en-US" sz="3000">
                <a:solidFill>
                  <a:srgbClr val="000080"/>
                </a:solidFill>
              </a:rPr>
              <a:t> </a:t>
            </a:r>
            <a:r>
              <a:rPr lang="en-US" sz="2400">
                <a:solidFill>
                  <a:srgbClr val="000080"/>
                </a:solidFill>
              </a:rPr>
              <a:t>You’ve used too many resources. </a:t>
            </a:r>
            <a:endParaRPr sz="2400">
              <a:solidFill>
                <a:srgbClr val="000080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rgbClr val="FF8000"/>
                </a:solidFill>
              </a:rPr>
              <a:t>Solution:</a:t>
            </a:r>
            <a:r>
              <a:rPr lang="en-US" sz="2400">
                <a:solidFill>
                  <a:srgbClr val="000080"/>
                </a:solidFill>
              </a:rPr>
              <a:t> Request more! 1GB of memory is a good place to start. If your max memory footprint per job is approaching 10GB, consult OSG staff</a:t>
            </a:r>
            <a:endParaRPr b="1" sz="1000"/>
          </a:p>
        </p:txBody>
      </p:sp>
      <p:sp>
        <p:nvSpPr>
          <p:cNvPr id="313" name="Google Shape;313;p44"/>
          <p:cNvSpPr txBox="1"/>
          <p:nvPr/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14" name="Google Shape;314;p44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5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Font typeface="Arial"/>
              <a:buNone/>
            </a:pPr>
            <a:r>
              <a:rPr lang="en-US" sz="3200"/>
              <a:t>Fixing held jobs</a:t>
            </a:r>
            <a:endParaRPr sz="3200"/>
          </a:p>
        </p:txBody>
      </p:sp>
      <p:sp>
        <p:nvSpPr>
          <p:cNvPr id="320" name="Google Shape;320;p45"/>
          <p:cNvSpPr txBox="1"/>
          <p:nvPr>
            <p:ph idx="1" type="body"/>
          </p:nvPr>
        </p:nvSpPr>
        <p:spPr>
          <a:xfrm>
            <a:off x="747425" y="991025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Font typeface="Times New Roman"/>
              <a:buNone/>
            </a:pPr>
            <a:r>
              <a:rPr b="1" lang="en-US" sz="2000"/>
              <a:t>If the problem was with your submit file</a:t>
            </a:r>
            <a:r>
              <a:rPr lang="en-US" sz="2000"/>
              <a:t> -</a:t>
            </a:r>
            <a:r>
              <a:rPr lang="en-US" sz="2000"/>
              <a:t> remove your jobs, fix the submit file, and resubmit:</a:t>
            </a:r>
            <a:endParaRPr sz="2000"/>
          </a:p>
          <a:p>
            <a:pPr indent="-330200" lvl="0" marL="457200" rtl="0" algn="l">
              <a:spcBef>
                <a:spcPts val="640"/>
              </a:spcBef>
              <a:spcAft>
                <a:spcPts val="0"/>
              </a:spcAft>
              <a:buSzPts val="1600"/>
              <a:buFont typeface="Consolas"/>
              <a:buAutoNum type="arabicPeriod"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condor_rm &lt;job ID&gt;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nsolas"/>
              <a:buAutoNum type="arabicPeriod"/>
            </a:pPr>
            <a:r>
              <a:rPr lang="en-US" sz="1600"/>
              <a:t>Add 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request_disk</a:t>
            </a:r>
            <a:r>
              <a:rPr lang="en-US" sz="1600"/>
              <a:t>, 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request_mem</a:t>
            </a:r>
            <a:r>
              <a:rPr lang="en-US" sz="1600"/>
              <a:t>, or 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request_cpus</a:t>
            </a:r>
            <a:r>
              <a:rPr lang="en-US" sz="1600"/>
              <a:t> to your submit file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nsolas"/>
              <a:buAutoNum type="arabicPeriod"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condor_submit &lt;submit file&gt;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2000"/>
              <a:t>If the problem was outside of your submit file</a:t>
            </a:r>
            <a:r>
              <a:rPr lang="en-US" sz="2000"/>
              <a:t> - fix the issue and release the job: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condor_release &lt;job ID&gt;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1" name="Google Shape;321;p45"/>
          <p:cNvSpPr txBox="1"/>
          <p:nvPr/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22" name="Google Shape;322;p45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6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Font typeface="Arial"/>
              <a:buNone/>
            </a:pPr>
            <a:r>
              <a:rPr lang="en-US" sz="3200"/>
              <a:t>Why are my jobs held?</a:t>
            </a:r>
            <a:endParaRPr sz="3200"/>
          </a:p>
        </p:txBody>
      </p:sp>
      <p:sp>
        <p:nvSpPr>
          <p:cNvPr id="328" name="Google Shape;328;p46"/>
          <p:cNvSpPr txBox="1"/>
          <p:nvPr>
            <p:ph idx="1" type="body"/>
          </p:nvPr>
        </p:nvSpPr>
        <p:spPr>
          <a:xfrm>
            <a:off x="774700" y="923925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Font typeface="Times New Roman"/>
              <a:buNone/>
            </a:pPr>
            <a:r>
              <a:rPr b="1" lang="en-US" sz="1400">
                <a:latin typeface="Consolas"/>
                <a:ea typeface="Consolas"/>
                <a:cs typeface="Consolas"/>
                <a:sym typeface="Consolas"/>
              </a:rPr>
              <a:t>$ condor_q -held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-- Schedd: learn.chtc.wisc.edu : &lt;128.104.100.43:9618?... @ 07/18/17 15:13:42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Font typeface="Times New Roman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24.0   blin        	7/14 16:12 </a:t>
            </a:r>
            <a:r>
              <a:rPr lang="en-US" sz="1400">
                <a:solidFill>
                  <a:srgbClr val="FF8000"/>
                </a:solidFill>
                <a:latin typeface="Consolas"/>
                <a:ea typeface="Consolas"/>
                <a:cs typeface="Consolas"/>
                <a:sym typeface="Consolas"/>
              </a:rPr>
              <a:t>Error from learn.chtc.wisc.edu: STARTER at 128.104.100.52 failed to send file(s) to &lt;128.104.100.43:64130&gt;: error reading from /var/lib/condor/execute/dir_24823/bar: (errno 2) No such file or directory; SHADOW failed to receive file(s) from &lt;128.104.100.52:10507&gt;</a:t>
            </a:r>
            <a:endParaRPr b="1" sz="1400">
              <a:solidFill>
                <a:srgbClr val="FF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9" name="Google Shape;329;p46"/>
          <p:cNvSpPr txBox="1"/>
          <p:nvPr/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30" name="Google Shape;330;p46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7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Font typeface="Arial"/>
              <a:buNone/>
            </a:pPr>
            <a:r>
              <a:rPr lang="en-US" sz="3200"/>
              <a:t>Why are my jobs held?</a:t>
            </a:r>
            <a:endParaRPr sz="3200"/>
          </a:p>
        </p:txBody>
      </p:sp>
      <p:sp>
        <p:nvSpPr>
          <p:cNvPr id="336" name="Google Shape;336;p47"/>
          <p:cNvSpPr txBox="1"/>
          <p:nvPr/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37" name="Google Shape;337;p47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8" name="Google Shape;338;p47"/>
          <p:cNvSpPr/>
          <p:nvPr/>
        </p:nvSpPr>
        <p:spPr>
          <a:xfrm>
            <a:off x="1291175" y="1464600"/>
            <a:ext cx="2053800" cy="2480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80"/>
                </a:solidFill>
              </a:rPr>
              <a:t>Submit Node</a:t>
            </a:r>
            <a:endParaRPr b="1" sz="2400">
              <a:solidFill>
                <a:srgbClr val="000080"/>
              </a:solidFill>
            </a:endParaRPr>
          </a:p>
        </p:txBody>
      </p:sp>
      <p:sp>
        <p:nvSpPr>
          <p:cNvPr id="339" name="Google Shape;339;p47"/>
          <p:cNvSpPr/>
          <p:nvPr/>
        </p:nvSpPr>
        <p:spPr>
          <a:xfrm>
            <a:off x="1699025" y="2289450"/>
            <a:ext cx="1238100" cy="1410600"/>
          </a:xfrm>
          <a:prstGeom prst="rect">
            <a:avLst/>
          </a:prstGeom>
          <a:solidFill>
            <a:srgbClr val="FF8000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80"/>
                </a:solidFill>
              </a:rPr>
              <a:t>SHADOW</a:t>
            </a:r>
            <a:endParaRPr b="1" sz="1800">
              <a:solidFill>
                <a:srgbClr val="000080"/>
              </a:solidFill>
            </a:endParaRPr>
          </a:p>
        </p:txBody>
      </p:sp>
      <p:sp>
        <p:nvSpPr>
          <p:cNvPr id="340" name="Google Shape;340;p47"/>
          <p:cNvSpPr/>
          <p:nvPr/>
        </p:nvSpPr>
        <p:spPr>
          <a:xfrm>
            <a:off x="5969125" y="1464600"/>
            <a:ext cx="2053800" cy="2480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80"/>
                </a:solidFill>
              </a:rPr>
              <a:t>Execut</a:t>
            </a:r>
            <a:r>
              <a:rPr b="1" lang="en-US" sz="2400">
                <a:solidFill>
                  <a:srgbClr val="000080"/>
                </a:solidFill>
              </a:rPr>
              <a:t>e</a:t>
            </a:r>
            <a:r>
              <a:rPr b="1" lang="en-US" sz="2400">
                <a:solidFill>
                  <a:srgbClr val="000080"/>
                </a:solidFill>
              </a:rPr>
              <a:t> Node</a:t>
            </a:r>
            <a:endParaRPr b="1" sz="2400">
              <a:solidFill>
                <a:srgbClr val="000080"/>
              </a:solidFill>
            </a:endParaRPr>
          </a:p>
        </p:txBody>
      </p:sp>
      <p:sp>
        <p:nvSpPr>
          <p:cNvPr id="341" name="Google Shape;341;p47"/>
          <p:cNvSpPr/>
          <p:nvPr/>
        </p:nvSpPr>
        <p:spPr>
          <a:xfrm>
            <a:off x="6376975" y="2289450"/>
            <a:ext cx="1238100" cy="1410600"/>
          </a:xfrm>
          <a:prstGeom prst="rect">
            <a:avLst/>
          </a:prstGeom>
          <a:solidFill>
            <a:srgbClr val="FF8000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000080"/>
                </a:solidFill>
              </a:rPr>
              <a:t>STARTER</a:t>
            </a:r>
            <a:endParaRPr b="1" sz="1700">
              <a:solidFill>
                <a:srgbClr val="000080"/>
              </a:solidFill>
            </a:endParaRPr>
          </a:p>
        </p:txBody>
      </p:sp>
      <p:sp>
        <p:nvSpPr>
          <p:cNvPr id="342" name="Google Shape;342;p47"/>
          <p:cNvSpPr/>
          <p:nvPr/>
        </p:nvSpPr>
        <p:spPr>
          <a:xfrm>
            <a:off x="4115500" y="3557700"/>
            <a:ext cx="419100" cy="481500"/>
          </a:xfrm>
          <a:prstGeom prst="foldedCorner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47"/>
          <p:cNvSpPr/>
          <p:nvPr/>
        </p:nvSpPr>
        <p:spPr>
          <a:xfrm>
            <a:off x="4049800" y="3494675"/>
            <a:ext cx="419100" cy="481500"/>
          </a:xfrm>
          <a:prstGeom prst="foldedCorner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47"/>
          <p:cNvSpPr/>
          <p:nvPr/>
        </p:nvSpPr>
        <p:spPr>
          <a:xfrm>
            <a:off x="3963650" y="3417625"/>
            <a:ext cx="419100" cy="481500"/>
          </a:xfrm>
          <a:prstGeom prst="foldedCorner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47"/>
          <p:cNvSpPr/>
          <p:nvPr/>
        </p:nvSpPr>
        <p:spPr>
          <a:xfrm>
            <a:off x="4129838" y="2079700"/>
            <a:ext cx="419100" cy="481500"/>
          </a:xfrm>
          <a:prstGeom prst="foldedCorner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47"/>
          <p:cNvSpPr/>
          <p:nvPr/>
        </p:nvSpPr>
        <p:spPr>
          <a:xfrm>
            <a:off x="4064138" y="2016675"/>
            <a:ext cx="419100" cy="481500"/>
          </a:xfrm>
          <a:prstGeom prst="foldedCorner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47"/>
          <p:cNvSpPr/>
          <p:nvPr/>
        </p:nvSpPr>
        <p:spPr>
          <a:xfrm>
            <a:off x="3977988" y="1939625"/>
            <a:ext cx="419100" cy="481500"/>
          </a:xfrm>
          <a:prstGeom prst="foldedCorner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47"/>
          <p:cNvSpPr txBox="1"/>
          <p:nvPr/>
        </p:nvSpPr>
        <p:spPr>
          <a:xfrm>
            <a:off x="4507363" y="2131475"/>
            <a:ext cx="12237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80"/>
                </a:solidFill>
              </a:rPr>
              <a:t>Output</a:t>
            </a:r>
            <a:endParaRPr b="1" sz="1800">
              <a:solidFill>
                <a:srgbClr val="000080"/>
              </a:solidFill>
            </a:endParaRPr>
          </a:p>
        </p:txBody>
      </p:sp>
      <p:sp>
        <p:nvSpPr>
          <p:cNvPr id="349" name="Google Shape;349;p47"/>
          <p:cNvSpPr txBox="1"/>
          <p:nvPr/>
        </p:nvSpPr>
        <p:spPr>
          <a:xfrm>
            <a:off x="4521700" y="3424650"/>
            <a:ext cx="12237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80"/>
                </a:solidFill>
              </a:rPr>
              <a:t>Input</a:t>
            </a:r>
            <a:endParaRPr b="1" sz="1800">
              <a:solidFill>
                <a:srgbClr val="000080"/>
              </a:solidFill>
            </a:endParaRPr>
          </a:p>
        </p:txBody>
      </p:sp>
      <p:cxnSp>
        <p:nvCxnSpPr>
          <p:cNvPr id="350" name="Google Shape;350;p47"/>
          <p:cNvCxnSpPr/>
          <p:nvPr/>
        </p:nvCxnSpPr>
        <p:spPr>
          <a:xfrm>
            <a:off x="2945100" y="3327525"/>
            <a:ext cx="3426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1" name="Google Shape;351;p47"/>
          <p:cNvCxnSpPr/>
          <p:nvPr/>
        </p:nvCxnSpPr>
        <p:spPr>
          <a:xfrm>
            <a:off x="2945100" y="2666888"/>
            <a:ext cx="3426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8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Font typeface="Arial"/>
              <a:buNone/>
            </a:pPr>
            <a:r>
              <a:rPr lang="en-US" sz="3200"/>
              <a:t>Why are my jobs held?</a:t>
            </a:r>
            <a:endParaRPr sz="3200"/>
          </a:p>
        </p:txBody>
      </p:sp>
      <p:sp>
        <p:nvSpPr>
          <p:cNvPr id="357" name="Google Shape;357;p48"/>
          <p:cNvSpPr txBox="1"/>
          <p:nvPr>
            <p:ph idx="1" type="body"/>
          </p:nvPr>
        </p:nvSpPr>
        <p:spPr>
          <a:xfrm>
            <a:off x="774700" y="923925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Font typeface="Times New Roman"/>
              <a:buNone/>
            </a:pPr>
            <a:r>
              <a:rPr b="1" lang="en-US" sz="1400">
                <a:latin typeface="Consolas"/>
                <a:ea typeface="Consolas"/>
                <a:cs typeface="Consolas"/>
                <a:sym typeface="Consolas"/>
              </a:rPr>
              <a:t>$ condor_q -held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-- Schedd: learn.chtc.wisc.edu : &lt;128.104.100.43:9618?... @ 07/18/17 15:13:42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Font typeface="Times New Roman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24.0   blin        	7/14 16:12 </a:t>
            </a:r>
            <a:r>
              <a:rPr lang="en-US" sz="1400">
                <a:solidFill>
                  <a:srgbClr val="263238"/>
                </a:solidFill>
                <a:latin typeface="Consolas"/>
                <a:ea typeface="Consolas"/>
                <a:cs typeface="Consolas"/>
                <a:sym typeface="Consolas"/>
              </a:rPr>
              <a:t>Error from learn.chtc.wisc.edu:</a:t>
            </a:r>
            <a:r>
              <a:rPr lang="en-US" sz="1400">
                <a:solidFill>
                  <a:srgbClr val="FF8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400">
                <a:solidFill>
                  <a:srgbClr val="FF8000"/>
                </a:solidFill>
                <a:latin typeface="Consolas"/>
                <a:ea typeface="Consolas"/>
                <a:cs typeface="Consolas"/>
                <a:sym typeface="Consolas"/>
              </a:rPr>
              <a:t>STARTER at 128.104.100.52 failed to send file(s) to &lt;128.104.100.43:64130&gt;: error reading from /var/lib/condor/execute/dir_24823/bar: (errno 2) No such file or directory</a:t>
            </a:r>
            <a:r>
              <a:rPr lang="en-US" sz="1400">
                <a:solidFill>
                  <a:srgbClr val="263238"/>
                </a:solidFill>
                <a:latin typeface="Consolas"/>
                <a:ea typeface="Consolas"/>
                <a:cs typeface="Consolas"/>
                <a:sym typeface="Consolas"/>
              </a:rPr>
              <a:t>; SHADOW failed to receive file(s) from &lt;128.104.100.52:10507&gt;</a:t>
            </a:r>
            <a:endParaRPr b="1" sz="1400">
              <a:solidFill>
                <a:srgbClr val="26323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rgbClr val="FF8000"/>
                </a:solidFill>
              </a:rPr>
              <a:t>Huh?</a:t>
            </a:r>
            <a:r>
              <a:rPr b="1" lang="en-US" sz="3000">
                <a:solidFill>
                  <a:srgbClr val="000080"/>
                </a:solidFill>
              </a:rPr>
              <a:t> </a:t>
            </a:r>
            <a:r>
              <a:rPr lang="en-US" sz="2400">
                <a:solidFill>
                  <a:srgbClr val="000080"/>
                </a:solidFill>
              </a:rPr>
              <a:t>Your job did not create the files that you specified in </a:t>
            </a:r>
            <a:r>
              <a:rPr lang="en-US" sz="1600">
                <a:solidFill>
                  <a:srgbClr val="000080"/>
                </a:solidFill>
                <a:highlight>
                  <a:srgbClr val="FF8000"/>
                </a:highlight>
                <a:latin typeface="Roboto Mono"/>
                <a:ea typeface="Roboto Mono"/>
                <a:cs typeface="Roboto Mono"/>
                <a:sym typeface="Roboto Mono"/>
              </a:rPr>
              <a:t>transfer_output_files</a:t>
            </a:r>
            <a:r>
              <a:rPr lang="en-US" sz="2400">
                <a:solidFill>
                  <a:srgbClr val="000080"/>
                </a:solidFill>
              </a:rPr>
              <a:t>.</a:t>
            </a:r>
            <a:endParaRPr sz="2400">
              <a:solidFill>
                <a:srgbClr val="000080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rgbClr val="FF8000"/>
                </a:solidFill>
              </a:rPr>
              <a:t>Solution:</a:t>
            </a:r>
            <a:r>
              <a:rPr lang="en-US" sz="2400">
                <a:solidFill>
                  <a:srgbClr val="000080"/>
                </a:solidFill>
              </a:rPr>
              <a:t> Check for typos in </a:t>
            </a:r>
            <a:r>
              <a:rPr lang="en-US" sz="1600">
                <a:solidFill>
                  <a:srgbClr val="000080"/>
                </a:solidFill>
                <a:highlight>
                  <a:srgbClr val="FF8000"/>
                </a:highlight>
                <a:latin typeface="Roboto Mono"/>
                <a:ea typeface="Roboto Mono"/>
                <a:cs typeface="Roboto Mono"/>
                <a:sym typeface="Roboto Mono"/>
              </a:rPr>
              <a:t>transfer_output_files</a:t>
            </a:r>
            <a:r>
              <a:rPr lang="en-US" sz="2400">
                <a:solidFill>
                  <a:srgbClr val="000080"/>
                </a:solidFill>
              </a:rPr>
              <a:t>, suspiciously quick jobs, </a:t>
            </a:r>
            <a:r>
              <a:rPr lang="en-US" sz="2400">
                <a:solidFill>
                  <a:srgbClr val="000080"/>
                </a:solidFill>
              </a:rPr>
              <a:t>add debugging information to your code.</a:t>
            </a:r>
            <a:endParaRPr b="1" sz="1000">
              <a:solidFill>
                <a:srgbClr val="FF8000"/>
              </a:solidFill>
            </a:endParaRPr>
          </a:p>
        </p:txBody>
      </p:sp>
      <p:sp>
        <p:nvSpPr>
          <p:cNvPr id="358" name="Google Shape;358;p48"/>
          <p:cNvSpPr txBox="1"/>
          <p:nvPr/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59" name="Google Shape;359;p48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9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Font typeface="Arial"/>
              <a:buNone/>
            </a:pPr>
            <a:r>
              <a:rPr lang="en-US" sz="3200"/>
              <a:t>Why are my jobs held?</a:t>
            </a:r>
            <a:endParaRPr sz="3200"/>
          </a:p>
        </p:txBody>
      </p:sp>
      <p:sp>
        <p:nvSpPr>
          <p:cNvPr id="365" name="Google Shape;365;p49"/>
          <p:cNvSpPr txBox="1"/>
          <p:nvPr>
            <p:ph idx="1" type="body"/>
          </p:nvPr>
        </p:nvSpPr>
        <p:spPr>
          <a:xfrm>
            <a:off x="774700" y="923925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latin typeface="Consolas"/>
                <a:ea typeface="Consolas"/>
                <a:cs typeface="Consolas"/>
                <a:sym typeface="Consolas"/>
              </a:rPr>
              <a:t>$ condor_q -af holdreason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FF8000"/>
                </a:solidFill>
                <a:latin typeface="Consolas"/>
                <a:ea typeface="Consolas"/>
                <a:cs typeface="Consolas"/>
                <a:sym typeface="Consolas"/>
              </a:rPr>
              <a:t>Error from slot1_1@glidein_90499_320684397@node022.local: STARTER at 192.168.1.22 failed to send file(s) to &lt;128.104.100.31:9618&gt;; SHADOW at 128.104.100.31 failed to write to file /home/blin/location/output/location.5164.0.out: (errno 2) No such file or directory</a:t>
            </a:r>
            <a:endParaRPr sz="1400">
              <a:solidFill>
                <a:srgbClr val="FF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Font typeface="Times New Roman"/>
              <a:buNone/>
            </a:pPr>
            <a:r>
              <a:t/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6" name="Google Shape;366;p49"/>
          <p:cNvSpPr txBox="1"/>
          <p:nvPr/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67" name="Google Shape;367;p49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0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Font typeface="Arial"/>
              <a:buNone/>
            </a:pPr>
            <a:r>
              <a:rPr lang="en-US" sz="3200"/>
              <a:t>Why are my jobs held?</a:t>
            </a:r>
            <a:endParaRPr sz="3200"/>
          </a:p>
        </p:txBody>
      </p:sp>
      <p:sp>
        <p:nvSpPr>
          <p:cNvPr id="373" name="Google Shape;373;p50"/>
          <p:cNvSpPr txBox="1"/>
          <p:nvPr>
            <p:ph idx="1" type="body"/>
          </p:nvPr>
        </p:nvSpPr>
        <p:spPr>
          <a:xfrm>
            <a:off x="774700" y="923925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latin typeface="Consolas"/>
                <a:ea typeface="Consolas"/>
                <a:cs typeface="Consolas"/>
                <a:sym typeface="Consolas"/>
              </a:rPr>
              <a:t>$ condor_q -af holdreason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263238"/>
                </a:solidFill>
                <a:latin typeface="Consolas"/>
                <a:ea typeface="Consolas"/>
                <a:cs typeface="Consolas"/>
                <a:sym typeface="Consolas"/>
              </a:rPr>
              <a:t>Error from slot1_1@glidein_90499_320684397@node022.local: STARTER at 192.168.1.22 failed to send file(s) to &lt;128.104.100.31:9618&gt;; </a:t>
            </a:r>
            <a:r>
              <a:rPr b="1" lang="en-US" sz="1400">
                <a:solidFill>
                  <a:srgbClr val="FF8000"/>
                </a:solidFill>
                <a:latin typeface="Consolas"/>
                <a:ea typeface="Consolas"/>
                <a:cs typeface="Consolas"/>
                <a:sym typeface="Consolas"/>
              </a:rPr>
              <a:t>SHADOW at 128.104.100.31</a:t>
            </a:r>
            <a:r>
              <a:rPr lang="en-US" sz="1400">
                <a:solidFill>
                  <a:srgbClr val="FF8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400">
                <a:solidFill>
                  <a:srgbClr val="FF8000"/>
                </a:solidFill>
                <a:latin typeface="Consolas"/>
                <a:ea typeface="Consolas"/>
                <a:cs typeface="Consolas"/>
                <a:sym typeface="Consolas"/>
              </a:rPr>
              <a:t>failed to write to file /home/blin/location/output/location.5164.0.out: (errno 2) No such file or directory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rgbClr val="FF8000"/>
                </a:solidFill>
              </a:rPr>
              <a:t>Huh?</a:t>
            </a:r>
            <a:r>
              <a:rPr b="1" lang="en-US" sz="3000">
                <a:solidFill>
                  <a:srgbClr val="000080"/>
                </a:solidFill>
              </a:rPr>
              <a:t> </a:t>
            </a:r>
            <a:r>
              <a:rPr lang="en-US" sz="2400">
                <a:solidFill>
                  <a:srgbClr val="000080"/>
                </a:solidFill>
              </a:rPr>
              <a:t>HTCondor couldn’t write the output files to the submit server</a:t>
            </a:r>
            <a:endParaRPr sz="2400">
              <a:solidFill>
                <a:srgbClr val="000080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rgbClr val="FF8000"/>
                </a:solidFill>
              </a:rPr>
              <a:t>Solution:</a:t>
            </a:r>
            <a:r>
              <a:rPr lang="en-US" sz="2400">
                <a:solidFill>
                  <a:srgbClr val="000080"/>
                </a:solidFill>
              </a:rPr>
              <a:t> On the submit server, make sure that the directories exist and can be written to</a:t>
            </a:r>
            <a:endParaRPr b="1" sz="1600"/>
          </a:p>
        </p:txBody>
      </p:sp>
      <p:sp>
        <p:nvSpPr>
          <p:cNvPr id="374" name="Google Shape;374;p50"/>
          <p:cNvSpPr txBox="1"/>
          <p:nvPr/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75" name="Google Shape;375;p50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1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Font typeface="Arial"/>
              <a:buNone/>
            </a:pPr>
            <a:r>
              <a:rPr lang="en-US" sz="3200"/>
              <a:t>Why are my jobs held?</a:t>
            </a:r>
            <a:endParaRPr sz="3200"/>
          </a:p>
        </p:txBody>
      </p:sp>
      <p:sp>
        <p:nvSpPr>
          <p:cNvPr id="381" name="Google Shape;381;p51"/>
          <p:cNvSpPr txBox="1"/>
          <p:nvPr/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82" name="Google Shape;382;p51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383" name="Google Shape;383;p51"/>
          <p:cNvGraphicFramePr/>
          <p:nvPr/>
        </p:nvGraphicFramePr>
        <p:xfrm>
          <a:off x="952500" y="1352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{92CF423F-7116-4518-9805-12B8E59D4B35}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263238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263238"/>
                          </a:solidFill>
                        </a:rPr>
                        <a:t>Failed to READ</a:t>
                      </a:r>
                      <a:endParaRPr b="1">
                        <a:solidFill>
                          <a:srgbClr val="263238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263238"/>
                          </a:solidFill>
                        </a:rPr>
                        <a:t>Failed to WRITE</a:t>
                      </a:r>
                      <a:endParaRPr b="1">
                        <a:solidFill>
                          <a:srgbClr val="263238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263238"/>
                          </a:solidFill>
                        </a:rPr>
                        <a:t>SHADOW</a:t>
                      </a:r>
                      <a:endParaRPr b="1">
                        <a:solidFill>
                          <a:srgbClr val="263238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263238"/>
                          </a:solidFill>
                        </a:rPr>
                        <a:t>Input files don’t exist or cannot be read on the submit server</a:t>
                      </a:r>
                      <a:endParaRPr>
                        <a:solidFill>
                          <a:srgbClr val="263238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263238"/>
                          </a:solidFill>
                        </a:rPr>
                        <a:t>Could not write output files to your submit server (missing or incorrect permissions on directories)</a:t>
                      </a:r>
                      <a:endParaRPr>
                        <a:solidFill>
                          <a:srgbClr val="263238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263238"/>
                          </a:solidFill>
                        </a:rPr>
                        <a:t>STARTER</a:t>
                      </a:r>
                      <a:endParaRPr b="1">
                        <a:solidFill>
                          <a:srgbClr val="263238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263238"/>
                          </a:solidFill>
                        </a:rPr>
                        <a:t>Files in </a:t>
                      </a:r>
                      <a:r>
                        <a:rPr lang="en-US" sz="1300">
                          <a:solidFill>
                            <a:srgbClr val="263238"/>
                          </a:solidFill>
                          <a:highlight>
                            <a:srgbClr val="FF8000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transfer_output_files</a:t>
                      </a:r>
                      <a:r>
                        <a:rPr lang="en-US">
                          <a:solidFill>
                            <a:srgbClr val="26323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263238"/>
                          </a:solidFill>
                        </a:rPr>
                        <a:t>were not created on the execute server</a:t>
                      </a:r>
                      <a:endParaRPr>
                        <a:solidFill>
                          <a:srgbClr val="263238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263238"/>
                          </a:solidFill>
                        </a:rPr>
                        <a:t>Something’s wrong with the execute server. Contact your HTCondor admin!</a:t>
                      </a:r>
                      <a:endParaRPr>
                        <a:solidFill>
                          <a:srgbClr val="263238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2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Font typeface="Arial"/>
              <a:buNone/>
            </a:pPr>
            <a:r>
              <a:rPr lang="en-US" sz="3200"/>
              <a:t>My jobs completed but...</a:t>
            </a:r>
            <a:endParaRPr sz="3200"/>
          </a:p>
        </p:txBody>
      </p:sp>
      <p:sp>
        <p:nvSpPr>
          <p:cNvPr id="389" name="Google Shape;389;p52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1800"/>
              <a:t>The output is wrong:</a:t>
            </a:r>
            <a:endParaRPr b="1" sz="1800"/>
          </a:p>
          <a:p>
            <a:pPr indent="-3429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Check </a:t>
            </a:r>
            <a:r>
              <a:rPr lang="en-US" sz="1400">
                <a:highlight>
                  <a:srgbClr val="FF8000"/>
                </a:highlight>
                <a:latin typeface="Roboto Mono"/>
                <a:ea typeface="Roboto Mono"/>
                <a:cs typeface="Roboto Mono"/>
                <a:sym typeface="Roboto Mono"/>
              </a:rPr>
              <a:t>*.log</a:t>
            </a:r>
            <a:r>
              <a:rPr lang="en-US" sz="1800"/>
              <a:t> files for return codes or unexpected behavior: short runtimes, using too many or too few resources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Check </a:t>
            </a:r>
            <a:r>
              <a:rPr lang="en-US" sz="1400">
                <a:highlight>
                  <a:srgbClr val="FF8000"/>
                </a:highlight>
                <a:latin typeface="Roboto Mono"/>
                <a:ea typeface="Roboto Mono"/>
                <a:cs typeface="Roboto Mono"/>
                <a:sym typeface="Roboto Mono"/>
              </a:rPr>
              <a:t>*.err</a:t>
            </a:r>
            <a:r>
              <a:rPr lang="en-US" sz="1800"/>
              <a:t> and </a:t>
            </a:r>
            <a:r>
              <a:rPr lang="en-US" sz="1400">
                <a:highlight>
                  <a:srgbClr val="FF8000"/>
                </a:highlight>
                <a:latin typeface="Roboto Mono"/>
                <a:ea typeface="Roboto Mono"/>
                <a:cs typeface="Roboto Mono"/>
                <a:sym typeface="Roboto Mono"/>
              </a:rPr>
              <a:t>*.out</a:t>
            </a:r>
            <a:r>
              <a:rPr lang="en-US" sz="1800"/>
              <a:t> for error messages from your executable 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Submit an interactive job: </a:t>
            </a:r>
            <a:r>
              <a:rPr lang="en-US" sz="1400">
                <a:highlight>
                  <a:srgbClr val="FF8000"/>
                </a:highlight>
                <a:latin typeface="Roboto Mono"/>
                <a:ea typeface="Roboto Mono"/>
                <a:cs typeface="Roboto Mono"/>
                <a:sym typeface="Roboto Mono"/>
              </a:rPr>
              <a:t>condor_submit -i &lt;SUBMIT FILE&gt;</a:t>
            </a:r>
            <a:r>
              <a:rPr lang="en-US" sz="1800"/>
              <a:t> and run the executable manually.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 sz="1800"/>
              <a:t>If it succeeds, does your submit file have the correct args? If yes, try adding </a:t>
            </a:r>
            <a:r>
              <a:rPr lang="en-US" sz="1400">
                <a:highlight>
                  <a:srgbClr val="FF8000"/>
                </a:highlight>
                <a:latin typeface="Roboto Mono"/>
                <a:ea typeface="Roboto Mono"/>
                <a:cs typeface="Roboto Mono"/>
                <a:sym typeface="Roboto Mono"/>
              </a:rPr>
              <a:t>GET_ENV = True</a:t>
            </a:r>
            <a:r>
              <a:rPr lang="en-US" sz="1800"/>
              <a:t> to your submit file.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 sz="1800"/>
              <a:t>If it fails, there is an issue with your code or your invocation!</a:t>
            </a:r>
            <a:endParaRPr sz="1800"/>
          </a:p>
        </p:txBody>
      </p:sp>
      <p:sp>
        <p:nvSpPr>
          <p:cNvPr id="390" name="Google Shape;390;p52"/>
          <p:cNvSpPr txBox="1"/>
          <p:nvPr/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91" name="Google Shape;391;p52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/>
          <p:nvPr/>
        </p:nvSpPr>
        <p:spPr>
          <a:xfrm>
            <a:off x="5199675" y="1567475"/>
            <a:ext cx="2715600" cy="27537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6"/>
          <p:cNvSpPr txBox="1"/>
          <p:nvPr>
            <p:ph idx="4294967295" type="title"/>
          </p:nvPr>
        </p:nvSpPr>
        <p:spPr>
          <a:xfrm>
            <a:off x="873875" y="2211725"/>
            <a:ext cx="4216800" cy="7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The grid is your oyster!      </a:t>
            </a:r>
            <a:endParaRPr sz="4800"/>
          </a:p>
        </p:txBody>
      </p:sp>
      <p:sp>
        <p:nvSpPr>
          <p:cNvPr id="147" name="Google Shape;147;p26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8" name="Google Shape;148;p26"/>
          <p:cNvSpPr txBox="1"/>
          <p:nvPr>
            <p:ph idx="4294967295" type="title"/>
          </p:nvPr>
        </p:nvSpPr>
        <p:spPr>
          <a:xfrm>
            <a:off x="1026275" y="3354725"/>
            <a:ext cx="4216800" cy="7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...if your jobs aren’t broken.</a:t>
            </a:r>
            <a:endParaRPr sz="2000"/>
          </a:p>
        </p:txBody>
      </p:sp>
      <p:pic>
        <p:nvPicPr>
          <p:cNvPr id="149" name="Google Shape;149;p26"/>
          <p:cNvPicPr preferRelativeResize="0"/>
          <p:nvPr/>
        </p:nvPicPr>
        <p:blipFill rotWithShape="1">
          <a:blip r:embed="rId3">
            <a:alphaModFix/>
          </a:blip>
          <a:srcRect b="4649" l="32517" r="30847" t="40396"/>
          <a:stretch/>
        </p:blipFill>
        <p:spPr>
          <a:xfrm>
            <a:off x="5329125" y="1715963"/>
            <a:ext cx="2456700" cy="2456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50" name="Google Shape;150;p26"/>
          <p:cNvSpPr txBox="1"/>
          <p:nvPr/>
        </p:nvSpPr>
        <p:spPr>
          <a:xfrm>
            <a:off x="6611700" y="4824000"/>
            <a:ext cx="23418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u="sng">
                <a:solidFill>
                  <a:schemeClr val="hlink"/>
                </a:solidFill>
                <a:hlinkClick r:id="rId4"/>
              </a:rPr>
              <a:t>Photo</a:t>
            </a:r>
            <a:r>
              <a:rPr lang="en-US" sz="1000"/>
              <a:t> by brentleimenstol</a:t>
            </a:r>
            <a:r>
              <a:rPr lang="en-US" sz="1000"/>
              <a:t>l CC </a:t>
            </a:r>
            <a:r>
              <a:rPr lang="en-US" sz="1000" u="sng">
                <a:solidFill>
                  <a:schemeClr val="hlink"/>
                </a:solidFill>
                <a:hlinkClick r:id="rId5"/>
              </a:rPr>
              <a:t>BY-SA</a:t>
            </a:r>
            <a:endParaRPr sz="1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3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Troubleshooting Exercise</a:t>
            </a:r>
            <a:endParaRPr/>
          </a:p>
        </p:txBody>
      </p:sp>
      <p:sp>
        <p:nvSpPr>
          <p:cNvPr id="398" name="Google Shape;398;p53"/>
          <p:cNvSpPr txBox="1"/>
          <p:nvPr>
            <p:ph idx="1" type="body"/>
          </p:nvPr>
        </p:nvSpPr>
        <p:spPr>
          <a:xfrm>
            <a:off x="5328975" y="4547450"/>
            <a:ext cx="3739500" cy="2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80"/>
                </a:solidFill>
              </a:rPr>
              <a:t>Source: @direlog, </a:t>
            </a:r>
            <a:r>
              <a:rPr lang="en-US" sz="800" u="sng">
                <a:solidFill>
                  <a:schemeClr val="hlink"/>
                </a:solidFill>
                <a:hlinkClick r:id="rId3"/>
              </a:rPr>
              <a:t>https://twitter.com/direlog/status/886721271102410752</a:t>
            </a:r>
            <a:endParaRPr sz="800">
              <a:solidFill>
                <a:srgbClr val="000080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80"/>
              </a:solidFill>
            </a:endParaRPr>
          </a:p>
        </p:txBody>
      </p:sp>
      <p:sp>
        <p:nvSpPr>
          <p:cNvPr id="399" name="Google Shape;399;p53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troubleshooting_is_awful_present.png" id="400" name="Google Shape;400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3716" y="1144125"/>
            <a:ext cx="5796571" cy="337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4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Hands-On</a:t>
            </a:r>
            <a:endParaRPr sz="3200"/>
          </a:p>
        </p:txBody>
      </p:sp>
      <p:sp>
        <p:nvSpPr>
          <p:cNvPr id="406" name="Google Shape;406;p54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solidFill>
                  <a:srgbClr val="000080"/>
                </a:solidFill>
              </a:rPr>
              <a:t>Questions?</a:t>
            </a:r>
            <a:endParaRPr sz="2400">
              <a:solidFill>
                <a:srgbClr val="00008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n-US" sz="2400">
                <a:solidFill>
                  <a:srgbClr val="000080"/>
                </a:solidFill>
              </a:rPr>
              <a:t>Exercise 1.1</a:t>
            </a:r>
            <a:r>
              <a:rPr lang="en-US" sz="2400">
                <a:solidFill>
                  <a:srgbClr val="000080"/>
                </a:solidFill>
              </a:rPr>
              <a:t>: Troubleshooting</a:t>
            </a:r>
            <a:endParaRPr sz="2400">
              <a:solidFill>
                <a:srgbClr val="00008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400"/>
              <a:buChar char="•"/>
            </a:pPr>
            <a:r>
              <a:rPr lang="en-US" sz="2400">
                <a:solidFill>
                  <a:srgbClr val="000080"/>
                </a:solidFill>
              </a:rPr>
              <a:t>Remember, if you don’t finish, that’s ok! You can make up work later or during evenings, if you’d like.</a:t>
            </a:r>
            <a:endParaRPr sz="2400">
              <a:solidFill>
                <a:srgbClr val="00008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400"/>
              <a:buChar char="•"/>
            </a:pPr>
            <a:r>
              <a:rPr lang="en-US" sz="2400">
                <a:solidFill>
                  <a:srgbClr val="000080"/>
                </a:solidFill>
              </a:rPr>
              <a:t>Coming next</a:t>
            </a:r>
            <a:endParaRPr sz="2400">
              <a:solidFill>
                <a:srgbClr val="00008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400"/>
              <a:buChar char="−"/>
            </a:pPr>
            <a:r>
              <a:rPr lang="en-US" sz="2400">
                <a:solidFill>
                  <a:srgbClr val="000080"/>
                </a:solidFill>
              </a:rPr>
              <a:t>10:30 - 10:45 Break</a:t>
            </a:r>
            <a:endParaRPr sz="2400">
              <a:solidFill>
                <a:srgbClr val="00008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400"/>
              <a:buChar char="−"/>
            </a:pPr>
            <a:r>
              <a:rPr lang="en-US" sz="2400">
                <a:solidFill>
                  <a:srgbClr val="000080"/>
                </a:solidFill>
              </a:rPr>
              <a:t>10:45 - 12:00 HTC in action (interactive)</a:t>
            </a:r>
            <a:endParaRPr sz="2400">
              <a:solidFill>
                <a:srgbClr val="00008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400"/>
              <a:buChar char="−"/>
            </a:pPr>
            <a:r>
              <a:rPr lang="en-US" sz="2400">
                <a:solidFill>
                  <a:srgbClr val="000080"/>
                </a:solidFill>
              </a:rPr>
              <a:t>12:00 - 12:15 Security in the OSG</a:t>
            </a:r>
            <a:endParaRPr sz="2400">
              <a:solidFill>
                <a:srgbClr val="000080"/>
              </a:solidFill>
            </a:endParaRPr>
          </a:p>
        </p:txBody>
      </p:sp>
      <p:sp>
        <p:nvSpPr>
          <p:cNvPr id="407" name="Google Shape;407;p54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/>
        </p:nvSpPr>
        <p:spPr>
          <a:xfrm>
            <a:off x="8724900" y="4799130"/>
            <a:ext cx="419100" cy="34279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grpSp>
        <p:nvGrpSpPr>
          <p:cNvPr id="156" name="Google Shape;156;p27"/>
          <p:cNvGrpSpPr/>
          <p:nvPr/>
        </p:nvGrpSpPr>
        <p:grpSpPr>
          <a:xfrm>
            <a:off x="155799" y="1703350"/>
            <a:ext cx="8771466" cy="3142162"/>
            <a:chOff x="-17462" y="1250567"/>
            <a:chExt cx="9700803" cy="3475075"/>
          </a:xfrm>
        </p:grpSpPr>
        <p:sp>
          <p:nvSpPr>
            <p:cNvPr id="157" name="Google Shape;157;p27"/>
            <p:cNvSpPr txBox="1"/>
            <p:nvPr/>
          </p:nvSpPr>
          <p:spPr>
            <a:xfrm>
              <a:off x="1125537" y="2323389"/>
              <a:ext cx="1055687" cy="514193"/>
            </a:xfrm>
            <a:prstGeom prst="rect">
              <a:avLst/>
            </a:prstGeom>
            <a:solidFill>
              <a:srgbClr val="999999"/>
            </a:solidFill>
            <a:ln cap="sq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imes New Roman"/>
                <a:buNone/>
              </a:pPr>
              <a:r>
                <a:rPr b="0" i="0" lang="en-US" sz="20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Idle</a:t>
              </a:r>
              <a:endParaRPr/>
            </a:p>
          </p:txBody>
        </p:sp>
        <p:sp>
          <p:nvSpPr>
            <p:cNvPr id="158" name="Google Shape;158;p27"/>
            <p:cNvSpPr txBox="1"/>
            <p:nvPr/>
          </p:nvSpPr>
          <p:spPr>
            <a:xfrm>
              <a:off x="4308475" y="2283713"/>
              <a:ext cx="1206500" cy="514193"/>
            </a:xfrm>
            <a:prstGeom prst="rect">
              <a:avLst/>
            </a:prstGeom>
            <a:solidFill>
              <a:srgbClr val="999999"/>
            </a:solidFill>
            <a:ln cap="sq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imes New Roman"/>
                <a:buNone/>
              </a:pPr>
              <a:r>
                <a:rPr b="0" i="0" lang="en-US" sz="20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Running</a:t>
              </a:r>
              <a:endParaRPr/>
            </a:p>
          </p:txBody>
        </p:sp>
        <p:sp>
          <p:nvSpPr>
            <p:cNvPr id="159" name="Google Shape;159;p27"/>
            <p:cNvSpPr txBox="1"/>
            <p:nvPr/>
          </p:nvSpPr>
          <p:spPr>
            <a:xfrm>
              <a:off x="7959729" y="2267847"/>
              <a:ext cx="1353300" cy="514200"/>
            </a:xfrm>
            <a:prstGeom prst="rect">
              <a:avLst/>
            </a:prstGeom>
            <a:solidFill>
              <a:srgbClr val="999999"/>
            </a:solidFill>
            <a:ln cap="sq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imes New Roman"/>
                <a:buNone/>
              </a:pPr>
              <a:r>
                <a:rPr b="0" i="0" lang="en-US" sz="20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Complete</a:t>
              </a:r>
              <a:endParaRPr/>
            </a:p>
          </p:txBody>
        </p:sp>
        <p:sp>
          <p:nvSpPr>
            <p:cNvPr id="160" name="Google Shape;160;p27"/>
            <p:cNvSpPr txBox="1"/>
            <p:nvPr/>
          </p:nvSpPr>
          <p:spPr>
            <a:xfrm>
              <a:off x="2601912" y="1250567"/>
              <a:ext cx="1055687" cy="514193"/>
            </a:xfrm>
            <a:prstGeom prst="rect">
              <a:avLst/>
            </a:prstGeom>
            <a:solidFill>
              <a:srgbClr val="999999"/>
            </a:solidFill>
            <a:ln cap="sq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imes New Roman"/>
                <a:buNone/>
              </a:pPr>
              <a:r>
                <a:rPr b="0" i="0" lang="en-US" sz="20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Held</a:t>
              </a:r>
              <a:endParaRPr/>
            </a:p>
          </p:txBody>
        </p:sp>
        <p:sp>
          <p:nvSpPr>
            <p:cNvPr id="161" name="Google Shape;161;p27"/>
            <p:cNvSpPr txBox="1"/>
            <p:nvPr/>
          </p:nvSpPr>
          <p:spPr>
            <a:xfrm>
              <a:off x="4510087" y="4194478"/>
              <a:ext cx="1208087" cy="514193"/>
            </a:xfrm>
            <a:prstGeom prst="rect">
              <a:avLst/>
            </a:prstGeom>
            <a:solidFill>
              <a:srgbClr val="C70000"/>
            </a:solidFill>
            <a:ln cap="sq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imes New Roman"/>
                <a:buNone/>
              </a:pPr>
              <a:r>
                <a:rPr b="0" i="0" lang="en-US" sz="20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Suspend</a:t>
              </a:r>
              <a:endParaRPr/>
            </a:p>
          </p:txBody>
        </p:sp>
        <p:cxnSp>
          <p:nvCxnSpPr>
            <p:cNvPr id="162" name="Google Shape;162;p27"/>
            <p:cNvCxnSpPr/>
            <p:nvPr/>
          </p:nvCxnSpPr>
          <p:spPr>
            <a:xfrm>
              <a:off x="571500" y="2599529"/>
              <a:ext cx="554037" cy="1587"/>
            </a:xfrm>
            <a:prstGeom prst="straightConnector1">
              <a:avLst/>
            </a:prstGeom>
            <a:noFill/>
            <a:ln cap="sq" cmpd="sng" w="28425">
              <a:solidFill>
                <a:srgbClr val="000000"/>
              </a:solidFill>
              <a:prstDash val="solid"/>
              <a:miter lim="8000"/>
              <a:headEnd len="sm" w="sm" type="none"/>
              <a:tailEnd len="med" w="med" type="stealth"/>
            </a:ln>
          </p:spPr>
        </p:cxnSp>
        <p:cxnSp>
          <p:nvCxnSpPr>
            <p:cNvPr id="163" name="Google Shape;163;p27"/>
            <p:cNvCxnSpPr/>
            <p:nvPr/>
          </p:nvCxnSpPr>
          <p:spPr>
            <a:xfrm flipH="1" rot="10800000">
              <a:off x="2181225" y="2540809"/>
              <a:ext cx="2127250" cy="58719"/>
            </a:xfrm>
            <a:prstGeom prst="straightConnector1">
              <a:avLst/>
            </a:prstGeom>
            <a:noFill/>
            <a:ln cap="sq" cmpd="sng" w="28425">
              <a:solidFill>
                <a:srgbClr val="000000"/>
              </a:solidFill>
              <a:prstDash val="solid"/>
              <a:miter lim="8000"/>
              <a:headEnd len="sm" w="sm" type="none"/>
              <a:tailEnd len="med" w="med" type="stealth"/>
            </a:ln>
          </p:spPr>
        </p:cxnSp>
        <p:cxnSp>
          <p:nvCxnSpPr>
            <p:cNvPr id="164" name="Google Shape;164;p27"/>
            <p:cNvCxnSpPr/>
            <p:nvPr/>
          </p:nvCxnSpPr>
          <p:spPr>
            <a:xfrm flipH="1" rot="10800000">
              <a:off x="5514975" y="2532874"/>
              <a:ext cx="2444750" cy="7935"/>
            </a:xfrm>
            <a:prstGeom prst="straightConnector1">
              <a:avLst/>
            </a:prstGeom>
            <a:noFill/>
            <a:ln cap="sq" cmpd="sng" w="28425">
              <a:solidFill>
                <a:srgbClr val="000000"/>
              </a:solidFill>
              <a:prstDash val="solid"/>
              <a:miter lim="8000"/>
              <a:headEnd len="sm" w="sm" type="none"/>
              <a:tailEnd len="med" w="med" type="stealth"/>
            </a:ln>
          </p:spPr>
        </p:cxnSp>
        <p:cxnSp>
          <p:nvCxnSpPr>
            <p:cNvPr id="165" name="Google Shape;165;p27"/>
            <p:cNvCxnSpPr/>
            <p:nvPr/>
          </p:nvCxnSpPr>
          <p:spPr>
            <a:xfrm flipH="1" rot="10800000">
              <a:off x="1828800" y="1506076"/>
              <a:ext cx="774700" cy="801442"/>
            </a:xfrm>
            <a:prstGeom prst="straightConnector1">
              <a:avLst/>
            </a:prstGeom>
            <a:noFill/>
            <a:ln cap="sq" cmpd="sng" w="31675">
              <a:solidFill>
                <a:srgbClr val="000000"/>
              </a:solidFill>
              <a:prstDash val="solid"/>
              <a:miter lim="8000"/>
              <a:headEnd len="med" w="med" type="triangle"/>
              <a:tailEnd len="med" w="med" type="triangle"/>
            </a:ln>
          </p:spPr>
        </p:cxnSp>
        <p:cxnSp>
          <p:nvCxnSpPr>
            <p:cNvPr id="166" name="Google Shape;166;p27"/>
            <p:cNvCxnSpPr/>
            <p:nvPr/>
          </p:nvCxnSpPr>
          <p:spPr>
            <a:xfrm>
              <a:off x="3657600" y="1507663"/>
              <a:ext cx="1255712" cy="771289"/>
            </a:xfrm>
            <a:prstGeom prst="straightConnector1">
              <a:avLst/>
            </a:prstGeom>
            <a:noFill/>
            <a:ln cap="sq" cmpd="sng" w="31675">
              <a:solidFill>
                <a:srgbClr val="000000"/>
              </a:solidFill>
              <a:prstDash val="solid"/>
              <a:miter lim="8000"/>
              <a:headEnd len="med" w="med" type="triangle"/>
              <a:tailEnd len="med" w="med" type="triangle"/>
            </a:ln>
          </p:spPr>
        </p:cxnSp>
        <p:cxnSp>
          <p:nvCxnSpPr>
            <p:cNvPr id="167" name="Google Shape;167;p27"/>
            <p:cNvCxnSpPr/>
            <p:nvPr/>
          </p:nvCxnSpPr>
          <p:spPr>
            <a:xfrm>
              <a:off x="5114925" y="2874082"/>
              <a:ext cx="1587" cy="1320396"/>
            </a:xfrm>
            <a:prstGeom prst="straightConnector1">
              <a:avLst/>
            </a:prstGeom>
            <a:noFill/>
            <a:ln cap="sq" cmpd="sng" w="31675">
              <a:solidFill>
                <a:srgbClr val="000000"/>
              </a:solidFill>
              <a:prstDash val="solid"/>
              <a:miter lim="8000"/>
              <a:headEnd len="med" w="med" type="triangle"/>
              <a:tailEnd len="med" w="med" type="triangle"/>
            </a:ln>
          </p:spPr>
        </p:cxnSp>
        <p:sp>
          <p:nvSpPr>
            <p:cNvPr id="168" name="Google Shape;168;p27"/>
            <p:cNvSpPr txBox="1"/>
            <p:nvPr/>
          </p:nvSpPr>
          <p:spPr>
            <a:xfrm>
              <a:off x="4562475" y="4194478"/>
              <a:ext cx="1206500" cy="514193"/>
            </a:xfrm>
            <a:prstGeom prst="rect">
              <a:avLst/>
            </a:prstGeom>
            <a:solidFill>
              <a:srgbClr val="C70000"/>
            </a:solidFill>
            <a:ln cap="sq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imes New Roman"/>
                <a:buNone/>
              </a:pPr>
              <a:r>
                <a:rPr b="0" i="0" lang="en-US" sz="20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Suspend</a:t>
              </a:r>
              <a:endParaRPr/>
            </a:p>
          </p:txBody>
        </p:sp>
        <p:sp>
          <p:nvSpPr>
            <p:cNvPr id="169" name="Google Shape;169;p27"/>
            <p:cNvSpPr txBox="1"/>
            <p:nvPr/>
          </p:nvSpPr>
          <p:spPr>
            <a:xfrm>
              <a:off x="4510087" y="4194478"/>
              <a:ext cx="1258887" cy="514193"/>
            </a:xfrm>
            <a:prstGeom prst="rect">
              <a:avLst/>
            </a:prstGeom>
            <a:solidFill>
              <a:srgbClr val="999999"/>
            </a:solidFill>
            <a:ln cap="sq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imes New Roman"/>
                <a:buNone/>
              </a:pPr>
              <a:r>
                <a:rPr b="0" i="0" lang="en-US" sz="20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Suspend</a:t>
              </a:r>
              <a:endParaRPr/>
            </a:p>
          </p:txBody>
        </p:sp>
        <p:cxnSp>
          <p:nvCxnSpPr>
            <p:cNvPr id="170" name="Google Shape;170;p27"/>
            <p:cNvCxnSpPr/>
            <p:nvPr/>
          </p:nvCxnSpPr>
          <p:spPr>
            <a:xfrm flipH="1">
              <a:off x="1651111" y="2797906"/>
              <a:ext cx="3262200" cy="953700"/>
            </a:xfrm>
            <a:prstGeom prst="bentConnector3">
              <a:avLst>
                <a:gd fmla="val 50000" name="adj1"/>
              </a:avLst>
            </a:prstGeom>
            <a:noFill/>
            <a:ln cap="sq" cmpd="sng" w="316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1" name="Google Shape;171;p27"/>
            <p:cNvCxnSpPr/>
            <p:nvPr/>
          </p:nvCxnSpPr>
          <p:spPr>
            <a:xfrm flipH="1" rot="10800000">
              <a:off x="1652587" y="2874082"/>
              <a:ext cx="1587" cy="877618"/>
            </a:xfrm>
            <a:prstGeom prst="straightConnector1">
              <a:avLst/>
            </a:prstGeom>
            <a:noFill/>
            <a:ln cap="sq" cmpd="sng" w="31675">
              <a:solidFill>
                <a:srgbClr val="000000"/>
              </a:solidFill>
              <a:prstDash val="solid"/>
              <a:miter lim="8000"/>
              <a:headEnd len="sm" w="sm" type="none"/>
              <a:tailEnd len="med" w="med" type="triangle"/>
            </a:ln>
          </p:spPr>
        </p:cxnSp>
        <p:cxnSp>
          <p:nvCxnSpPr>
            <p:cNvPr id="172" name="Google Shape;172;p27"/>
            <p:cNvCxnSpPr/>
            <p:nvPr/>
          </p:nvCxnSpPr>
          <p:spPr>
            <a:xfrm>
              <a:off x="8709183" y="2782053"/>
              <a:ext cx="1500" cy="742800"/>
            </a:xfrm>
            <a:prstGeom prst="straightConnector1">
              <a:avLst/>
            </a:prstGeom>
            <a:noFill/>
            <a:ln cap="sq" cmpd="sng" w="28425">
              <a:solidFill>
                <a:srgbClr val="000000"/>
              </a:solidFill>
              <a:prstDash val="solid"/>
              <a:miter lim="8000"/>
              <a:headEnd len="sm" w="sm" type="none"/>
              <a:tailEnd len="med" w="med" type="stealth"/>
            </a:ln>
          </p:spPr>
        </p:cxnSp>
        <p:sp>
          <p:nvSpPr>
            <p:cNvPr id="173" name="Google Shape;173;p27"/>
            <p:cNvSpPr/>
            <p:nvPr/>
          </p:nvSpPr>
          <p:spPr>
            <a:xfrm>
              <a:off x="0" y="2313866"/>
              <a:ext cx="720725" cy="937925"/>
            </a:xfrm>
            <a:prstGeom prst="flowChartDocument">
              <a:avLst/>
            </a:prstGeom>
            <a:solidFill>
              <a:srgbClr val="D9D9D9"/>
            </a:solidFill>
            <a:ln cap="sq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27"/>
            <p:cNvSpPr/>
            <p:nvPr/>
          </p:nvSpPr>
          <p:spPr>
            <a:xfrm>
              <a:off x="8359577" y="3524854"/>
              <a:ext cx="720738" cy="680832"/>
            </a:xfrm>
            <a:prstGeom prst="flowChartDocument">
              <a:avLst/>
            </a:prstGeom>
            <a:solidFill>
              <a:srgbClr val="D9D9D9"/>
            </a:solidFill>
            <a:ln cap="sq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7"/>
            <p:cNvSpPr txBox="1"/>
            <p:nvPr/>
          </p:nvSpPr>
          <p:spPr>
            <a:xfrm>
              <a:off x="7897741" y="4265442"/>
              <a:ext cx="1785600" cy="46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History file</a:t>
              </a:r>
              <a:endParaRPr/>
            </a:p>
          </p:txBody>
        </p:sp>
        <p:sp>
          <p:nvSpPr>
            <p:cNvPr id="176" name="Google Shape;176;p27"/>
            <p:cNvSpPr txBox="1"/>
            <p:nvPr/>
          </p:nvSpPr>
          <p:spPr>
            <a:xfrm>
              <a:off x="-17462" y="3239095"/>
              <a:ext cx="1319212" cy="9014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Submit</a:t>
              </a:r>
              <a:r>
                <a:rPr lang="en-US" sz="2400"/>
                <a:t> </a:t>
              </a:r>
              <a:r>
                <a:rPr b="0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file</a:t>
              </a:r>
              <a:endParaRPr/>
            </a:p>
          </p:txBody>
        </p:sp>
      </p:grpSp>
      <p:sp>
        <p:nvSpPr>
          <p:cNvPr id="177" name="Google Shape;177;p27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Keys to Troubleshooting</a:t>
            </a:r>
            <a:endParaRPr sz="3200"/>
          </a:p>
        </p:txBody>
      </p:sp>
      <p:sp>
        <p:nvSpPr>
          <p:cNvPr id="178" name="Google Shape;178;p27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9" name="Google Shape;179;p27"/>
          <p:cNvSpPr txBox="1"/>
          <p:nvPr>
            <p:ph idx="1" type="body"/>
          </p:nvPr>
        </p:nvSpPr>
        <p:spPr>
          <a:xfrm>
            <a:off x="685800" y="1005250"/>
            <a:ext cx="77724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80"/>
                </a:solidFill>
              </a:rPr>
              <a:t>Identify the problem and break it into smaller ones</a:t>
            </a:r>
            <a:endParaRPr sz="1800">
              <a:solidFill>
                <a:srgbClr val="00008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80"/>
                </a:solidFill>
              </a:rPr>
              <a:t>Know where to find more information:</a:t>
            </a:r>
            <a:endParaRPr sz="2400">
              <a:solidFill>
                <a:srgbClr val="000080"/>
              </a:solidFill>
            </a:endParaRPr>
          </a:p>
          <a:p>
            <a:pPr indent="-342900" lvl="1" marL="914400" rtl="0" algn="l">
              <a:spcBef>
                <a:spcPts val="560"/>
              </a:spcBef>
              <a:spcAft>
                <a:spcPts val="0"/>
              </a:spcAft>
              <a:buClr>
                <a:srgbClr val="000080"/>
              </a:buClr>
              <a:buSzPts val="1800"/>
              <a:buChar char="−"/>
            </a:pPr>
            <a:r>
              <a:rPr lang="en-U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condor_q</a:t>
            </a:r>
            <a:r>
              <a:rPr lang="en-US" sz="1800">
                <a:solidFill>
                  <a:srgbClr val="000080"/>
                </a:solidFill>
              </a:rPr>
              <a:t> and its options</a:t>
            </a:r>
            <a:endParaRPr sz="1800">
              <a:solidFill>
                <a:srgbClr val="00008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800"/>
              <a:buChar char="−"/>
            </a:pPr>
            <a:r>
              <a:rPr lang="en-US" sz="1800">
                <a:solidFill>
                  <a:srgbClr val="000080"/>
                </a:solidFill>
              </a:rPr>
              <a:t>Output, error, log, and rescue files</a:t>
            </a:r>
            <a:endParaRPr sz="1800">
              <a:solidFill>
                <a:srgbClr val="00008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800"/>
              <a:buChar char="−"/>
            </a:pPr>
            <a:r>
              <a:rPr lang="en-US" sz="1800">
                <a:solidFill>
                  <a:srgbClr val="000080"/>
                </a:solidFill>
              </a:rPr>
              <a:t>Google</a:t>
            </a:r>
            <a:endParaRPr sz="1800">
              <a:solidFill>
                <a:srgbClr val="00008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800"/>
              <a:buChar char="−"/>
            </a:pPr>
            <a:r>
              <a:rPr lang="en-US" sz="1800" u="sng">
                <a:solidFill>
                  <a:schemeClr val="hlink"/>
                </a:solidFill>
                <a:hlinkClick r:id="rId3"/>
              </a:rPr>
              <a:t>https://support.opensciencegrid.org</a:t>
            </a:r>
            <a:r>
              <a:rPr lang="en-US" sz="1800">
                <a:solidFill>
                  <a:srgbClr val="000080"/>
                </a:solidFill>
              </a:rPr>
              <a:t> knowledge base</a:t>
            </a:r>
            <a:endParaRPr sz="1800">
              <a:solidFill>
                <a:srgbClr val="00008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800"/>
              <a:buChar char="−"/>
            </a:pPr>
            <a:r>
              <a:rPr lang="en-US" sz="1800">
                <a:solidFill>
                  <a:srgbClr val="000080"/>
                </a:solidFill>
              </a:rPr>
              <a:t>Local support</a:t>
            </a:r>
            <a:endParaRPr sz="1800">
              <a:solidFill>
                <a:srgbClr val="00008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800"/>
              <a:buChar char="−"/>
            </a:pPr>
            <a:r>
              <a:rPr lang="en-US" sz="1800" u="sng">
                <a:solidFill>
                  <a:schemeClr val="hlink"/>
                </a:solidFill>
                <a:hlinkClick r:id="rId4"/>
              </a:rPr>
              <a:t>user-support@opensciencegrid.org</a:t>
            </a:r>
            <a:endParaRPr sz="1800">
              <a:solidFill>
                <a:srgbClr val="000080"/>
              </a:solidFill>
            </a:endParaRPr>
          </a:p>
        </p:txBody>
      </p:sp>
      <p:sp>
        <p:nvSpPr>
          <p:cNvPr id="185" name="Google Shape;185;p28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Font typeface="Arial"/>
              <a:buNone/>
            </a:pPr>
            <a:r>
              <a:rPr lang="en-US" sz="3200"/>
              <a:t>Keys to Troubleshooting</a:t>
            </a:r>
            <a:endParaRPr sz="3200"/>
          </a:p>
        </p:txBody>
      </p:sp>
      <p:sp>
        <p:nvSpPr>
          <p:cNvPr id="186" name="Google Shape;186;p28"/>
          <p:cNvSpPr txBox="1"/>
          <p:nvPr/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7" name="Google Shape;187;p28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4" name="Google Shape;194;p29"/>
          <p:cNvSpPr txBox="1"/>
          <p:nvPr/>
        </p:nvSpPr>
        <p:spPr>
          <a:xfrm>
            <a:off x="948594" y="1991850"/>
            <a:ext cx="7246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0080"/>
                </a:solidFill>
              </a:rPr>
              <a:t>Common Issues</a:t>
            </a:r>
            <a:endParaRPr b="1" sz="3600">
              <a:solidFill>
                <a:srgbClr val="00008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Font typeface="Arial"/>
              <a:buNone/>
            </a:pPr>
            <a:r>
              <a:rPr lang="en-US" sz="3200"/>
              <a:t>Why can’t I submit my job?</a:t>
            </a:r>
            <a:endParaRPr sz="3200"/>
          </a:p>
        </p:txBody>
      </p:sp>
      <p:sp>
        <p:nvSpPr>
          <p:cNvPr id="200" name="Google Shape;200;p30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$ condor_submit sleep.sh</a:t>
            </a:r>
            <a:endParaRPr b="1" sz="24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Submitting job(s)</a:t>
            </a:r>
            <a:endParaRPr sz="24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FF8000"/>
                </a:solidFill>
                <a:latin typeface="Consolas"/>
                <a:ea typeface="Consolas"/>
                <a:cs typeface="Consolas"/>
                <a:sym typeface="Consolas"/>
              </a:rPr>
              <a:t>ERROR: on Line 2 of submit file:</a:t>
            </a:r>
            <a:endParaRPr sz="2400">
              <a:solidFill>
                <a:srgbClr val="FF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FF8000"/>
                </a:solidFill>
                <a:latin typeface="Consolas"/>
                <a:ea typeface="Consolas"/>
                <a:cs typeface="Consolas"/>
                <a:sym typeface="Consolas"/>
              </a:rPr>
              <a:t>ERROR: Failed to parse command file (line 2).</a:t>
            </a:r>
            <a:endParaRPr sz="2400">
              <a:solidFill>
                <a:srgbClr val="FF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1" name="Google Shape;201;p30"/>
          <p:cNvSpPr txBox="1"/>
          <p:nvPr/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2" name="Google Shape;202;p30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Font typeface="Arial"/>
              <a:buNone/>
            </a:pPr>
            <a:r>
              <a:rPr lang="en-US" sz="3200"/>
              <a:t>Why can’t I submit my job?</a:t>
            </a:r>
            <a:endParaRPr sz="3200"/>
          </a:p>
        </p:txBody>
      </p:sp>
      <p:sp>
        <p:nvSpPr>
          <p:cNvPr id="208" name="Google Shape;208;p31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$ condor_submit sleep.sh</a:t>
            </a:r>
            <a:endParaRPr b="1" sz="24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Submitting job(s)</a:t>
            </a:r>
            <a:endParaRPr sz="24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FF8000"/>
                </a:solidFill>
                <a:latin typeface="Consolas"/>
                <a:ea typeface="Consolas"/>
                <a:cs typeface="Consolas"/>
                <a:sym typeface="Consolas"/>
              </a:rPr>
              <a:t>ERROR: on Line 2 of submit file:</a:t>
            </a:r>
            <a:endParaRPr sz="2400">
              <a:solidFill>
                <a:srgbClr val="FF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FF8000"/>
                </a:solidFill>
                <a:latin typeface="Consolas"/>
                <a:ea typeface="Consolas"/>
                <a:cs typeface="Consolas"/>
                <a:sym typeface="Consolas"/>
              </a:rPr>
              <a:t>ERROR: Failed to parse command file (line 2).</a:t>
            </a:r>
            <a:endParaRPr sz="2400">
              <a:solidFill>
                <a:srgbClr val="FF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rgbClr val="FF8000"/>
                </a:solidFill>
              </a:rPr>
              <a:t>Huh?</a:t>
            </a:r>
            <a:r>
              <a:rPr b="1" lang="en-US" sz="3000">
                <a:solidFill>
                  <a:srgbClr val="000080"/>
                </a:solidFill>
              </a:rPr>
              <a:t> </a:t>
            </a:r>
            <a:r>
              <a:rPr lang="en-US" sz="2400">
                <a:solidFill>
                  <a:srgbClr val="000080"/>
                </a:solidFill>
              </a:rPr>
              <a:t>You’ve tried to submit something that wasn’t your submit file.</a:t>
            </a:r>
            <a:endParaRPr sz="2400">
              <a:solidFill>
                <a:srgbClr val="00008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rgbClr val="FF8000"/>
                </a:solidFill>
              </a:rPr>
              <a:t>Solution:</a:t>
            </a:r>
            <a:r>
              <a:rPr lang="en-US" sz="2400">
                <a:solidFill>
                  <a:srgbClr val="000080"/>
                </a:solidFill>
              </a:rPr>
              <a:t> Submit your .sub file!</a:t>
            </a:r>
            <a:endParaRPr sz="2400">
              <a:solidFill>
                <a:srgbClr val="00008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80"/>
              </a:solidFill>
            </a:endParaRPr>
          </a:p>
        </p:txBody>
      </p:sp>
      <p:sp>
        <p:nvSpPr>
          <p:cNvPr id="209" name="Google Shape;209;p31"/>
          <p:cNvSpPr txBox="1"/>
          <p:nvPr/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0" name="Google Shape;210;p31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Font typeface="Arial"/>
              <a:buNone/>
            </a:pPr>
            <a:r>
              <a:rPr lang="en-US" sz="3200"/>
              <a:t>Why can’t I submit my job?</a:t>
            </a:r>
            <a:endParaRPr sz="3200"/>
          </a:p>
        </p:txBody>
      </p:sp>
      <p:sp>
        <p:nvSpPr>
          <p:cNvPr id="216" name="Google Shape;216;p32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$ condor_submit sleep.sub</a:t>
            </a:r>
            <a:endParaRPr b="1" sz="18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Submitting job(s)</a:t>
            </a:r>
            <a:endParaRPr sz="18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ts val="1800"/>
              <a:buFont typeface="Consolas"/>
              <a:buChar char="•"/>
            </a:pPr>
            <a:r>
              <a:rPr lang="en-U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ERROR: Can't open "/home/blin/school/inptu_data"  with flags 00 (No such file or directory)</a:t>
            </a:r>
            <a:endParaRPr sz="18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800"/>
              <a:buFont typeface="Consolas"/>
              <a:buChar char="•"/>
            </a:pPr>
            <a:r>
              <a:rPr lang="en-U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Submitting job(s)No 'executable' parameter was provided</a:t>
            </a:r>
            <a:endParaRPr sz="18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800"/>
              <a:buFont typeface="Consolas"/>
              <a:buChar char="•"/>
            </a:pPr>
            <a:r>
              <a:rPr lang="en-U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ERROR: I don't know about the 'vanila' universe.</a:t>
            </a:r>
            <a:endParaRPr sz="18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800"/>
              <a:buFont typeface="Consolas"/>
              <a:buChar char="•"/>
            </a:pPr>
            <a:r>
              <a:rPr lang="en-U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ERROR: Executable file /bin/slep does not exist</a:t>
            </a:r>
            <a:endParaRPr sz="18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80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80"/>
              </a:solidFill>
            </a:endParaRPr>
          </a:p>
        </p:txBody>
      </p:sp>
      <p:sp>
        <p:nvSpPr>
          <p:cNvPr id="217" name="Google Shape;217;p32"/>
          <p:cNvSpPr txBox="1"/>
          <p:nvPr/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8" name="Google Shape;218;p32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SG-Summer-School-Template">
  <a:themeElements>
    <a:clrScheme name="">
      <a:dk1>
        <a:srgbClr val="000000"/>
      </a:dk1>
      <a:lt1>
        <a:srgbClr val="FFFFFF"/>
      </a:lt1>
      <a:dk2>
        <a:srgbClr val="23005F"/>
      </a:dk2>
      <a:lt2>
        <a:srgbClr val="808080"/>
      </a:lt2>
      <a:accent1>
        <a:srgbClr val="C70000"/>
      </a:accent1>
      <a:accent2>
        <a:srgbClr val="5554FF"/>
      </a:accent2>
      <a:accent3>
        <a:srgbClr val="FFFFFF"/>
      </a:accent3>
      <a:accent4>
        <a:srgbClr val="000000"/>
      </a:accent4>
      <a:accent5>
        <a:srgbClr val="E0AAAA"/>
      </a:accent5>
      <a:accent6>
        <a:srgbClr val="4C4BE7"/>
      </a:accent6>
      <a:hlink>
        <a:srgbClr val="111A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SG-Summer-School-Template">
  <a:themeElements>
    <a:clrScheme name="">
      <a:dk1>
        <a:srgbClr val="000000"/>
      </a:dk1>
      <a:lt1>
        <a:srgbClr val="FFFFFF"/>
      </a:lt1>
      <a:dk2>
        <a:srgbClr val="23005F"/>
      </a:dk2>
      <a:lt2>
        <a:srgbClr val="808080"/>
      </a:lt2>
      <a:accent1>
        <a:srgbClr val="C70000"/>
      </a:accent1>
      <a:accent2>
        <a:srgbClr val="5554FF"/>
      </a:accent2>
      <a:accent3>
        <a:srgbClr val="FFFFFF"/>
      </a:accent3>
      <a:accent4>
        <a:srgbClr val="000000"/>
      </a:accent4>
      <a:accent5>
        <a:srgbClr val="E0AAAA"/>
      </a:accent5>
      <a:accent6>
        <a:srgbClr val="4C4BE7"/>
      </a:accent6>
      <a:hlink>
        <a:srgbClr val="111A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