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3" r:id="rId6"/>
    <p:sldId id="285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2" r:id="rId20"/>
    <p:sldId id="286" r:id="rId21"/>
    <p:sldId id="279" r:id="rId22"/>
    <p:sldId id="280" r:id="rId23"/>
    <p:sldId id="281" r:id="rId24"/>
    <p:sldId id="282" r:id="rId25"/>
    <p:sldId id="288" r:id="rId26"/>
    <p:sldId id="283" r:id="rId27"/>
    <p:sldId id="284" r:id="rId28"/>
  </p:sldIdLst>
  <p:sldSz cx="9144000" cy="5143500" type="screen16x9"/>
  <p:notesSz cx="68580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6" roundtripDataSignature="AMtx7mhk1LXYZEsKGZOFB6Qw1Qcf75a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8B2F94-1477-44AC-86C6-2C8E260CB054}">
  <a:tblStyle styleId="{868B2F94-1477-44AC-86C6-2C8E260CB0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9A0309C-A2AB-412B-AABA-EB4844BAB7C9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eCell>
    <a:swCell>
      <a:tcTxStyle b="on" i="off">
        <a:font>
          <a:latin typeface="Arial"/>
          <a:ea typeface="Arial"/>
          <a:cs typeface="Arial"/>
        </a:font>
        <a:schemeClr val="dk1"/>
      </a:tcTxStyle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11"/>
  </p:normalViewPr>
  <p:slideViewPr>
    <p:cSldViewPr snapToGrid="0">
      <p:cViewPr varScale="1">
        <p:scale>
          <a:sx n="107" d="100"/>
          <a:sy n="107" d="100"/>
        </p:scale>
        <p:origin x="1224" y="168"/>
      </p:cViewPr>
      <p:guideLst>
        <p:guide orient="horz" pos="1620"/>
        <p:guide pos="287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1320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2107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9594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29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9:notes"/>
          <p:cNvSpPr txBox="1">
            <a:spLocks noGrp="1"/>
          </p:cNvSpPr>
          <p:nvPr>
            <p:ph type="sldNum" idx="12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19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1" descr="osg_logo_4c_whi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667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hlink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subTitle" idx="1"/>
          </p:nvPr>
        </p:nvSpPr>
        <p:spPr>
          <a:xfrm>
            <a:off x="647700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Font typeface="Times"/>
              <a:buNone/>
              <a:defRPr sz="2400">
                <a:solidFill>
                  <a:schemeClr val="hlink"/>
                </a:solidFill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0"/>
          <p:cNvSpPr txBox="1">
            <a:spLocks noGrp="1"/>
          </p:cNvSpPr>
          <p:nvPr>
            <p:ph type="body" idx="1"/>
          </p:nvPr>
        </p:nvSpPr>
        <p:spPr>
          <a:xfrm rot="5400000">
            <a:off x="2903538" y="-1128713"/>
            <a:ext cx="351472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4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1"/>
          <p:cNvSpPr txBox="1">
            <a:spLocks noGrp="1"/>
          </p:cNvSpPr>
          <p:nvPr>
            <p:ph type="title"/>
          </p:nvPr>
        </p:nvSpPr>
        <p:spPr>
          <a:xfrm rot="5400000">
            <a:off x="5360988" y="1328737"/>
            <a:ext cx="4429125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1"/>
          </p:nvPr>
        </p:nvSpPr>
        <p:spPr>
          <a:xfrm rot="5400000">
            <a:off x="1398588" y="-538163"/>
            <a:ext cx="4429125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−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2"/>
          </p:nvPr>
        </p:nvSpPr>
        <p:spPr>
          <a:xfrm>
            <a:off x="4737100" y="1000125"/>
            <a:ext cx="38100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−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−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8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8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−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38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9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9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39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3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00008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80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1" name="Google Shape;11;p30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000080"/>
              </a:buClr>
              <a:buSzPts val="3200"/>
              <a:buFont typeface="Times"/>
              <a:buChar char="•"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3C0000"/>
              </a:buClr>
              <a:buSzPts val="2800"/>
              <a:buFont typeface="Noto Sans Symbols"/>
              <a:buChar char="−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3C0000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rgbClr val="3C0000"/>
              </a:buClr>
              <a:buSzPts val="2000"/>
              <a:buFont typeface="Noto Sans Symbols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0"/>
          <p:cNvSpPr/>
          <p:nvPr/>
        </p:nvSpPr>
        <p:spPr>
          <a:xfrm>
            <a:off x="-1266825" y="4506913"/>
            <a:ext cx="1841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30" descr="osg_logo_4c_whit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123825"/>
            <a:ext cx="1393825" cy="69373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0"/>
          <p:cNvSpPr/>
          <p:nvPr/>
        </p:nvSpPr>
        <p:spPr>
          <a:xfrm>
            <a:off x="0" y="4856163"/>
            <a:ext cx="226536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OSG User School 201</a:t>
            </a:r>
            <a:r>
              <a:rPr lang="en-US" sz="1200">
                <a:solidFill>
                  <a:srgbClr val="FF8000"/>
                </a:solidFill>
              </a:rPr>
              <a:t>9</a:t>
            </a:r>
            <a:endParaRPr/>
          </a:p>
        </p:txBody>
      </p:sp>
      <p:cxnSp>
        <p:nvCxnSpPr>
          <p:cNvPr id="16" name="Google Shape;16;p30"/>
          <p:cNvCxnSpPr/>
          <p:nvPr/>
        </p:nvCxnSpPr>
        <p:spPr>
          <a:xfrm>
            <a:off x="525463" y="866775"/>
            <a:ext cx="8618537" cy="0"/>
          </a:xfrm>
          <a:prstGeom prst="straightConnector1">
            <a:avLst/>
          </a:prstGeom>
          <a:noFill/>
          <a:ln w="38100" cap="flat" cmpd="sng">
            <a:solidFill>
              <a:srgbClr val="FF8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>
            <a:spLocks noGrp="1"/>
          </p:cNvSpPr>
          <p:nvPr>
            <p:ph type="ctrTitle"/>
          </p:nvPr>
        </p:nvSpPr>
        <p:spPr>
          <a:xfrm>
            <a:off x="685800" y="17145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Helvetica Neue"/>
                <a:ea typeface="Helvetica Neue"/>
                <a:cs typeface="Helvetica Neue"/>
                <a:sym typeface="Helvetica Neue"/>
              </a:rPr>
              <a:t>Data Considerations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Google Shape;69;p1"/>
          <p:cNvSpPr txBox="1">
            <a:spLocks noGrp="1"/>
          </p:cNvSpPr>
          <p:nvPr>
            <p:ph type="subTitle" idx="1"/>
          </p:nvPr>
        </p:nvSpPr>
        <p:spPr>
          <a:xfrm>
            <a:off x="519113" y="2914650"/>
            <a:ext cx="81280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Thursday AM, Lecture 1</a:t>
            </a:r>
            <a:endParaRPr dirty="0"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Lauren Michael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Data Management Tips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/>
              <a:t>Determine your per-job needs</a:t>
            </a:r>
            <a:endParaRPr dirty="0"/>
          </a:p>
          <a:p>
            <a:pPr marL="800100" lvl="1">
              <a:spcBef>
                <a:spcPts val="640"/>
              </a:spcBef>
              <a:buSzPts val="3200"/>
            </a:pPr>
            <a:r>
              <a:rPr lang="en-US" dirty="0"/>
              <a:t>minimize per-job data needs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Determine your </a:t>
            </a:r>
            <a:r>
              <a:rPr lang="en-US" i="1" dirty="0"/>
              <a:t>batch</a:t>
            </a:r>
            <a:r>
              <a:rPr lang="en-US" dirty="0"/>
              <a:t> needs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Leverage HTCondor and OSG data handling features!</a:t>
            </a:r>
            <a:endParaRPr dirty="0"/>
          </a:p>
        </p:txBody>
      </p:sp>
      <p:sp>
        <p:nvSpPr>
          <p:cNvPr id="199" name="Google Shape;199;p13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Determining In-Job Needs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4455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“Input” includes </a:t>
            </a:r>
            <a:r>
              <a:rPr lang="en-US" sz="2800" i="1" dirty="0"/>
              <a:t>any</a:t>
            </a:r>
            <a:r>
              <a:rPr lang="en-US" sz="2800" dirty="0"/>
              <a:t> files transferred by HTCondor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transfer_input_files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/>
              <a:t>data </a:t>
            </a:r>
            <a:r>
              <a:rPr lang="en-US" sz="2400" i="1" dirty="0"/>
              <a:t>and</a:t>
            </a:r>
            <a:r>
              <a:rPr lang="en-US" sz="2400" dirty="0"/>
              <a:t> </a:t>
            </a:r>
            <a:r>
              <a:rPr lang="en-US" sz="2400" u="sng" dirty="0"/>
              <a:t>software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“Output” includes any files copied back by HTCondor </a:t>
            </a:r>
            <a:endParaRPr sz="2800" dirty="0"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SzPts val="2400"/>
              <a:buChar char="−"/>
            </a:pP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output, error</a:t>
            </a:r>
            <a:endParaRPr dirty="0"/>
          </a:p>
        </p:txBody>
      </p:sp>
      <p:sp>
        <p:nvSpPr>
          <p:cNvPr id="206" name="Google Shape;206;p1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2675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First! Try to minimize your data</a:t>
            </a:r>
            <a:endParaRPr sz="3600" dirty="0"/>
          </a:p>
        </p:txBody>
      </p:sp>
      <p:sp>
        <p:nvSpPr>
          <p:cNvPr id="219" name="Google Shape;219;p1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split large input for better throughput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eliminate unnecessary data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file compression and consolidation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job input: prior to job submission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job output: prior to end of job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moving data between your laptop and the submit server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dirty="0"/>
          </a:p>
        </p:txBody>
      </p:sp>
      <p:sp>
        <p:nvSpPr>
          <p:cNvPr id="220" name="Google Shape;220;p1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Review of HTCondor Data Handling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Data Management Tips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/>
              <a:t>What is ‘Large’ Data?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Dealing with Large Data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Next talks: local and OSG-wide methods for large-data handling</a:t>
            </a:r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233" name="Google Shape;233;p1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In reality, “big data” is relative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What is ‘big’ for </a:t>
            </a:r>
            <a:r>
              <a:rPr lang="en-US" i="1" dirty="0"/>
              <a:t>you</a:t>
            </a:r>
            <a:r>
              <a:rPr lang="en-US" dirty="0"/>
              <a:t>? Why?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234" name="Google Shape;234;p1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8"/>
          <p:cNvCxnSpPr/>
          <p:nvPr/>
        </p:nvCxnSpPr>
        <p:spPr>
          <a:xfrm>
            <a:off x="3810000" y="571500"/>
            <a:ext cx="850900" cy="12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What is big large data?</a:t>
            </a:r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dirty="0"/>
          </a:p>
          <a:p>
            <a:pPr marL="342900" lvl="0">
              <a:spcBef>
                <a:spcPts val="640"/>
              </a:spcBef>
              <a:buSzPts val="3200"/>
            </a:pPr>
            <a:r>
              <a:rPr lang="en-US" dirty="0"/>
              <a:t>In reality, “big data” is relative</a:t>
            </a: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What is ‘big’ for </a:t>
            </a:r>
            <a:r>
              <a:rPr lang="en-US" i="1" dirty="0"/>
              <a:t>you</a:t>
            </a:r>
            <a:r>
              <a:rPr lang="en-US" dirty="0"/>
              <a:t>? Why?</a:t>
            </a:r>
            <a:endParaRPr dirty="0"/>
          </a:p>
          <a:p>
            <a:pPr marL="742950" lvl="1" indent="-10795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Volume, velocity, variety!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think: a million 1-KB files, versus one 1-TB file</a:t>
            </a:r>
            <a:endParaRPr dirty="0"/>
          </a:p>
        </p:txBody>
      </p:sp>
      <p:sp>
        <p:nvSpPr>
          <p:cNvPr id="242" name="Google Shape;242;p1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3" name="Google Shape;243;p19"/>
          <p:cNvCxnSpPr/>
          <p:nvPr/>
        </p:nvCxnSpPr>
        <p:spPr>
          <a:xfrm>
            <a:off x="3810000" y="571500"/>
            <a:ext cx="850900" cy="12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0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256" name="Google Shape;256;p20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0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0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0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0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0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"/>
          <p:cNvSpPr txBox="1">
            <a:spLocks noGrp="1"/>
          </p:cNvSpPr>
          <p:nvPr>
            <p:ph type="title"/>
          </p:nvPr>
        </p:nvSpPr>
        <p:spPr>
          <a:xfrm>
            <a:off x="1228725" y="406358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‘Large’ input data:</a:t>
            </a:r>
            <a:b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The collaborator analogy </a:t>
            </a:r>
            <a:endParaRPr dirty="0"/>
          </a:p>
        </p:txBody>
      </p:sp>
      <p:sp>
        <p:nvSpPr>
          <p:cNvPr id="271" name="Google Shape;271;p21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What method would you use to send data to a collaborator?</a:t>
            </a:r>
            <a:endParaRPr dirty="0"/>
          </a:p>
        </p:txBody>
      </p:sp>
      <p:sp>
        <p:nvSpPr>
          <p:cNvPr id="272" name="Google Shape;272;p2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3" name="Google Shape;273;p21"/>
          <p:cNvGraphicFramePr/>
          <p:nvPr>
            <p:extLst>
              <p:ext uri="{D42A27DB-BD31-4B8C-83A1-F6EECF244321}">
                <p14:modId xmlns:p14="http://schemas.microsoft.com/office/powerpoint/2010/main" val="1560338142"/>
              </p:ext>
            </p:extLst>
          </p:nvPr>
        </p:nvGraphicFramePr>
        <p:xfrm>
          <a:off x="508000" y="2368550"/>
          <a:ext cx="8166100" cy="2125990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174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17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body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email attachment (managed transfer)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GBs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Google Drive, Drop/Box, other web-accessible repository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ship an external drive (local copy needed)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lang="en-US" i="1" dirty="0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 dirty="0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280" name="Google Shape;280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22"/>
          <p:cNvGraphicFramePr/>
          <p:nvPr>
            <p:extLst>
              <p:ext uri="{D42A27DB-BD31-4B8C-83A1-F6EECF244321}">
                <p14:modId xmlns:p14="http://schemas.microsoft.com/office/powerpoint/2010/main" val="3687176870"/>
              </p:ext>
            </p:extLst>
          </p:nvPr>
        </p:nvGraphicFramePr>
        <p:xfrm>
          <a:off x="495300" y="2266950"/>
          <a:ext cx="8166100" cy="2497465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62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1GB total)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unique or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StashCache</a:t>
                      </a: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GB - 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22;p25">
            <a:extLst>
              <a:ext uri="{FF2B5EF4-FFF2-40B4-BE49-F238E27FC236}">
                <a16:creationId xmlns:a16="http://schemas.microsoft.com/office/drawing/2014/main" id="{02B790EF-6BC5-FD40-BD24-37067BF4703E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2C7ABBF9-7C4E-B44C-B75D-303430E98BF3}"/>
              </a:ext>
            </a:extLst>
          </p:cNvPr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Transfers</a:t>
            </a:r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099563"/>
            <a:ext cx="6476214" cy="78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 txBox="1"/>
          <p:nvPr/>
        </p:nvSpPr>
        <p:spPr>
          <a:xfrm>
            <a:off x="755830" y="3035186"/>
            <a:ext cx="1895776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Transfer</a:t>
            </a:r>
            <a:endParaRPr/>
          </a:p>
        </p:txBody>
      </p:sp>
      <p:sp>
        <p:nvSpPr>
          <p:cNvPr id="125" name="Google Shape;125;p7"/>
          <p:cNvSpPr txBox="1"/>
          <p:nvPr/>
        </p:nvSpPr>
        <p:spPr>
          <a:xfrm>
            <a:off x="3014737" y="3035185"/>
            <a:ext cx="1212191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HTTP</a:t>
            </a:r>
            <a:endParaRPr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Proxies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4590059" y="3035185"/>
            <a:ext cx="18630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StashCache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7"/>
          <p:cNvCxnSpPr>
            <a:cxnSpLocks/>
          </p:cNvCxnSpPr>
          <p:nvPr/>
        </p:nvCxnSpPr>
        <p:spPr>
          <a:xfrm>
            <a:off x="1484416" y="1736565"/>
            <a:ext cx="64558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8" name="Google Shape;128;p7"/>
          <p:cNvSpPr txBox="1"/>
          <p:nvPr/>
        </p:nvSpPr>
        <p:spPr>
          <a:xfrm>
            <a:off x="3415648" y="1225567"/>
            <a:ext cx="1622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Data</a:t>
            </a:r>
            <a:endParaRPr/>
          </a:p>
        </p:txBody>
      </p:sp>
      <p:sp>
        <p:nvSpPr>
          <p:cNvPr id="129" name="Google Shape;129;p7"/>
          <p:cNvSpPr txBox="1"/>
          <p:nvPr/>
        </p:nvSpPr>
        <p:spPr>
          <a:xfrm>
            <a:off x="7091331" y="3035184"/>
            <a:ext cx="1263487" cy="904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dirty="0"/>
          </a:p>
          <a:p>
            <a:pPr marL="0" marR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</a:t>
            </a:r>
            <a:endParaRPr dirty="0"/>
          </a:p>
        </p:txBody>
      </p:sp>
      <p:cxnSp>
        <p:nvCxnSpPr>
          <p:cNvPr id="130" name="Google Shape;130;p7"/>
          <p:cNvCxnSpPr>
            <a:stCxn id="124" idx="0"/>
          </p:cNvCxnSpPr>
          <p:nvPr/>
        </p:nvCxnSpPr>
        <p:spPr>
          <a:xfrm rot="10800000">
            <a:off x="1703718" y="2530286"/>
            <a:ext cx="0" cy="5049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1" name="Google Shape;131;p7"/>
          <p:cNvCxnSpPr/>
          <p:nvPr/>
        </p:nvCxnSpPr>
        <p:spPr>
          <a:xfrm rot="10800000">
            <a:off x="3620832" y="2678464"/>
            <a:ext cx="0" cy="338200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2" name="Google Shape;132;p7"/>
          <p:cNvCxnSpPr/>
          <p:nvPr/>
        </p:nvCxnSpPr>
        <p:spPr>
          <a:xfrm rot="10800000">
            <a:off x="5521564" y="2782671"/>
            <a:ext cx="0" cy="298729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7"/>
          <p:cNvCxnSpPr/>
          <p:nvPr/>
        </p:nvCxnSpPr>
        <p:spPr>
          <a:xfrm rot="10800000">
            <a:off x="7723074" y="2882788"/>
            <a:ext cx="3042" cy="198612"/>
          </a:xfrm>
          <a:prstGeom prst="straightConnector1">
            <a:avLst/>
          </a:prstGeom>
          <a:noFill/>
          <a:ln w="381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16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Like all things</a:t>
            </a:r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I always think of HTC/OSG usage as a spectrum:</a:t>
            </a:r>
            <a:endParaRPr sz="2400" dirty="0"/>
          </a:p>
        </p:txBody>
      </p:sp>
      <p:sp>
        <p:nvSpPr>
          <p:cNvPr id="76" name="Google Shape;76;p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4068" y="2675477"/>
            <a:ext cx="6476214" cy="783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88;p3">
            <a:extLst>
              <a:ext uri="{FF2B5EF4-FFF2-40B4-BE49-F238E27FC236}">
                <a16:creationId xmlns:a16="http://schemas.microsoft.com/office/drawing/2014/main" id="{3E76FBC6-3BAF-7849-8A1C-2AD78700A763}"/>
              </a:ext>
            </a:extLst>
          </p:cNvPr>
          <p:cNvCxnSpPr/>
          <p:nvPr/>
        </p:nvCxnSpPr>
        <p:spPr>
          <a:xfrm>
            <a:off x="1419043" y="2532223"/>
            <a:ext cx="6604365" cy="0"/>
          </a:xfrm>
          <a:prstGeom prst="straightConnector1">
            <a:avLst/>
          </a:prstGeom>
          <a:noFill/>
          <a:ln w="76200" cap="flat" cmpd="sng">
            <a:solidFill>
              <a:srgbClr val="C6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" name="Google Shape;89;p3">
            <a:extLst>
              <a:ext uri="{FF2B5EF4-FFF2-40B4-BE49-F238E27FC236}">
                <a16:creationId xmlns:a16="http://schemas.microsoft.com/office/drawing/2014/main" id="{DEF9B17E-9DC5-DE43-9799-ADBBE4377C7B}"/>
              </a:ext>
            </a:extLst>
          </p:cNvPr>
          <p:cNvSpPr txBox="1"/>
          <p:nvPr/>
        </p:nvSpPr>
        <p:spPr>
          <a:xfrm>
            <a:off x="2446317" y="2068725"/>
            <a:ext cx="4429496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 Resources, Mo Planning</a:t>
            </a:r>
            <a:endParaRPr dirty="0"/>
          </a:p>
        </p:txBody>
      </p:sp>
      <p:sp>
        <p:nvSpPr>
          <p:cNvPr id="8" name="Google Shape;97;p4">
            <a:extLst>
              <a:ext uri="{FF2B5EF4-FFF2-40B4-BE49-F238E27FC236}">
                <a16:creationId xmlns:a16="http://schemas.microsoft.com/office/drawing/2014/main" id="{7F4B2FED-D1AB-7249-97BF-643E2B03D5AD}"/>
              </a:ext>
            </a:extLst>
          </p:cNvPr>
          <p:cNvSpPr txBox="1"/>
          <p:nvPr/>
        </p:nvSpPr>
        <p:spPr>
          <a:xfrm>
            <a:off x="1268587" y="3343955"/>
            <a:ext cx="112723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Laptop</a:t>
            </a:r>
            <a:endParaRPr dirty="0"/>
          </a:p>
        </p:txBody>
      </p:sp>
      <p:sp>
        <p:nvSpPr>
          <p:cNvPr id="9" name="Google Shape;98;p4">
            <a:extLst>
              <a:ext uri="{FF2B5EF4-FFF2-40B4-BE49-F238E27FC236}">
                <a16:creationId xmlns:a16="http://schemas.microsoft.com/office/drawing/2014/main" id="{6DD7BECA-192B-4049-B4B7-B668C4A2FB28}"/>
              </a:ext>
            </a:extLst>
          </p:cNvPr>
          <p:cNvSpPr txBox="1"/>
          <p:nvPr/>
        </p:nvSpPr>
        <p:spPr>
          <a:xfrm>
            <a:off x="4204647" y="3343955"/>
            <a:ext cx="116089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</a:t>
            </a:r>
            <a:endParaRPr/>
          </a:p>
        </p:txBody>
      </p:sp>
      <p:sp>
        <p:nvSpPr>
          <p:cNvPr id="10" name="Google Shape;99;p4">
            <a:extLst>
              <a:ext uri="{FF2B5EF4-FFF2-40B4-BE49-F238E27FC236}">
                <a16:creationId xmlns:a16="http://schemas.microsoft.com/office/drawing/2014/main" id="{EFE57FC0-759E-1142-A6F6-D193CC0B2970}"/>
              </a:ext>
            </a:extLst>
          </p:cNvPr>
          <p:cNvSpPr txBox="1"/>
          <p:nvPr/>
        </p:nvSpPr>
        <p:spPr>
          <a:xfrm>
            <a:off x="7874644" y="3343956"/>
            <a:ext cx="86754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OSG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7178675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Large </a:t>
            </a:r>
            <a:r>
              <a:rPr lang="en-US" i="1" dirty="0">
                <a:latin typeface="Helvetica Neue"/>
                <a:ea typeface="Helvetica Neue"/>
                <a:cs typeface="Helvetica Neue"/>
                <a:sym typeface="Helvetica Neue"/>
              </a:rPr>
              <a:t>input</a:t>
            </a: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 in HTC and OSG</a:t>
            </a:r>
            <a:endParaRPr dirty="0"/>
          </a:p>
        </p:txBody>
      </p:sp>
      <p:sp>
        <p:nvSpPr>
          <p:cNvPr id="279" name="Google Shape;279;p2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280" name="Google Shape;280;p2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1" name="Google Shape;281;p22"/>
          <p:cNvGraphicFramePr/>
          <p:nvPr>
            <p:extLst>
              <p:ext uri="{D42A27DB-BD31-4B8C-83A1-F6EECF244321}">
                <p14:modId xmlns:p14="http://schemas.microsoft.com/office/powerpoint/2010/main" val="539614008"/>
              </p:ext>
            </p:extLst>
          </p:nvPr>
        </p:nvGraphicFramePr>
        <p:xfrm>
          <a:off x="495300" y="2266950"/>
          <a:ext cx="8166100" cy="2497465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62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1GB total)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unique or shared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StashCache (regional replication)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GB - 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22;p25">
            <a:extLst>
              <a:ext uri="{FF2B5EF4-FFF2-40B4-BE49-F238E27FC236}">
                <a16:creationId xmlns:a16="http://schemas.microsoft.com/office/drawing/2014/main" id="{510205AB-407F-964F-8595-732F2756F4DD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23;p25">
            <a:extLst>
              <a:ext uri="{FF2B5EF4-FFF2-40B4-BE49-F238E27FC236}">
                <a16:creationId xmlns:a16="http://schemas.microsoft.com/office/drawing/2014/main" id="{879FD662-963B-1046-9EE2-7B1D783B2C6C}"/>
              </a:ext>
            </a:extLst>
          </p:cNvPr>
          <p:cNvSpPr/>
          <p:nvPr/>
        </p:nvSpPr>
        <p:spPr>
          <a:xfrm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649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295" name="Google Shape;295;p24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297" name="Google Shape;297;p24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298" name="Google Shape;298;p24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4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4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03" name="Google Shape;303;p24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06" name="Google Shape;306;p24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4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4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4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4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4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4"/>
          <p:cNvSpPr txBox="1"/>
          <p:nvPr/>
        </p:nvSpPr>
        <p:spPr>
          <a:xfrm>
            <a:off x="901700" y="1244600"/>
            <a:ext cx="261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5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318" name="Google Shape;318;p2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5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1" name="Google Shape;321;p25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5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25" name="Google Shape;325;p25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326" name="Google Shape;326;p25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7" name="Google Shape;327;p25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8" name="Google Shape;328;p25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5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5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5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5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5"/>
          <p:cNvSpPr txBox="1"/>
          <p:nvPr/>
        </p:nvSpPr>
        <p:spPr>
          <a:xfrm>
            <a:off x="901700" y="1244600"/>
            <a:ext cx="26162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Input transfers for many jobs will coincide</a:t>
            </a:r>
            <a:endParaRPr/>
          </a:p>
        </p:txBody>
      </p:sp>
      <p:sp>
        <p:nvSpPr>
          <p:cNvPr id="336" name="Google Shape;336;p25"/>
          <p:cNvSpPr txBox="1"/>
          <p:nvPr/>
        </p:nvSpPr>
        <p:spPr>
          <a:xfrm>
            <a:off x="3213100" y="3771900"/>
            <a:ext cx="2616200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1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Output transfers are staggered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 dirty="0"/>
          </a:p>
        </p:txBody>
      </p:sp>
      <p:sp>
        <p:nvSpPr>
          <p:cNvPr id="342" name="Google Shape;342;p26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43" name="Google Shape;343;p2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6"/>
          <p:cNvGraphicFramePr/>
          <p:nvPr>
            <p:extLst>
              <p:ext uri="{D42A27DB-BD31-4B8C-83A1-F6EECF244321}">
                <p14:modId xmlns:p14="http://schemas.microsoft.com/office/powerpoint/2010/main" val="582447140"/>
              </p:ext>
            </p:extLst>
          </p:nvPr>
        </p:nvGraphicFramePr>
        <p:xfrm>
          <a:off x="495300" y="20637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amount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tiny – </a:t>
                      </a:r>
                      <a:r>
                        <a:rPr lang="en-US" sz="1800" b="1" u="sng" dirty="0"/>
                        <a:t>1GB,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1GB+,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432;p26">
            <a:extLst>
              <a:ext uri="{FF2B5EF4-FFF2-40B4-BE49-F238E27FC236}">
                <a16:creationId xmlns:a16="http://schemas.microsoft.com/office/drawing/2014/main" id="{E56CCBCA-2226-DF4D-BB6D-25624DF196EA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3;p26">
            <a:extLst>
              <a:ext uri="{FF2B5EF4-FFF2-40B4-BE49-F238E27FC236}">
                <a16:creationId xmlns:a16="http://schemas.microsoft.com/office/drawing/2014/main" id="{1653B603-5191-2144-A4B0-52EECB00B892}"/>
              </a:ext>
            </a:extLst>
          </p:cNvPr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Output for HTC and OSG</a:t>
            </a:r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 dirty="0"/>
              <a:t>Why are there fewer options than for input?</a:t>
            </a:r>
            <a:endParaRPr dirty="0"/>
          </a:p>
        </p:txBody>
      </p:sp>
      <p:sp>
        <p:nvSpPr>
          <p:cNvPr id="351" name="Google Shape;351;p2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2" name="Google Shape;352;p27"/>
          <p:cNvGraphicFramePr/>
          <p:nvPr>
            <p:extLst>
              <p:ext uri="{D42A27DB-BD31-4B8C-83A1-F6EECF244321}">
                <p14:modId xmlns:p14="http://schemas.microsoft.com/office/powerpoint/2010/main" val="3561469190"/>
              </p:ext>
            </p:extLst>
          </p:nvPr>
        </p:nvGraphicFramePr>
        <p:xfrm>
          <a:off x="495300" y="2063750"/>
          <a:ext cx="8166100" cy="1483400"/>
        </p:xfrm>
        <a:graphic>
          <a:graphicData uri="http://schemas.openxmlformats.org/drawingml/2006/table">
            <a:tbl>
              <a:tblPr firstRow="1" bandRow="1">
                <a:noFill/>
                <a:tableStyleId>{19A0309C-A2AB-412B-AABA-EB4844BAB7C9}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amount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method of delivery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words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/>
                        <a:t>within executable or arguments?</a:t>
                      </a:r>
                      <a:endParaRPr sz="1800" strike="sngStrik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tiny – </a:t>
                      </a:r>
                      <a:r>
                        <a:rPr lang="en-US" sz="1800" b="1" u="sng" dirty="0"/>
                        <a:t>1GB, total</a:t>
                      </a:r>
                      <a:endParaRPr lang="en-US" sz="18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HTCondor file transfer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1GB+, total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shared file system (local copy, local execute servers)</a:t>
                      </a:r>
                      <a:endParaRPr sz="18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Google Shape;432;p26">
            <a:extLst>
              <a:ext uri="{FF2B5EF4-FFF2-40B4-BE49-F238E27FC236}">
                <a16:creationId xmlns:a16="http://schemas.microsoft.com/office/drawing/2014/main" id="{4C23B60B-736E-0F4D-BCC7-5DFA9AAA4AC7}"/>
              </a:ext>
            </a:extLst>
          </p:cNvPr>
          <p:cNvSpPr/>
          <p:nvPr/>
        </p:nvSpPr>
        <p:spPr>
          <a:xfrm>
            <a:off x="5359400" y="114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433;p26">
            <a:extLst>
              <a:ext uri="{FF2B5EF4-FFF2-40B4-BE49-F238E27FC236}">
                <a16:creationId xmlns:a16="http://schemas.microsoft.com/office/drawing/2014/main" id="{253D1644-7499-1340-A2A8-75BCB2F557DF}"/>
              </a:ext>
            </a:extLst>
          </p:cNvPr>
          <p:cNvSpPr/>
          <p:nvPr/>
        </p:nvSpPr>
        <p:spPr>
          <a:xfrm rot="10800000">
            <a:off x="2552700" y="1104900"/>
            <a:ext cx="2679700" cy="8509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226" name="Google Shape;226;p17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Review of HTCondor Data Handling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Data Management Tips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What is ‘Large’ Data?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/>
              <a:t>Dealing with Large Data</a:t>
            </a:r>
            <a:endParaRPr b="1"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b="1" dirty="0"/>
              <a:t>Next talks: local and OSG-wide methods for large-data handling</a:t>
            </a:r>
            <a:endParaRPr b="1" dirty="0"/>
          </a:p>
        </p:txBody>
      </p:sp>
      <p:sp>
        <p:nvSpPr>
          <p:cNvPr id="227" name="Google Shape;227;p17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838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/>
          </a:p>
        </p:txBody>
      </p:sp>
      <p:sp>
        <p:nvSpPr>
          <p:cNvPr id="358" name="Google Shape;358;p28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1.1  Understanding a job’s data needs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1.2  Using data compression with HTCondor file transfer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 sz="2800" dirty="0"/>
              <a:t>1.3  Splitting input (prep for large run in 2.1)</a:t>
            </a:r>
            <a:endParaRPr sz="28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  <p:sp>
        <p:nvSpPr>
          <p:cNvPr id="359" name="Google Shape;359;p2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9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Questions?</a:t>
            </a:r>
            <a:endParaRPr/>
          </a:p>
        </p:txBody>
      </p:sp>
      <p:sp>
        <p:nvSpPr>
          <p:cNvPr id="366" name="Google Shape;366;p29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Next: Exercises 1.1-1.3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Later: Handling </a:t>
            </a:r>
            <a:r>
              <a:rPr lang="en-US" i="1" dirty="0"/>
              <a:t>large</a:t>
            </a:r>
            <a:r>
              <a:rPr lang="en-US" dirty="0"/>
              <a:t> input data</a:t>
            </a:r>
            <a:endParaRPr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281;p22">
            <a:extLst>
              <a:ext uri="{FF2B5EF4-FFF2-40B4-BE49-F238E27FC236}">
                <a16:creationId xmlns:a16="http://schemas.microsoft.com/office/drawing/2014/main" id="{830930E6-88B2-DF4B-8FC7-E44E1854B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25354449"/>
              </p:ext>
            </p:extLst>
          </p:nvPr>
        </p:nvGraphicFramePr>
        <p:xfrm>
          <a:off x="495300" y="2266950"/>
          <a:ext cx="8166100" cy="2497465"/>
        </p:xfrm>
        <a:graphic>
          <a:graphicData uri="http://schemas.openxmlformats.org/drawingml/2006/table">
            <a:tbl>
              <a:tblPr>
                <a:noFill/>
                <a:tableStyleId>{868B2F94-1477-44AC-86C6-2C8E260CB054}</a:tableStyleId>
              </a:tblPr>
              <a:tblGrid>
                <a:gridCol w="2627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3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amount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method of delivery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words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within executable or arguments?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tiny – 100MB per file</a:t>
                      </a:r>
                      <a:endParaRPr b="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HTCondor file transfer (up to 1GB total)</a:t>
                      </a:r>
                      <a:endParaRPr b="0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100MB – 1GB, shared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download from web server (local caching)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1GB - 20GB, unique or shared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StashCache</a:t>
                      </a: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(regional replication)</a:t>
                      </a:r>
                      <a:endParaRPr b="1"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GB - TBs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shared file system (local copy, local execute servers)</a:t>
                      </a:r>
                      <a:endParaRPr dirty="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54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Planning?</a:t>
            </a:r>
            <a:endParaRPr dirty="0"/>
          </a:p>
        </p:txBody>
      </p:sp>
      <p:sp>
        <p:nvSpPr>
          <p:cNvPr id="107" name="Google Shape;107;p5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77724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Can’t control a cluster like your laptop, where you can install any software and place files (until they flat-out don’t fit)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endParaRPr sz="28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800" dirty="0"/>
              <a:t>OSG: heterogeneity, borrowed resources (including network and disk), lack of on-the-fly troubleshooting</a:t>
            </a: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800" dirty="0"/>
          </a:p>
        </p:txBody>
      </p:sp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Benefits!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774700" y="1000125"/>
            <a:ext cx="4604822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On a cluster &amp; OSG you can access 1000+ cores!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Automate job tasks (with HTCondor)!</a:t>
            </a:r>
            <a:endParaRPr sz="2400"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2400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400" dirty="0"/>
              <a:t>Doesn’t burn up your laptop!</a:t>
            </a:r>
            <a:endParaRPr sz="2400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7560" y="1616907"/>
            <a:ext cx="3261090" cy="239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Review of HTCondor Data Handling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Data Management Tips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What is ‘Large’ Data?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Dealing with Large Data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Next talks: OSG-wide methods for large-data handling, and when to stay ‘local’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/>
              <a:t>Review of HTCondor Data Handling</a:t>
            </a:r>
            <a:endParaRPr b="1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Data Management Tips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What is ‘Large’ Data?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dirty="0"/>
              <a:t>Dealing with Large Data</a:t>
            </a:r>
            <a:endParaRPr dirty="0"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 dirty="0"/>
              <a:t>Next talks: OSG-wide methods for large-data handling, and when to stay ‘local’</a:t>
            </a:r>
            <a:endParaRPr dirty="0"/>
          </a:p>
        </p:txBody>
      </p:sp>
      <p:sp>
        <p:nvSpPr>
          <p:cNvPr id="140" name="Google Shape;140;p8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011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Review: HTCondor Data Handling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0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155" name="Google Shape;155;p10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56" name="Google Shape;156;p10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0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0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60" name="Google Shape;160;p10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62" name="Google Shape;162;p10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Network bottleneck: </a:t>
            </a:r>
            <a:br>
              <a:rPr lang="en-US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the submit server</a:t>
            </a:r>
            <a:endParaRPr/>
          </a:p>
        </p:txBody>
      </p:sp>
      <p:sp>
        <p:nvSpPr>
          <p:cNvPr id="169" name="Google Shape;169;p11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1358900" y="2425700"/>
            <a:ext cx="1638300" cy="850900"/>
          </a:xfrm>
          <a:prstGeom prst="rect">
            <a:avLst/>
          </a:prstGeom>
          <a:solidFill>
            <a:srgbClr val="48964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 server</a:t>
            </a:r>
            <a:endParaRPr/>
          </a:p>
        </p:txBody>
      </p:sp>
      <p:sp>
        <p:nvSpPr>
          <p:cNvPr id="171" name="Google Shape;171;p11"/>
          <p:cNvSpPr/>
          <p:nvPr/>
        </p:nvSpPr>
        <p:spPr>
          <a:xfrm>
            <a:off x="5689600" y="24130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2882900" y="1905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1"/>
          <p:cNvSpPr/>
          <p:nvPr/>
        </p:nvSpPr>
        <p:spPr>
          <a:xfrm rot="10800000">
            <a:off x="2870200" y="3276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3581400" y="2489200"/>
            <a:ext cx="1689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95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950000"/>
                </a:solidFill>
                <a:latin typeface="Arial"/>
                <a:ea typeface="Arial"/>
                <a:cs typeface="Arial"/>
                <a:sym typeface="Arial"/>
              </a:rPr>
              <a:t>HTCondor</a:t>
            </a:r>
            <a:endParaRPr sz="2400" b="1" i="0" u="none" strike="noStrike" cap="none">
              <a:solidFill>
                <a:srgbClr val="95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371600" y="32766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submit file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dir/ 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5740400" y="3251200"/>
            <a:ext cx="1581150" cy="1366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(exec dir)/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executable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endParaRPr/>
          </a:p>
          <a:p>
            <a:pPr marL="0" marR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nsolas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</a:t>
            </a:r>
            <a:endParaRPr/>
          </a:p>
        </p:txBody>
      </p:sp>
      <p:sp>
        <p:nvSpPr>
          <p:cNvPr id="177" name="Google Shape;177;p11"/>
          <p:cNvSpPr/>
          <p:nvPr/>
        </p:nvSpPr>
        <p:spPr>
          <a:xfrm>
            <a:off x="5880100" y="22225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6070600" y="20193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6261100" y="1854200"/>
            <a:ext cx="1638300" cy="850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  server</a:t>
            </a: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3048000" y="1701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 rot="10800000">
            <a:off x="3035300" y="30988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/>
          <p:nvPr/>
        </p:nvSpPr>
        <p:spPr>
          <a:xfrm>
            <a:off x="3251200" y="15240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 rot="10800000">
            <a:off x="3213100" y="29337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3429000" y="13589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 rot="10800000">
            <a:off x="3390900" y="2768600"/>
            <a:ext cx="2933700" cy="520700"/>
          </a:xfrm>
          <a:prstGeom prst="curvedDownArrow">
            <a:avLst>
              <a:gd name="adj1" fmla="val 25015"/>
              <a:gd name="adj2" fmla="val 50003"/>
              <a:gd name="adj3" fmla="val 25000"/>
            </a:avLst>
          </a:prstGeom>
          <a:solidFill>
            <a:schemeClr val="dk1"/>
          </a:solidFill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title"/>
          </p:nvPr>
        </p:nvSpPr>
        <p:spPr>
          <a:xfrm>
            <a:off x="1228725" y="85725"/>
            <a:ext cx="69469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Overview – Data Handling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body" idx="1"/>
          </p:nvPr>
        </p:nvSpPr>
        <p:spPr>
          <a:xfrm>
            <a:off x="571500" y="1000125"/>
            <a:ext cx="8242300" cy="351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Review of HTCondor Data Handling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b="1"/>
              <a:t>Data Management Tips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What is ‘Large’ Data?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Dealing with Large Data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SzPts val="2800"/>
              <a:buChar char="−"/>
            </a:pPr>
            <a:r>
              <a:rPr lang="en-US"/>
              <a:t>Next talks: local and OSG-wide methods for large-data handling</a:t>
            </a:r>
            <a:endParaRPr/>
          </a:p>
        </p:txBody>
      </p:sp>
      <p:sp>
        <p:nvSpPr>
          <p:cNvPr id="192" name="Google Shape;192;p12"/>
          <p:cNvSpPr txBox="1">
            <a:spLocks noGrp="1"/>
          </p:cNvSpPr>
          <p:nvPr>
            <p:ph type="sldNum" idx="12"/>
          </p:nvPr>
        </p:nvSpPr>
        <p:spPr>
          <a:xfrm>
            <a:off x="8724900" y="4800600"/>
            <a:ext cx="419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8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FF8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FF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</TotalTime>
  <Words>1036</Words>
  <Application>Microsoft Macintosh PowerPoint</Application>
  <PresentationFormat>On-screen Show (16:9)</PresentationFormat>
  <Paragraphs>289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Consolas</vt:lpstr>
      <vt:lpstr>Helvetica Neue</vt:lpstr>
      <vt:lpstr>Noto Sans Symbols</vt:lpstr>
      <vt:lpstr>Poppins</vt:lpstr>
      <vt:lpstr>Times</vt:lpstr>
      <vt:lpstr>Times New Roman</vt:lpstr>
      <vt:lpstr>OSG-Summer-School-Template</vt:lpstr>
      <vt:lpstr>Data Considerations</vt:lpstr>
      <vt:lpstr>Like all things</vt:lpstr>
      <vt:lpstr>Planning?</vt:lpstr>
      <vt:lpstr>Benefits!</vt:lpstr>
      <vt:lpstr>Overview – Data Handling</vt:lpstr>
      <vt:lpstr>Overview – Data Handling</vt:lpstr>
      <vt:lpstr>Review: HTCondor Data Handling</vt:lpstr>
      <vt:lpstr>Network bottleneck:  the submit server</vt:lpstr>
      <vt:lpstr>Overview – Data Handling</vt:lpstr>
      <vt:lpstr>Data Management Tips</vt:lpstr>
      <vt:lpstr>Determining In-Job Needs</vt:lpstr>
      <vt:lpstr>First! Try to minimize your data</vt:lpstr>
      <vt:lpstr>Overview – Data Handling</vt:lpstr>
      <vt:lpstr>What is big large data?</vt:lpstr>
      <vt:lpstr>What is big large data?</vt:lpstr>
      <vt:lpstr>Network bottleneck:  the submit server</vt:lpstr>
      <vt:lpstr>‘Large’ input data: The collaborator analogy </vt:lpstr>
      <vt:lpstr>Large input in HTC and OSG</vt:lpstr>
      <vt:lpstr>Transfers</vt:lpstr>
      <vt:lpstr>Large input in HTC and OSG</vt:lpstr>
      <vt:lpstr>Network bottleneck:  the submit server</vt:lpstr>
      <vt:lpstr>Network bottleneck:  the submit server</vt:lpstr>
      <vt:lpstr>Output for HTC and OSG</vt:lpstr>
      <vt:lpstr>Output for HTC and OSG</vt:lpstr>
      <vt:lpstr>Overview – Data Handling</vt:lpstr>
      <vt:lpstr>Exercises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Considerations</dc:title>
  <dc:creator>Alain Roy</dc:creator>
  <cp:lastModifiedBy>Lauren Michael</cp:lastModifiedBy>
  <cp:revision>9</cp:revision>
  <cp:lastPrinted>2019-07-18T13:48:30Z</cp:lastPrinted>
  <dcterms:created xsi:type="dcterms:W3CDTF">2010-07-18T15:11:48Z</dcterms:created>
  <dcterms:modified xsi:type="dcterms:W3CDTF">2019-07-18T16:19:17Z</dcterms:modified>
</cp:coreProperties>
</file>