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def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def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def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def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def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def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def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def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def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def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3" name="Shape 7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584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584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584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584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584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584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584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584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/>
          <p:nvPr>
            <p:ph type="title"/>
          </p:nvPr>
        </p:nvSpPr>
        <p:spPr>
          <a:xfrm>
            <a:off x="4851796" y="3286125"/>
            <a:ext cx="14716126" cy="2678907"/>
          </a:xfrm>
          <a:prstGeom prst="rect">
            <a:avLst/>
          </a:prstGeom>
        </p:spPr>
        <p:txBody>
          <a:bodyPr lIns="71437" tIns="71437" rIns="71437" bIns="71437">
            <a:noAutofit/>
          </a:bodyPr>
          <a:lstStyle>
            <a:lvl1pPr algn="ctr">
              <a:defRPr sz="128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half" idx="1"/>
          </p:nvPr>
        </p:nvSpPr>
        <p:spPr>
          <a:xfrm>
            <a:off x="4833937" y="6250781"/>
            <a:ext cx="14716126" cy="5661423"/>
          </a:xfrm>
          <a:prstGeom prst="rect">
            <a:avLst/>
          </a:prstGeom>
        </p:spPr>
        <p:txBody>
          <a:bodyPr lIns="71437" tIns="71437" rIns="71437" bIns="71437">
            <a:noAutofit/>
          </a:bodyPr>
          <a:lstStyle>
            <a:lvl1pPr marL="0" indent="0" algn="ctr">
              <a:buSzTx/>
              <a:buNone/>
              <a:defRPr sz="6600">
                <a:solidFill>
                  <a:srgbClr val="809CB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  <a:lvl2pPr marL="0" indent="0" algn="ctr">
              <a:buSzTx/>
              <a:buNone/>
              <a:defRPr i="1" sz="5000">
                <a:solidFill>
                  <a:srgbClr val="809CB0"/>
                </a:solidFill>
                <a:latin typeface="Myriad Pro Light"/>
                <a:ea typeface="Myriad Pro Light"/>
                <a:cs typeface="Myriad Pro Light"/>
                <a:sym typeface="Myriad Pro Light"/>
              </a:defRPr>
            </a:lvl2pPr>
            <a:lvl3pPr marL="0" indent="0" algn="ctr">
              <a:buSzTx/>
              <a:buNone/>
              <a:defRPr sz="6600">
                <a:solidFill>
                  <a:srgbClr val="515151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3pPr>
            <a:lvl4pPr marL="0" indent="0" algn="ctr">
              <a:buSzTx/>
              <a:buNone/>
              <a:defRPr sz="6600">
                <a:solidFill>
                  <a:srgbClr val="515151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4pPr>
            <a:lvl5pPr marL="0" indent="0" algn="ctr">
              <a:buSzTx/>
              <a:buNone/>
              <a:defRPr sz="6600">
                <a:solidFill>
                  <a:srgbClr val="515151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23736299" y="13233400"/>
            <a:ext cx="312218" cy="2870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3251200" cy="1731618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What’s Next?  ·  Cartwright  ·  August 13"/>
          <p:cNvSpPr/>
          <p:nvPr/>
        </p:nvSpPr>
        <p:spPr>
          <a:xfrm>
            <a:off x="9847910" y="13237527"/>
            <a:ext cx="4688180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What’s Next?  ·  Cartwright  ·  August 13</a:t>
            </a:r>
          </a:p>
        </p:txBody>
      </p:sp>
      <p:sp>
        <p:nvSpPr>
          <p:cNvPr id="20" name="OSG Virtual School 2021"/>
          <p:cNvSpPr/>
          <p:nvPr/>
        </p:nvSpPr>
        <p:spPr>
          <a:xfrm>
            <a:off x="199229" y="13237527"/>
            <a:ext cx="2931872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OSG Virtual School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736299" y="13233400"/>
            <a:ext cx="312218" cy="2870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" name="Line"/>
          <p:cNvSpPr/>
          <p:nvPr/>
        </p:nvSpPr>
        <p:spPr>
          <a:xfrm>
            <a:off x="63500" y="1777998"/>
            <a:ext cx="24257001" cy="4"/>
          </a:xfrm>
          <a:prstGeom prst="line">
            <a:avLst/>
          </a:prstGeom>
          <a:ln w="50800">
            <a:solidFill>
              <a:srgbClr val="FF6600"/>
            </a:solidFill>
          </a:ln>
        </p:spPr>
        <p:txBody>
          <a:bodyPr lIns="0" tIns="0" rIns="0" bIns="0"/>
          <a:lstStyle/>
          <a:p>
            <a:pPr defTabSz="642937">
              <a:spcBef>
                <a:spcPts val="1000"/>
              </a:spcBef>
              <a:defRPr sz="40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</a:p>
        </p:txBody>
      </p:sp>
      <p:pic>
        <p:nvPicPr>
          <p:cNvPr id="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3251200" cy="1731618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OSG  ·  Cartwright  ·  August 4"/>
          <p:cNvSpPr/>
          <p:nvPr/>
        </p:nvSpPr>
        <p:spPr>
          <a:xfrm>
            <a:off x="10434231" y="13237527"/>
            <a:ext cx="3515538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OSG  ·  Cartwright  ·  August 4</a:t>
            </a:r>
          </a:p>
        </p:txBody>
      </p:sp>
      <p:sp>
        <p:nvSpPr>
          <p:cNvPr id="40" name="OSG Virtual School 2021"/>
          <p:cNvSpPr/>
          <p:nvPr/>
        </p:nvSpPr>
        <p:spPr>
          <a:xfrm>
            <a:off x="199229" y="13237527"/>
            <a:ext cx="2931872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OSG Virtual School 2021</a:t>
            </a:r>
          </a:p>
        </p:txBody>
      </p:sp>
      <p:sp>
        <p:nvSpPr>
          <p:cNvPr id="41" name="Title Text"/>
          <p:cNvSpPr txBox="1"/>
          <p:nvPr>
            <p:ph type="title"/>
          </p:nvPr>
        </p:nvSpPr>
        <p:spPr>
          <a:xfrm>
            <a:off x="3657600" y="419100"/>
            <a:ext cx="20370800" cy="12501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/>
          <p:nvPr>
            <p:ph type="sldNum" sz="quarter" idx="2"/>
          </p:nvPr>
        </p:nvSpPr>
        <p:spPr>
          <a:xfrm>
            <a:off x="23736299" y="13233400"/>
            <a:ext cx="312218" cy="2870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9" name="What’s Next?  ·  Cartwright  ·  August 13"/>
          <p:cNvSpPr/>
          <p:nvPr/>
        </p:nvSpPr>
        <p:spPr>
          <a:xfrm>
            <a:off x="9847910" y="13237527"/>
            <a:ext cx="4688180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What’s Next?  ·  Cartwright  ·  August 13</a:t>
            </a:r>
          </a:p>
        </p:txBody>
      </p:sp>
      <p:sp>
        <p:nvSpPr>
          <p:cNvPr id="50" name="OSG Virtual School 2021"/>
          <p:cNvSpPr/>
          <p:nvPr/>
        </p:nvSpPr>
        <p:spPr>
          <a:xfrm>
            <a:off x="199229" y="13237527"/>
            <a:ext cx="2931872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OSG Virtual School 2021</a:t>
            </a:r>
          </a:p>
        </p:txBody>
      </p:sp>
      <p:sp>
        <p:nvSpPr>
          <p:cNvPr id="51" name="Line"/>
          <p:cNvSpPr/>
          <p:nvPr/>
        </p:nvSpPr>
        <p:spPr>
          <a:xfrm>
            <a:off x="63500" y="1777998"/>
            <a:ext cx="24257001" cy="4"/>
          </a:xfrm>
          <a:prstGeom prst="line">
            <a:avLst/>
          </a:prstGeom>
          <a:ln w="50800">
            <a:solidFill>
              <a:srgbClr val="FF6600"/>
            </a:solidFill>
          </a:ln>
        </p:spPr>
        <p:txBody>
          <a:bodyPr lIns="0" tIns="0" rIns="0" bIns="0"/>
          <a:lstStyle/>
          <a:p>
            <a:pPr defTabSz="642937">
              <a:spcBef>
                <a:spcPts val="1000"/>
              </a:spcBef>
              <a:defRPr sz="40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</a:p>
        </p:txBody>
      </p:sp>
      <p:pic>
        <p:nvPicPr>
          <p:cNvPr id="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3251200" cy="1731618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Title Text"/>
          <p:cNvSpPr txBox="1"/>
          <p:nvPr>
            <p:ph type="title"/>
          </p:nvPr>
        </p:nvSpPr>
        <p:spPr>
          <a:xfrm>
            <a:off x="2438400" y="5992191"/>
            <a:ext cx="19507200" cy="1731618"/>
          </a:xfrm>
          <a:prstGeom prst="rect">
            <a:avLst/>
          </a:prstGeom>
        </p:spPr>
        <p:txBody>
          <a:bodyPr/>
          <a:lstStyle>
            <a:lvl1pPr>
              <a:defRPr sz="10800"/>
            </a:lvl1pPr>
          </a:lstStyle>
          <a:p>
            <a:pPr/>
            <a: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d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idx="1"/>
          </p:nvPr>
        </p:nvSpPr>
        <p:spPr>
          <a:xfrm>
            <a:off x="2438400" y="2717800"/>
            <a:ext cx="19507200" cy="9652000"/>
          </a:xfrm>
          <a:prstGeom prst="rect">
            <a:avLst/>
          </a:prstGeom>
          <a:solidFill>
            <a:srgbClr val="FFF0E5"/>
          </a:solidFill>
        </p:spPr>
        <p:txBody>
          <a:bodyPr lIns="267890" tIns="267890" rIns="267890" bIns="267890"/>
          <a:lstStyle>
            <a:lvl1pPr marL="0" indent="0">
              <a:lnSpc>
                <a:spcPct val="90000"/>
              </a:lnSpc>
              <a:buSzTx/>
              <a:buNone/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  <a:lvl2pPr marL="0" indent="0">
              <a:lnSpc>
                <a:spcPct val="90000"/>
              </a:lnSpc>
              <a:buSzTx/>
              <a:buNone/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2pPr>
            <a:lvl3pPr marL="0" indent="0">
              <a:lnSpc>
                <a:spcPct val="90000"/>
              </a:lnSpc>
              <a:buSzTx/>
              <a:buNone/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3pPr>
            <a:lvl4pPr marL="0" indent="0">
              <a:lnSpc>
                <a:spcPct val="90000"/>
              </a:lnSpc>
              <a:buSzTx/>
              <a:buNone/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4pPr>
            <a:lvl5pPr marL="0" indent="0">
              <a:lnSpc>
                <a:spcPct val="90000"/>
              </a:lnSpc>
              <a:buSzTx/>
              <a:buNone/>
              <a:defRPr sz="5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xfrm>
            <a:off x="20669310" y="13072427"/>
            <a:ext cx="312218" cy="28702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Line"/>
          <p:cNvSpPr/>
          <p:nvPr/>
        </p:nvSpPr>
        <p:spPr>
          <a:xfrm>
            <a:off x="63500" y="1777998"/>
            <a:ext cx="24257001" cy="4"/>
          </a:xfrm>
          <a:prstGeom prst="line">
            <a:avLst/>
          </a:prstGeom>
          <a:ln w="50800">
            <a:solidFill>
              <a:srgbClr val="FF6600"/>
            </a:solidFill>
          </a:ln>
        </p:spPr>
        <p:txBody>
          <a:bodyPr lIns="0" tIns="0" rIns="0" bIns="0"/>
          <a:lstStyle/>
          <a:p>
            <a:pPr defTabSz="642937">
              <a:spcBef>
                <a:spcPts val="1000"/>
              </a:spcBef>
              <a:defRPr sz="40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</a:p>
        </p:txBody>
      </p:sp>
      <p:pic>
        <p:nvPicPr>
          <p:cNvPr id="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3251200" cy="1731618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Title Text"/>
          <p:cNvSpPr txBox="1"/>
          <p:nvPr/>
        </p:nvSpPr>
        <p:spPr>
          <a:xfrm>
            <a:off x="3657600" y="416321"/>
            <a:ext cx="20374124" cy="1250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defRPr b="1" sz="8400">
                <a:solidFill>
                  <a:srgbClr val="003960"/>
                </a:solidFill>
                <a:latin typeface="+mn-lt"/>
                <a:ea typeface="+mn-ea"/>
                <a:cs typeface="+mn-cs"/>
                <a:sym typeface="Myriad Pro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5" name="OSG  ·  Cartwright  ·  August 4"/>
          <p:cNvSpPr/>
          <p:nvPr/>
        </p:nvSpPr>
        <p:spPr>
          <a:xfrm>
            <a:off x="10434231" y="13237527"/>
            <a:ext cx="3515538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OSG  ·  Cartwright  ·  August 4</a:t>
            </a:r>
          </a:p>
        </p:txBody>
      </p:sp>
      <p:sp>
        <p:nvSpPr>
          <p:cNvPr id="66" name="OSG Virtual School 2021"/>
          <p:cNvSpPr/>
          <p:nvPr/>
        </p:nvSpPr>
        <p:spPr>
          <a:xfrm>
            <a:off x="199229" y="13237527"/>
            <a:ext cx="2931872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OSG Virtual School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2438400" y="2718593"/>
            <a:ext cx="19507200" cy="965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2pPr marL="1524000" indent="-762000">
              <a:defRPr sz="6500"/>
            </a:lvl2pPr>
            <a:lvl3pPr marL="2211294" indent="-687294">
              <a:defRPr sz="4600"/>
            </a:lvl3pPr>
            <a:lvl4pPr marL="2235200" indent="-711200">
              <a:buSzPct val="100000"/>
              <a:buChar char="–"/>
              <a:defRPr sz="4200"/>
            </a:lvl4pPr>
            <a:lvl5pPr marL="2743200" indent="-711200">
              <a:defRPr sz="4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Line"/>
          <p:cNvSpPr/>
          <p:nvPr/>
        </p:nvSpPr>
        <p:spPr>
          <a:xfrm>
            <a:off x="63500" y="1777998"/>
            <a:ext cx="24257001" cy="4"/>
          </a:xfrm>
          <a:prstGeom prst="line">
            <a:avLst/>
          </a:prstGeom>
          <a:ln w="50800">
            <a:solidFill>
              <a:srgbClr val="FF6600"/>
            </a:solidFill>
          </a:ln>
        </p:spPr>
        <p:txBody>
          <a:bodyPr lIns="0" tIns="0" rIns="0" bIns="0"/>
          <a:lstStyle/>
          <a:p>
            <a:pPr defTabSz="642937">
              <a:spcBef>
                <a:spcPts val="1000"/>
              </a:spcBef>
              <a:defRPr sz="4000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3657600" y="416321"/>
            <a:ext cx="20374124" cy="12501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What’s Next?  ·  Cartwright  ·  August 13"/>
          <p:cNvSpPr/>
          <p:nvPr/>
        </p:nvSpPr>
        <p:spPr>
          <a:xfrm>
            <a:off x="9847910" y="13237527"/>
            <a:ext cx="4688180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What’s Next?  ·  Cartwright  ·  August 13</a:t>
            </a:r>
          </a:p>
        </p:txBody>
      </p:sp>
      <p:sp>
        <p:nvSpPr>
          <p:cNvPr id="6" name="OSG Virtual School 2021"/>
          <p:cNvSpPr/>
          <p:nvPr/>
        </p:nvSpPr>
        <p:spPr>
          <a:xfrm>
            <a:off x="199229" y="13237527"/>
            <a:ext cx="2931872" cy="287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 algn="l"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r>
              <a:t>OSG Virtual School 2021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23736299" y="13237527"/>
            <a:ext cx="312218" cy="2870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2200">
                <a:solidFill>
                  <a:srgbClr val="929292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3251200" cy="1731618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transition xmlns:p14="http://schemas.microsoft.com/office/powerpoint/2010/main" spd="med" advClick="1"/>
  <p:txStyles>
    <p:titleStyle>
      <a:lvl1pPr marL="0" marR="0" indent="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1pPr>
      <a:lvl2pPr marL="0" marR="0" indent="457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2pPr>
      <a:lvl3pPr marL="0" marR="0" indent="9144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3pPr>
      <a:lvl4pPr marL="0" marR="0" indent="1371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4pPr>
      <a:lvl5pPr marL="0" marR="0" indent="18288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5pPr>
      <a:lvl6pPr marL="0" marR="0" indent="22860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6pPr>
      <a:lvl7pPr marL="0" marR="0" indent="2743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7pPr>
      <a:lvl8pPr marL="0" marR="0" indent="32004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8pPr>
      <a:lvl9pPr marL="0" marR="0" indent="36576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4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9pPr>
    </p:titleStyle>
    <p:bodyStyle>
      <a:lvl1pPr marL="762000" marR="0" indent="-7620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72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1pPr>
      <a:lvl2pPr marL="1606061" marR="0" indent="-844061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72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2pPr>
      <a:lvl3pPr marL="2091764" marR="0" indent="-1075764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72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3pPr>
      <a:lvl4pPr marL="2743200" marR="0" indent="-1219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72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4pPr>
      <a:lvl5pPr marL="3251200" marR="0" indent="-1219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72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5pPr>
      <a:lvl6pPr marL="3759200" marR="0" indent="-1219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72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6pPr>
      <a:lvl7pPr marL="4267200" marR="0" indent="-1219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72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7pPr>
      <a:lvl8pPr marL="4775200" marR="0" indent="-1219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72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8pPr>
      <a:lvl9pPr marL="5283200" marR="0" indent="-1219200" algn="l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7200" u="none">
          <a:solidFill>
            <a:srgbClr val="003960"/>
          </a:solidFill>
          <a:uFillTx/>
          <a:latin typeface="+mn-lt"/>
          <a:ea typeface="+mn-ea"/>
          <a:cs typeface="+mn-cs"/>
          <a:sym typeface="Myriad Pro"/>
        </a:defRPr>
      </a:lvl9pPr>
    </p:bodyStyle>
    <p:otherStyle>
      <a:lvl1pPr marL="0" marR="0" indent="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1pPr>
      <a:lvl2pPr marL="0" marR="0" indent="4572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2pPr>
      <a:lvl3pPr marL="0" marR="0" indent="9144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3pPr>
      <a:lvl4pPr marL="0" marR="0" indent="13716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4pPr>
      <a:lvl5pPr marL="0" marR="0" indent="18288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5pPr>
      <a:lvl6pPr marL="0" marR="0" indent="22860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6pPr>
      <a:lvl7pPr marL="0" marR="0" indent="27432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7pPr>
      <a:lvl8pPr marL="0" marR="0" indent="32004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8pPr>
      <a:lvl9pPr marL="0" marR="0" indent="36576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Myriad Pro Semi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upport.opensciencegrid.org/support/solutions/articles/5000640421-acknowledging-the-open-science-grid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upport@opensciencegrid.org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tcondor.org" TargetMode="External"/><Relationship Id="rId3" Type="http://schemas.openxmlformats.org/officeDocument/2006/relationships/hyperlink" Target="http://htcondor.org/manual" TargetMode="External"/><Relationship Id="rId4" Type="http://schemas.openxmlformats.org/officeDocument/2006/relationships/hyperlink" Target="http://www.opensciencegrid.org" TargetMode="External"/><Relationship Id="rId5" Type="http://schemas.openxmlformats.org/officeDocument/2006/relationships/hyperlink" Target="http://support.opensciencegrid.org" TargetMode="External"/><Relationship Id="rId6" Type="http://schemas.openxmlformats.org/officeDocument/2006/relationships/hyperlink" Target="http://osgconnect.net" TargetMode="External"/><Relationship Id="rId7" Type="http://schemas.openxmlformats.org/officeDocument/2006/relationships/hyperlink" Target="http://chtc.cs.wisc.edu" TargetMode="External"/><Relationship Id="rId8" Type="http://schemas.openxmlformats.org/officeDocument/2006/relationships/hyperlink" Target="http://chtc.cs.wisc.edu/guides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What’s Next?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What’s Next?</a:t>
            </a:r>
          </a:p>
        </p:txBody>
      </p:sp>
      <p:sp>
        <p:nvSpPr>
          <p:cNvPr id="76" name="Tim Cartwright…"/>
          <p:cNvSpPr txBox="1"/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 Cartwright</a:t>
            </a:r>
          </a:p>
          <a:p>
            <a:pPr lvl="1"/>
            <a:r>
              <a:t>OSG User School Director &amp; OSG Special Projects Manager</a:t>
            </a:r>
          </a:p>
          <a:p>
            <a:pPr lvl="1"/>
            <a:r>
              <a:t>University of Wisconsin–Madison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23886058" y="13233400"/>
            <a:ext cx="162459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You need large-scale, HTC-style computing… or you support researchers who d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08659" indent="-708659" defTabSz="764024">
              <a:defRPr sz="6696"/>
            </a:pPr>
            <a:r>
              <a:t>You need large-scale, HTC-style computing…</a:t>
            </a:r>
            <a:br/>
            <a:r>
              <a:t>or you support researchers who do</a:t>
            </a:r>
          </a:p>
          <a:p>
            <a:pPr marL="708659" indent="-708659" defTabSz="764024">
              <a:spcBef>
                <a:spcPts val="3700"/>
              </a:spcBef>
              <a:defRPr i="1" sz="6696">
                <a:solidFill>
                  <a:srgbClr val="FF6600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Do not let computing block your research!</a:t>
            </a:r>
          </a:p>
          <a:p>
            <a:pPr lvl="1" marL="1417320" indent="-708660" defTabSz="764024">
              <a:defRPr sz="4743"/>
            </a:pPr>
            <a:r>
              <a:t>Computing is cheap and plentiful</a:t>
            </a:r>
          </a:p>
          <a:p>
            <a:pPr lvl="1" marL="1417320" indent="-708660" defTabSz="764024">
              <a:defRPr sz="4743"/>
            </a:pPr>
            <a:r>
              <a:t>Push the limits of what you can do</a:t>
            </a:r>
          </a:p>
          <a:p>
            <a:pPr lvl="1" marL="1417320" indent="-708660" defTabSz="764024">
              <a:defRPr sz="4743"/>
            </a:pPr>
            <a:r>
              <a:t>If you run out of science to do, transcend the boundaries of your science</a:t>
            </a:r>
          </a:p>
          <a:p>
            <a:pPr lvl="1" marL="1417320" indent="-708660" defTabSz="764024">
              <a:defRPr sz="4743"/>
            </a:pPr>
            <a:r>
              <a:t>When computing becomes a barrier, push us to fix the problems</a:t>
            </a:r>
          </a:p>
          <a:p>
            <a:pPr marL="708659" indent="-708659" defTabSz="764024">
              <a:spcBef>
                <a:spcPts val="3700"/>
              </a:spcBef>
              <a:defRPr sz="6696"/>
            </a:pPr>
            <a:r>
              <a:t>Help &amp; encourage others:</a:t>
            </a:r>
          </a:p>
          <a:p>
            <a:pPr lvl="1" marL="1417319" indent="-708659" defTabSz="764024">
              <a:defRPr sz="6045"/>
            </a:pPr>
            <a:r>
              <a:t>In your lab, in your department, in your field, friends, etc.</a:t>
            </a:r>
          </a:p>
        </p:txBody>
      </p:sp>
      <p:sp>
        <p:nvSpPr>
          <p:cNvPr id="109" name="Remind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Reminders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" name="Thank You For Joining Us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 For Joining Us!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https://support.opensciencegrid.org/support/solutions/articles/5000640421-acknowledging-the-open-science-gri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0"/>
              </a:spcBef>
            </a:pPr>
            <a:r>
              <a:rPr u="sng">
                <a:hlinkClick r:id="rId2" invalidUrl="" action="" tgtFrame="" tooltip="" history="1" highlightClick="0" endSnd="0"/>
              </a:rPr>
              <a:t>https://support.opensciencegrid.org/support/solutions/articles/5000640421-acknowledging-the-open-science-grid</a:t>
            </a:r>
          </a:p>
          <a:p>
            <a:pPr>
              <a:spcBef>
                <a:spcPts val="4000"/>
              </a:spcBef>
            </a:pPr>
            <a:r>
              <a:t>This work was supported by NSF grants MPS-1148698, OAC-1836650, and OAC-2030508</a:t>
            </a:r>
          </a:p>
        </p:txBody>
      </p:sp>
      <p:sp>
        <p:nvSpPr>
          <p:cNvPr id="116" name="Acknowledg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Acknowledgements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"/>
          <p:cNvSpPr txBox="1"/>
          <p:nvPr>
            <p:ph type="sldNum" sz="quarter" idx="2"/>
          </p:nvPr>
        </p:nvSpPr>
        <p:spPr>
          <a:xfrm>
            <a:off x="23886058" y="13233400"/>
            <a:ext cx="162459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" name="Getting 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Getting Resources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ab – workstations? One server? Tiny cluster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4000"/>
              </a:spcBef>
            </a:pPr>
            <a:r>
              <a:rPr>
                <a:latin typeface="Myriad Pro Semibold"/>
                <a:ea typeface="Myriad Pro Semibold"/>
                <a:cs typeface="Myriad Pro Semibold"/>
                <a:sym typeface="Myriad Pro Semibold"/>
              </a:rPr>
              <a:t>Lab</a:t>
            </a:r>
            <a:r>
              <a:t> – workstations? One server? Tiny cluster?</a:t>
            </a:r>
          </a:p>
          <a:p>
            <a:pPr>
              <a:spcBef>
                <a:spcPts val="4000"/>
              </a:spcBef>
            </a:pPr>
            <a:r>
              <a:rPr>
                <a:latin typeface="Myriad Pro Semibold"/>
                <a:ea typeface="Myriad Pro Semibold"/>
                <a:cs typeface="Myriad Pro Semibold"/>
                <a:sym typeface="Myriad Pro Semibold"/>
              </a:rPr>
              <a:t>Department or institution</a:t>
            </a:r>
            <a:r>
              <a:t> – ask around, CIO</a:t>
            </a:r>
            <a:br/>
            <a:r>
              <a:rPr sz="5400">
                <a:latin typeface="Myriad Pro Light"/>
                <a:ea typeface="Myriad Pro Light"/>
                <a:cs typeface="Myriad Pro Light"/>
                <a:sym typeface="Myriad Pro Light"/>
              </a:rPr>
              <a:t>2021 CC*: https://www.nsf.gov/pubs/2021/nsf21528/nsf21528.htm</a:t>
            </a:r>
          </a:p>
          <a:p>
            <a:pPr>
              <a:spcBef>
                <a:spcPts val="4000"/>
              </a:spcBef>
              <a:defRPr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Project or collaboration</a:t>
            </a:r>
            <a:r>
              <a:rPr>
                <a:latin typeface="+mn-lt"/>
                <a:ea typeface="+mn-ea"/>
                <a:cs typeface="+mn-cs"/>
                <a:sym typeface="Myriad Pro"/>
              </a:rPr>
              <a:t> – if available</a:t>
            </a:r>
          </a:p>
          <a:p>
            <a:pPr>
              <a:spcBef>
                <a:spcPts val="4000"/>
              </a:spcBef>
              <a:defRPr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Science gateways</a:t>
            </a:r>
            <a:r>
              <a:rPr>
                <a:latin typeface="+mn-lt"/>
                <a:ea typeface="+mn-ea"/>
                <a:cs typeface="+mn-cs"/>
                <a:sym typeface="Myriad Pro"/>
              </a:rPr>
              <a:t> – if available</a:t>
            </a:r>
          </a:p>
          <a:p>
            <a:pPr>
              <a:spcBef>
                <a:spcPts val="4000"/>
              </a:spcBef>
              <a:defRPr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Commercial resources</a:t>
            </a:r>
            <a:r>
              <a:rPr>
                <a:latin typeface="+mn-lt"/>
                <a:ea typeface="+mn-ea"/>
                <a:cs typeface="+mn-cs"/>
                <a:sym typeface="Myriad Pro"/>
              </a:rPr>
              <a:t> – look into options</a:t>
            </a:r>
          </a:p>
        </p:txBody>
      </p:sp>
      <p:sp>
        <p:nvSpPr>
          <p:cNvPr id="83" name="Options for Resources (Review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Options for Resources (Review)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23886058" y="13237527"/>
            <a:ext cx="162459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UW–Madison CHT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08659" indent="-708659" defTabSz="764024">
              <a:defRPr sz="6696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UW–Madison CHTC</a:t>
            </a:r>
          </a:p>
          <a:p>
            <a:pPr lvl="1" marL="1417319" indent="-708659" defTabSz="764024">
              <a:defRPr sz="6045"/>
            </a:pPr>
            <a:r>
              <a:t>You have an account on </a:t>
            </a:r>
            <a:r>
              <a:rPr b="1" sz="5208">
                <a:latin typeface="Menlo Regular"/>
                <a:ea typeface="Menlo Regular"/>
                <a:cs typeface="Menlo Regular"/>
                <a:sym typeface="Menlo Regular"/>
              </a:rPr>
              <a:t>learn.chtc.wisc.edu</a:t>
            </a:r>
          </a:p>
          <a:p>
            <a:pPr lvl="1" marL="1417319" indent="-708659" defTabSz="764024">
              <a:defRPr sz="6045"/>
            </a:pPr>
            <a:r>
              <a:t>It is available until 30 Aug </a:t>
            </a:r>
            <a:r>
              <a:rPr i="1">
                <a:latin typeface="Myriad Pro Semibold"/>
                <a:ea typeface="Myriad Pro Semibold"/>
                <a:cs typeface="Myriad Pro Semibold"/>
                <a:sym typeface="Myriad Pro Semibold"/>
              </a:rPr>
              <a:t>2022</a:t>
            </a:r>
            <a:r>
              <a:t> (yes, 1 year!)</a:t>
            </a:r>
          </a:p>
          <a:p>
            <a:pPr lvl="1" marL="1417319" indent="-708659" defTabSz="764024">
              <a:defRPr sz="6045"/>
            </a:pPr>
            <a:r>
              <a:t>Use that time to move to OSG or other resources</a:t>
            </a:r>
          </a:p>
          <a:p>
            <a:pPr marL="708659" indent="-708659" defTabSz="764024">
              <a:spcBef>
                <a:spcPts val="5500"/>
              </a:spcBef>
              <a:defRPr sz="6696"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t>OSG Connect</a:t>
            </a:r>
          </a:p>
          <a:p>
            <a:pPr lvl="1" marL="1417319" indent="-708659" defTabSz="764024">
              <a:defRPr sz="6045"/>
            </a:pPr>
            <a:r>
              <a:t>You have account on </a:t>
            </a:r>
            <a:r>
              <a:rPr b="1" sz="5208">
                <a:latin typeface="Menlo Regular"/>
                <a:ea typeface="Menlo Regular"/>
                <a:cs typeface="Menlo Regular"/>
                <a:sym typeface="Menlo Regular"/>
              </a:rPr>
              <a:t>login04/5.osgconnect.net</a:t>
            </a:r>
          </a:p>
          <a:p>
            <a:pPr lvl="1" marL="1417319" indent="-708659" defTabSz="764024">
              <a:defRPr sz="6045"/>
            </a:pPr>
            <a:r>
              <a:t>Available while part of US institution or project</a:t>
            </a:r>
          </a:p>
          <a:p>
            <a:pPr lvl="1" marL="1417319" indent="-708659" defTabSz="764024">
              <a:defRPr sz="6045"/>
            </a:pPr>
            <a:r>
              <a:t>Access to OS Pool resources, which is growing!</a:t>
            </a:r>
          </a:p>
          <a:p>
            <a:pPr marL="708659" indent="-708659" defTabSz="764024">
              <a:spcBef>
                <a:spcPts val="3700"/>
              </a:spcBef>
              <a:defRPr sz="6696"/>
            </a:pPr>
            <a:r>
              <a:rPr>
                <a:latin typeface="Myriad Pro Semibold"/>
                <a:ea typeface="Myriad Pro Semibold"/>
                <a:cs typeface="Myriad Pro Semibold"/>
                <a:sym typeface="Myriad Pro Semibold"/>
              </a:rPr>
              <a:t>Not backed up!</a:t>
            </a:r>
            <a:r>
              <a:t> Copy important files elsewhere!!!</a:t>
            </a:r>
          </a:p>
        </p:txBody>
      </p:sp>
      <p:sp>
        <p:nvSpPr>
          <p:cNvPr id="87" name="HTC Access Poi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HTC Access Points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23886058" y="13237527"/>
            <a:ext cx="162459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"/>
          <p:cNvSpPr txBox="1"/>
          <p:nvPr>
            <p:ph type="sldNum" sz="quarter" idx="2"/>
          </p:nvPr>
        </p:nvSpPr>
        <p:spPr>
          <a:xfrm>
            <a:off x="23886058" y="13233400"/>
            <a:ext cx="162459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1" name="Staying in Tou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Staying in Touch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Website and contents will remain indefinitel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23900" indent="-723900" defTabSz="780454">
              <a:defRPr sz="6840"/>
            </a:pPr>
            <a:r>
              <a:t>Website and contents will remain indefinitely</a:t>
            </a:r>
          </a:p>
          <a:p>
            <a:pPr lvl="1" marL="1447800" indent="-723900" defTabSz="780454">
              <a:defRPr sz="6175"/>
            </a:pPr>
            <a:r>
              <a:t>Slides, videos, exercises, …</a:t>
            </a:r>
          </a:p>
          <a:p>
            <a:pPr lvl="1" marL="1447800" indent="-723900" defTabSz="780454">
              <a:defRPr sz="6175"/>
            </a:pPr>
            <a:r>
              <a:t>Not a bad idea to go back and review</a:t>
            </a:r>
          </a:p>
          <a:p>
            <a:pPr lvl="1" marL="1447800" indent="-723900" defTabSz="780454">
              <a:defRPr sz="6175"/>
            </a:pPr>
            <a:r>
              <a:t>Keep practicing and try new things!</a:t>
            </a:r>
          </a:p>
          <a:p>
            <a:pPr marL="723900" indent="-723900" defTabSz="780454">
              <a:spcBef>
                <a:spcPts val="3800"/>
              </a:spcBef>
              <a:defRPr sz="6840"/>
            </a:pPr>
            <a:r>
              <a:t>Your mentor remains your mentor</a:t>
            </a:r>
          </a:p>
          <a:p>
            <a:pPr lvl="1" marL="1447800" indent="-723900" defTabSz="780454">
              <a:defRPr sz="6175"/>
            </a:pPr>
            <a:r>
              <a:t>Not sure who to turn to? Ask your mentor</a:t>
            </a:r>
          </a:p>
          <a:p>
            <a:pPr lvl="1" marL="1447800" indent="-723900" defTabSz="780454">
              <a:defRPr sz="6175"/>
            </a:pPr>
            <a:r>
              <a:t>Maybe you have a follow-up plan already</a:t>
            </a:r>
          </a:p>
          <a:p>
            <a:pPr marL="723900" indent="-723900" defTabSz="780454">
              <a:spcBef>
                <a:spcPts val="3800"/>
              </a:spcBef>
              <a:defRPr sz="6840"/>
            </a:pPr>
            <a:r>
              <a:t>user-school@opensciencegrid.org remains!</a:t>
            </a:r>
          </a:p>
          <a:p>
            <a:pPr lvl="1" marL="1447800" indent="-723900" defTabSz="780454">
              <a:defRPr sz="6175"/>
            </a:pPr>
            <a:r>
              <a:t>Goes to Tim, Lauren, Janet… maybe a couple others</a:t>
            </a:r>
          </a:p>
        </p:txBody>
      </p:sp>
      <p:sp>
        <p:nvSpPr>
          <p:cNvPr id="94" name="School 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School Resources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23886058" y="13237527"/>
            <a:ext cx="162459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OSG: OSG Connect, OS Pool, sites, 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23900" indent="-723900" defTabSz="780454">
              <a:defRPr sz="6840"/>
            </a:pPr>
            <a:r>
              <a:rPr>
                <a:latin typeface="Myriad Pro Semibold"/>
                <a:ea typeface="Myriad Pro Semibold"/>
                <a:cs typeface="Myriad Pro Semibold"/>
                <a:sym typeface="Myriad Pro Semibold"/>
              </a:rPr>
              <a:t>OSG:</a:t>
            </a:r>
            <a:r>
              <a:t> OSG Connect, OS Pool, sites, …</a:t>
            </a:r>
          </a:p>
          <a:p>
            <a:pPr lvl="1" marL="1447800" indent="-723900" defTabSz="780454">
              <a:defRPr sz="6175"/>
            </a:pPr>
            <a:r>
              <a:rPr u="sng">
                <a:hlinkClick r:id="rId2" invalidUrl="" action="" tgtFrame="" tooltip="" history="1" highlightClick="0" endSnd="0"/>
              </a:rPr>
              <a:t>support@opensciencegrid.org</a:t>
            </a:r>
          </a:p>
          <a:p>
            <a:pPr lvl="1" marL="1447800" indent="-723900" defTabSz="780454">
              <a:defRPr sz="6175"/>
            </a:pPr>
            <a:r>
              <a:t>Will be assigned to the appropriate OSG team</a:t>
            </a:r>
          </a:p>
          <a:p>
            <a:pPr marL="723900" indent="-723900" defTabSz="780454">
              <a:spcBef>
                <a:spcPts val="3800"/>
              </a:spcBef>
              <a:defRPr sz="6840"/>
            </a:pPr>
            <a:r>
              <a:rPr>
                <a:latin typeface="Myriad Pro Semibold"/>
                <a:ea typeface="Myriad Pro Semibold"/>
                <a:cs typeface="Myriad Pro Semibold"/>
                <a:sym typeface="Myriad Pro Semibold"/>
              </a:rPr>
              <a:t>CHTC:</a:t>
            </a:r>
            <a:r>
              <a:t> learn or other UW–Madison things</a:t>
            </a:r>
          </a:p>
          <a:p>
            <a:pPr lvl="1" marL="1447800" indent="-723900" defTabSz="780454">
              <a:defRPr sz="6175"/>
            </a:pPr>
            <a:r>
              <a:t>chtc@cs.wisc.edu</a:t>
            </a:r>
          </a:p>
          <a:p>
            <a:pPr lvl="1" marL="1447800" indent="-723900" defTabSz="780454">
              <a:defRPr sz="6175"/>
            </a:pPr>
            <a:r>
              <a:t>Reaches Lauren, Christina, … &amp; indirectly, many others</a:t>
            </a:r>
          </a:p>
          <a:p>
            <a:pPr marL="723900" indent="-723900" defTabSz="780454">
              <a:spcBef>
                <a:spcPts val="3800"/>
              </a:spcBef>
              <a:defRPr sz="6840"/>
            </a:pPr>
            <a:r>
              <a:rPr>
                <a:latin typeface="Myriad Pro Semibold"/>
                <a:ea typeface="Myriad Pro Semibold"/>
                <a:cs typeface="Myriad Pro Semibold"/>
                <a:sym typeface="Myriad Pro Semibold"/>
              </a:rPr>
              <a:t>Any time, for any reason,</a:t>
            </a:r>
            <a:r>
              <a:t> email us directly:</a:t>
            </a:r>
          </a:p>
          <a:p>
            <a:pPr lvl="1" marL="1447800" indent="-723900" defTabSz="780454">
              <a:defRPr sz="6175"/>
            </a:pPr>
            <a:r>
              <a:t>Tim Cartwright &lt;cat@cs.wisc.edu&gt;</a:t>
            </a:r>
          </a:p>
          <a:p>
            <a:pPr lvl="1" marL="1447800" indent="-723900" defTabSz="780454">
              <a:defRPr sz="6175"/>
            </a:pPr>
            <a:r>
              <a:t>Lauren Michael &lt;lmichael@wisc.edu&gt;</a:t>
            </a:r>
          </a:p>
        </p:txBody>
      </p:sp>
      <p:sp>
        <p:nvSpPr>
          <p:cNvPr id="98" name="How to Reach 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Reach Us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23886058" y="13237527"/>
            <a:ext cx="162459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htcondor.org HTCondor homep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7916" indent="-687916">
              <a:spcBef>
                <a:spcPts val="800"/>
              </a:spcBef>
              <a:tabLst>
                <a:tab pos="19405600" algn="r"/>
              </a:tabLst>
              <a:defRPr sz="6500"/>
            </a:pPr>
            <a:r>
              <a:rPr u="sng">
                <a:latin typeface="Myriad Pro Semibold Condensed"/>
                <a:ea typeface="Myriad Pro Semibold Condensed"/>
                <a:cs typeface="Myriad Pro Semibold Condensed"/>
                <a:sym typeface="Myriad Pro Semibold Condensed"/>
                <a:hlinkClick r:id="rId2" invalidUrl="" action="" tgtFrame="" tooltip="" history="1" highlightClick="0" endSnd="0"/>
              </a:rPr>
              <a:t>htcondor.org</a:t>
            </a:r>
            <a:r>
              <a:t>	HTCondor homepage</a:t>
            </a:r>
          </a:p>
          <a:p>
            <a:pPr marL="687916" indent="-687916">
              <a:spcBef>
                <a:spcPts val="800"/>
              </a:spcBef>
              <a:tabLst>
                <a:tab pos="19405600" algn="r"/>
              </a:tabLst>
              <a:defRPr sz="6500"/>
            </a:pPr>
            <a:r>
              <a:rPr u="sng">
                <a:latin typeface="Myriad Pro Semibold Condensed"/>
                <a:ea typeface="Myriad Pro Semibold Condensed"/>
                <a:cs typeface="Myriad Pro Semibold Condensed"/>
                <a:sym typeface="Myriad Pro Semibold Condensed"/>
                <a:hlinkClick r:id="rId3" invalidUrl="" action="" tgtFrame="" tooltip="" history="1" highlightClick="0" endSnd="0"/>
              </a:rPr>
              <a:t>htcondor.org/manual</a:t>
            </a:r>
            <a:r>
              <a:t>	HTCondor manual</a:t>
            </a:r>
          </a:p>
          <a:p>
            <a:pPr marL="687916" indent="-687916">
              <a:spcBef>
                <a:spcPts val="3200"/>
              </a:spcBef>
              <a:tabLst>
                <a:tab pos="19405600" algn="r"/>
              </a:tabLst>
              <a:defRPr sz="6500"/>
            </a:pPr>
            <a:r>
              <a:rPr u="sng">
                <a:latin typeface="Myriad Pro Semibold Condensed"/>
                <a:ea typeface="Myriad Pro Semibold Condensed"/>
                <a:cs typeface="Myriad Pro Semibold Condensed"/>
                <a:sym typeface="Myriad Pro Semibold Condensed"/>
                <a:hlinkClick r:id="rId4" invalidUrl="" action="" tgtFrame="" tooltip="" history="1" highlightClick="0" endSnd="0"/>
              </a:rPr>
              <a:t>www.opensciencegrid.org</a:t>
            </a:r>
            <a:r>
              <a:t>	OSG homepage</a:t>
            </a:r>
          </a:p>
          <a:p>
            <a:pPr marL="687916" indent="-687916">
              <a:spcBef>
                <a:spcPts val="800"/>
              </a:spcBef>
              <a:tabLst>
                <a:tab pos="19405600" algn="r"/>
              </a:tabLst>
              <a:defRPr sz="6500"/>
            </a:pPr>
            <a:r>
              <a:rPr u="sng">
                <a:latin typeface="Myriad Pro Semibold Condensed"/>
                <a:ea typeface="Myriad Pro Semibold Condensed"/>
                <a:cs typeface="Myriad Pro Semibold Condensed"/>
                <a:sym typeface="Myriad Pro Semibold Condensed"/>
                <a:hlinkClick r:id="rId5" invalidUrl="" action="" tgtFrame="" tooltip="" history="1" highlightClick="0" endSnd="0"/>
              </a:rPr>
              <a:t>support.opensciencegrid.org</a:t>
            </a:r>
            <a:r>
              <a:t>	Forums, docs, support</a:t>
            </a:r>
          </a:p>
          <a:p>
            <a:pPr marL="687916" indent="-687916">
              <a:spcBef>
                <a:spcPts val="800"/>
              </a:spcBef>
              <a:tabLst>
                <a:tab pos="19405600" algn="r"/>
              </a:tabLst>
              <a:defRPr sz="6500"/>
            </a:pPr>
            <a:r>
              <a:rPr u="sng">
                <a:latin typeface="Myriad Pro Semibold Condensed"/>
                <a:ea typeface="Myriad Pro Semibold Condensed"/>
                <a:cs typeface="Myriad Pro Semibold Condensed"/>
                <a:sym typeface="Myriad Pro Semibold Condensed"/>
                <a:hlinkClick r:id="rId6" invalidUrl="" action="" tgtFrame="" tooltip="" history="1" highlightClick="0" endSnd="0"/>
              </a:rPr>
              <a:t>osgconnect.net</a:t>
            </a:r>
            <a:r>
              <a:t>	OSG Connect</a:t>
            </a:r>
          </a:p>
          <a:p>
            <a:pPr marL="687916" indent="-687916">
              <a:spcBef>
                <a:spcPts val="3200"/>
              </a:spcBef>
              <a:tabLst>
                <a:tab pos="19405600" algn="r"/>
              </a:tabLst>
              <a:defRPr sz="6500"/>
            </a:pPr>
            <a:r>
              <a:rPr u="sng">
                <a:latin typeface="Myriad Pro Semibold Condensed"/>
                <a:ea typeface="Myriad Pro Semibold Condensed"/>
                <a:cs typeface="Myriad Pro Semibold Condensed"/>
                <a:sym typeface="Myriad Pro Semibold Condensed"/>
                <a:hlinkClick r:id="rId7" invalidUrl="" action="" tgtFrame="" tooltip="" history="1" highlightClick="0" endSnd="0"/>
              </a:rPr>
              <a:t>chtc.cs.wisc.edu</a:t>
            </a:r>
            <a:r>
              <a:t>	CHTC Website</a:t>
            </a:r>
          </a:p>
          <a:p>
            <a:pPr marL="687916" indent="-687916">
              <a:spcBef>
                <a:spcPts val="800"/>
              </a:spcBef>
              <a:tabLst>
                <a:tab pos="19405600" algn="r"/>
              </a:tabLst>
              <a:defRPr sz="6500"/>
            </a:pPr>
            <a:r>
              <a:rPr u="sng">
                <a:latin typeface="Myriad Pro Semibold Condensed"/>
                <a:ea typeface="Myriad Pro Semibold Condensed"/>
                <a:cs typeface="Myriad Pro Semibold Condensed"/>
                <a:sym typeface="Myriad Pro Semibold Condensed"/>
                <a:hlinkClick r:id="rId8" invalidUrl="" action="" tgtFrame="" tooltip="" history="1" highlightClick="0" endSnd="0"/>
              </a:rPr>
              <a:t>chtc.cs.wisc.edu/guides</a:t>
            </a:r>
            <a:r>
              <a:t>	CHTC How-To Guides</a:t>
            </a:r>
          </a:p>
        </p:txBody>
      </p:sp>
      <p:sp>
        <p:nvSpPr>
          <p:cNvPr id="102" name="Information on the We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Information on the Web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23886058" y="13237527"/>
            <a:ext cx="162459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"/>
          <p:cNvSpPr txBox="1"/>
          <p:nvPr>
            <p:ph type="sldNum" sz="quarter" idx="2"/>
          </p:nvPr>
        </p:nvSpPr>
        <p:spPr>
          <a:xfrm>
            <a:off x="23886058" y="13233400"/>
            <a:ext cx="162459" cy="2870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" name="Back to Where We Start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 to Where We Started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Myriad Pro"/>
        <a:ea typeface="Myriad Pro"/>
        <a:cs typeface="Myriad Pro"/>
      </a:majorFont>
      <a:minorFont>
        <a:latin typeface="Myriad Pro"/>
        <a:ea typeface="Myriad Pro"/>
        <a:cs typeface="Myriad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Myriad Pro"/>
        <a:ea typeface="Myriad Pro"/>
        <a:cs typeface="Myriad Pro"/>
      </a:majorFont>
      <a:minorFont>
        <a:latin typeface="Myriad Pro"/>
        <a:ea typeface="Myriad Pro"/>
        <a:cs typeface="Myriad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