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8" r:id="rId3"/>
    <p:sldId id="346" r:id="rId4"/>
    <p:sldId id="340" r:id="rId5"/>
    <p:sldId id="341" r:id="rId6"/>
    <p:sldId id="342" r:id="rId7"/>
    <p:sldId id="343" r:id="rId8"/>
    <p:sldId id="339" r:id="rId9"/>
    <p:sldId id="330" r:id="rId10"/>
    <p:sldId id="333" r:id="rId11"/>
    <p:sldId id="345" r:id="rId12"/>
    <p:sldId id="336" r:id="rId13"/>
    <p:sldId id="334" r:id="rId14"/>
    <p:sldId id="337" r:id="rId15"/>
    <p:sldId id="344" r:id="rId16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8" d="100"/>
          <a:sy n="98" d="100"/>
        </p:scale>
        <p:origin x="1194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FF8DD3E-47F1-EF4D-91B0-7B1096A4E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BA99071-B492-4840-B901-307285077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1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3FE02-2123-EA4C-A94F-8BD25181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64F0-B1E3-9F45-B919-B0396DC42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57B4-205D-B24E-AEAE-6437DE1B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1FC-3CEC-B144-967E-AA7A70603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5275-A12D-A44F-9B0C-3A444D032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B5ED-FC22-7C4E-9818-F421B2F0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1AD9C-E139-E049-9714-BA59E16C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DBFD8-81D5-BC45-991A-61591772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5522-B7CA-9843-9B17-8592A9B1C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1C5E-D937-BC44-AAE7-C00EBEE05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CBC6155D-3D72-B94B-BCEB-0BFD2CAEF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45521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koch5@wisc.edu" TargetMode="External"/><Relationship Id="rId2" Type="http://schemas.openxmlformats.org/officeDocument/2006/relationships/hyperlink" Target="mailto:rynge@is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sylab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Containers and GPUs</a:t>
            </a:r>
            <a:endParaRPr lang="en-US" sz="2400" dirty="0">
              <a:latin typeface="Arial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Mats Rynge (</a:t>
            </a:r>
            <a:r>
              <a:rPr lang="en-US" dirty="0">
                <a:latin typeface="Arial" charset="0"/>
                <a:hlinkClick r:id="rId2"/>
              </a:rPr>
              <a:t>rynge@isi.edu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Christina Koch (</a:t>
            </a:r>
            <a:r>
              <a:rPr lang="en-US" dirty="0">
                <a:latin typeface="Arial" charset="0"/>
                <a:hlinkClick r:id="rId3"/>
              </a:rPr>
              <a:t>ckoch5@wisc.edu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Container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2015" y="1111249"/>
            <a:ext cx="8125387" cy="4109861"/>
          </a:xfrm>
        </p:spPr>
        <p:txBody>
          <a:bodyPr/>
          <a:lstStyle/>
          <a:p>
            <a:pPr>
              <a:defRPr/>
            </a:pPr>
            <a:r>
              <a:rPr lang="en-US" dirty="0"/>
              <a:t>Two common container systems: </a:t>
            </a:r>
          </a:p>
          <a:p>
            <a:pPr marL="57150" indent="0">
              <a:buFont typeface="Times" charset="0"/>
              <a:buNone/>
              <a:defRPr/>
            </a:pPr>
            <a:r>
              <a:rPr lang="en-US" dirty="0" err="1"/>
              <a:t>Docker</a:t>
            </a:r>
            <a:r>
              <a:rPr lang="en-US" dirty="0"/>
              <a:t>				Singularity</a:t>
            </a:r>
          </a:p>
          <a:p>
            <a:pPr marL="57150" indent="0">
              <a:buNone/>
              <a:defRPr/>
            </a:pPr>
            <a:r>
              <a:rPr lang="en-US" sz="2400" dirty="0">
                <a:hlinkClick r:id="rId3"/>
              </a:rPr>
              <a:t>https://www.docker.com/</a:t>
            </a:r>
            <a:r>
              <a:rPr lang="en-US" sz="2400" dirty="0"/>
              <a:t> 		</a:t>
            </a:r>
            <a:r>
              <a:rPr lang="en-US" sz="2400" dirty="0">
                <a:hlinkClick r:id="rId4"/>
              </a:rPr>
              <a:t>https://sylabs.io/</a:t>
            </a:r>
            <a:r>
              <a:rPr lang="en-US" sz="2400" dirty="0"/>
              <a:t> </a:t>
            </a: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container itself will always be some version of Linux - but can be run on Linux / Mac / Windows if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or Singularity is installed</a:t>
            </a:r>
          </a:p>
          <a:p>
            <a:pPr marL="0" indent="0">
              <a:buFont typeface="Times" charset="0"/>
              <a:buNone/>
              <a:defRPr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5845" name="Picture 2" descr="Docker_(container_engine)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5" y="3255824"/>
            <a:ext cx="2895902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singular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3" y="3227042"/>
            <a:ext cx="1089025" cy="8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3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6AE-42F3-E041-8BF5-16A1FCA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1B96-26DE-E148-80DC-6B2C8B3C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has well-established and well-documented ways to build container images. </a:t>
            </a:r>
          </a:p>
          <a:p>
            <a:r>
              <a:rPr lang="en-US" dirty="0"/>
              <a:t>If you have a Docker image: </a:t>
            </a:r>
          </a:p>
          <a:p>
            <a:pPr lvl="1"/>
            <a:r>
              <a:rPr lang="en-US" dirty="0"/>
              <a:t>Can run with Docker</a:t>
            </a:r>
          </a:p>
          <a:p>
            <a:pPr lvl="1"/>
            <a:r>
              <a:rPr lang="en-US" dirty="0"/>
              <a:t>Can run with Singularity</a:t>
            </a:r>
          </a:p>
          <a:p>
            <a:pPr lvl="1"/>
            <a:r>
              <a:rPr lang="en-US" dirty="0"/>
              <a:t>Can convert to a Singularity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7509-DE1B-C24C-9B6E-3A575CF26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C32A-9D2D-D346-86ED-58376D8C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F519-3C0B-6640-837C-95744FEBE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1" descr="single-cube_318-36160.jpg">
            <a:extLst>
              <a:ext uri="{FF2B5EF4-FFF2-40B4-BE49-F238E27FC236}">
                <a16:creationId xmlns:a16="http://schemas.microsoft.com/office/drawing/2014/main" id="{C08F353F-2F83-534C-9A91-63DE6D59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2003072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single-cube_318-36160.jpg">
            <a:extLst>
              <a:ext uri="{FF2B5EF4-FFF2-40B4-BE49-F238E27FC236}">
                <a16:creationId xmlns:a16="http://schemas.microsoft.com/office/drawing/2014/main" id="{1F68AE76-931B-D347-8BAF-EE51068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3102565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688795B-C1E8-E14B-A08E-4CFEFBCA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noun_782805_cc.png">
            <a:extLst>
              <a:ext uri="{FF2B5EF4-FFF2-40B4-BE49-F238E27FC236}">
                <a16:creationId xmlns:a16="http://schemas.microsoft.com/office/drawing/2014/main" id="{DF8D123F-9A2B-F64E-A99E-FF4DA0C59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604C6-6B96-B749-AFEA-DF25089BF7A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 bwMode="auto">
          <a:xfrm flipV="1">
            <a:off x="2329194" y="2397101"/>
            <a:ext cx="987795" cy="70546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494D3-4FB5-2E42-851E-39ABFCA4D0B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2329194" y="3102565"/>
            <a:ext cx="987795" cy="3940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9A3594-FE7B-2044-B265-A5E9D1E1A6A5}"/>
              </a:ext>
            </a:extLst>
          </p:cNvPr>
          <p:cNvSpPr txBox="1"/>
          <p:nvPr/>
        </p:nvSpPr>
        <p:spPr>
          <a:xfrm>
            <a:off x="4304784" y="22124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&lt;container&gt; &lt;command&gt;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AE6FDF-E858-B047-804D-20B35E06CDA7}"/>
              </a:ext>
            </a:extLst>
          </p:cNvPr>
          <p:cNvSpPr txBox="1"/>
          <p:nvPr/>
        </p:nvSpPr>
        <p:spPr>
          <a:xfrm>
            <a:off x="4304784" y="3289306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–it &lt;container&gt; /bin/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4AAAC-8469-8345-A5E4-79383CF766B7}"/>
              </a:ext>
            </a:extLst>
          </p:cNvPr>
          <p:cNvSpPr txBox="1"/>
          <p:nvPr/>
        </p:nvSpPr>
        <p:spPr>
          <a:xfrm>
            <a:off x="3800550" y="335663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328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B8F2-DB9D-A748-A71B-0811BAD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0286-F359-0D42-9C2F-1E8D6688E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72A181F-CAA4-1A48-8442-14D340A6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noun_782805_cc.png">
            <a:extLst>
              <a:ext uri="{FF2B5EF4-FFF2-40B4-BE49-F238E27FC236}">
                <a16:creationId xmlns:a16="http://schemas.microsoft.com/office/drawing/2014/main" id="{6F6316C3-B48B-E743-989C-2D0AEA78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64EFDC22-C6C5-1B45-B000-5DE14CA179D2}"/>
              </a:ext>
            </a:extLst>
          </p:cNvPr>
          <p:cNvSpPr/>
          <p:nvPr/>
        </p:nvSpPr>
        <p:spPr bwMode="auto">
          <a:xfrm>
            <a:off x="3136605" y="1047750"/>
            <a:ext cx="2892055" cy="1939999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noun_782805_cc.png">
            <a:extLst>
              <a:ext uri="{FF2B5EF4-FFF2-40B4-BE49-F238E27FC236}">
                <a16:creationId xmlns:a16="http://schemas.microsoft.com/office/drawing/2014/main" id="{79B285F4-6954-F14F-BFA7-102BA1D7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565015" y="1838796"/>
            <a:ext cx="1137160" cy="78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xplore - Docker Hub">
            <a:extLst>
              <a:ext uri="{FF2B5EF4-FFF2-40B4-BE49-F238E27FC236}">
                <a16:creationId xmlns:a16="http://schemas.microsoft.com/office/drawing/2014/main" id="{E9CAE413-3F1A-BC4F-9BAE-DC15E568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64" y="1139825"/>
            <a:ext cx="1246023" cy="1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F9533-741E-1F47-BBBB-680DDC0AC1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 flipV="1">
            <a:off x="2329194" y="2231029"/>
            <a:ext cx="1235821" cy="871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1997D5-5494-E442-9F2A-A8FC42CC8BD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2677528" y="2623261"/>
            <a:ext cx="1456067" cy="11555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0F2E7-B082-2A48-843D-05D5264BDEDA}"/>
              </a:ext>
            </a:extLst>
          </p:cNvPr>
          <p:cNvCxnSpPr>
            <a:cxnSpLocks/>
            <a:stCxn id="2050" idx="2"/>
          </p:cNvCxnSpPr>
          <p:nvPr/>
        </p:nvCxnSpPr>
        <p:spPr bwMode="auto">
          <a:xfrm>
            <a:off x="5029976" y="2385848"/>
            <a:ext cx="2623154" cy="17851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B91A49-A9ED-2640-8272-C743183A6B6C}"/>
              </a:ext>
            </a:extLst>
          </p:cNvPr>
          <p:cNvSpPr txBox="1"/>
          <p:nvPr/>
        </p:nvSpPr>
        <p:spPr>
          <a:xfrm>
            <a:off x="3004110" y="33844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6B6FA-5274-9C49-8C53-3C1E327DCF98}"/>
              </a:ext>
            </a:extLst>
          </p:cNvPr>
          <p:cNvSpPr txBox="1"/>
          <p:nvPr/>
        </p:nvSpPr>
        <p:spPr>
          <a:xfrm>
            <a:off x="6022650" y="345848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51BB-A0D5-2B43-A841-DF3FF638F099}"/>
              </a:ext>
            </a:extLst>
          </p:cNvPr>
          <p:cNvSpPr txBox="1"/>
          <p:nvPr/>
        </p:nvSpPr>
        <p:spPr>
          <a:xfrm>
            <a:off x="1386338" y="229234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104363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9A6-0740-CF45-9137-1B1EA38F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8FBC-066D-524B-8CAE-787A28190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09A3AE-0B19-6B43-A456-5FAB89C3E671}"/>
              </a:ext>
            </a:extLst>
          </p:cNvPr>
          <p:cNvSpPr txBox="1">
            <a:spLocks/>
          </p:cNvSpPr>
          <p:nvPr/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rgbClr val="FF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A096CFD-9101-8149-A88B-3C5D5F94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noun_782805_cc.png">
            <a:extLst>
              <a:ext uri="{FF2B5EF4-FFF2-40B4-BE49-F238E27FC236}">
                <a16:creationId xmlns:a16="http://schemas.microsoft.com/office/drawing/2014/main" id="{7FE1659F-D6AB-434A-9AB1-7E75D9197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6051285" y="286615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8467A-EC86-B84C-BCF8-1362637A4A73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211572" y="3245735"/>
            <a:ext cx="474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6AB91F-D867-FD4A-969B-340BD7CD82F8}"/>
              </a:ext>
            </a:extLst>
          </p:cNvPr>
          <p:cNvSpPr txBox="1"/>
          <p:nvPr/>
        </p:nvSpPr>
        <p:spPr>
          <a:xfrm>
            <a:off x="2686346" y="306106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build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16AF6-490C-5E49-BC26-F773FCBB3C63}"/>
              </a:ext>
            </a:extLst>
          </p:cNvPr>
          <p:cNvSpPr txBox="1"/>
          <p:nvPr/>
        </p:nvSpPr>
        <p:spPr>
          <a:xfrm>
            <a:off x="901606" y="3091847"/>
            <a:ext cx="117852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E6082-CDBC-D043-8696-B331D8ACB25D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 bwMode="auto">
          <a:xfrm>
            <a:off x="4643933" y="3245735"/>
            <a:ext cx="140735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39D58796-4998-9D4C-AAFF-03398CF92CC3}"/>
              </a:ext>
            </a:extLst>
          </p:cNvPr>
          <p:cNvSpPr/>
          <p:nvPr/>
        </p:nvSpPr>
        <p:spPr bwMode="auto">
          <a:xfrm>
            <a:off x="3818448" y="1066025"/>
            <a:ext cx="2232837" cy="1514696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 descr="noun_782805_cc.png">
            <a:extLst>
              <a:ext uri="{FF2B5EF4-FFF2-40B4-BE49-F238E27FC236}">
                <a16:creationId xmlns:a16="http://schemas.microsoft.com/office/drawing/2014/main" id="{A5EAC1F2-0C6F-DB48-A723-A49521C0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128069" y="1748165"/>
            <a:ext cx="887862" cy="6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Explore - Docker Hub">
            <a:extLst>
              <a:ext uri="{FF2B5EF4-FFF2-40B4-BE49-F238E27FC236}">
                <a16:creationId xmlns:a16="http://schemas.microsoft.com/office/drawing/2014/main" id="{7B759F52-B6E6-AF47-B723-5A0E4CC4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13" y="1172432"/>
            <a:ext cx="972859" cy="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FC7C1-7169-3C45-A16D-65856526A859}"/>
              </a:ext>
            </a:extLst>
          </p:cNvPr>
          <p:cNvCxnSpPr>
            <a:cxnSpLocks/>
          </p:cNvCxnSpPr>
          <p:nvPr/>
        </p:nvCxnSpPr>
        <p:spPr bwMode="auto">
          <a:xfrm>
            <a:off x="4643933" y="2360653"/>
            <a:ext cx="474774" cy="79580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3B9B730-94BE-2344-A24D-5342E7BEAA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609"/>
          <a:stretch/>
        </p:blipFill>
        <p:spPr>
          <a:xfrm>
            <a:off x="3608580" y="3759358"/>
            <a:ext cx="1407351" cy="10610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C5344A-D521-3147-995E-47C9C525C2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3271128"/>
            <a:ext cx="546707" cy="817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9D0824-35F9-7643-8025-DE5B39A300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049"/>
          <a:stretch/>
        </p:blipFill>
        <p:spPr>
          <a:xfrm>
            <a:off x="4955667" y="4088153"/>
            <a:ext cx="1095618" cy="90882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F471E-F2C0-E74B-8E4B-4EAB22A1384C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flipH="1" flipV="1">
            <a:off x="5104388" y="3291639"/>
            <a:ext cx="399088" cy="7965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811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805D-9CF7-DF47-A346-0D09C52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08AA-9C20-3740-9B8D-16314E561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657B4-205D-B24E-AEAE-6437DE1B8C0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57FDF-A5E1-3B4D-922D-46DBB40A83BC}"/>
              </a:ext>
            </a:extLst>
          </p:cNvPr>
          <p:cNvSpPr txBox="1"/>
          <p:nvPr/>
        </p:nvSpPr>
        <p:spPr>
          <a:xfrm>
            <a:off x="390567" y="1421296"/>
            <a:ext cx="8334333" cy="31516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Start with this image as a "base".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It's as if all the commands that created that image were inserted here.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continuumio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/miniconda:4.7.12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Use RUN to execute commands inside the image as it is being built up.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install --yes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Try to always "clean up" after yourself to reduce the final size of your image.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install --no-install-recommends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clean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7806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5FDCE-7DBB-6A45-8C49-CA248FE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B8FA4-5C71-D443-BFE0-0CC73FD6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D689-7083-0145-AF3E-9BF22E394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436E0E-13E6-5243-BD51-958EA315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GPU?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5F0F-27F9-B94D-9B5E-6A3D08F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11250"/>
            <a:ext cx="3797300" cy="3905250"/>
          </a:xfrm>
        </p:spPr>
        <p:txBody>
          <a:bodyPr/>
          <a:lstStyle/>
          <a:p>
            <a:r>
              <a:rPr lang="en-US" dirty="0"/>
              <a:t>GPU = Graphical Processing Unit</a:t>
            </a:r>
          </a:p>
          <a:p>
            <a:r>
              <a:rPr lang="en-US" dirty="0"/>
              <a:t>Has hundreds to thousands of “cores” that can be used to parallelize 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5F0E-1FE4-E54A-A212-EE5EAA45E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752BB6-4D8D-8042-811A-63E7827D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58" y="2621959"/>
            <a:ext cx="2421565" cy="24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8F681C-4C22-294D-9F9F-66A0C5FECC26}"/>
              </a:ext>
            </a:extLst>
          </p:cNvPr>
          <p:cNvSpPr/>
          <p:nvPr/>
        </p:nvSpPr>
        <p:spPr bwMode="auto">
          <a:xfrm>
            <a:off x="5284381" y="2073349"/>
            <a:ext cx="2562447" cy="574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DB684-7849-6041-9016-BBB43FF55A93}"/>
              </a:ext>
            </a:extLst>
          </p:cNvPr>
          <p:cNvSpPr/>
          <p:nvPr/>
        </p:nvSpPr>
        <p:spPr bwMode="auto">
          <a:xfrm>
            <a:off x="533731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74357-8ECC-9747-92D9-F276CB1ADA7C}"/>
              </a:ext>
            </a:extLst>
          </p:cNvPr>
          <p:cNvSpPr/>
          <p:nvPr/>
        </p:nvSpPr>
        <p:spPr bwMode="auto">
          <a:xfrm>
            <a:off x="533731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14710-552B-0C4F-810C-20E61976CE1F}"/>
              </a:ext>
            </a:extLst>
          </p:cNvPr>
          <p:cNvSpPr/>
          <p:nvPr/>
        </p:nvSpPr>
        <p:spPr bwMode="auto">
          <a:xfrm>
            <a:off x="550928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ECF51-F201-B34B-8115-BFBC143EBDD3}"/>
              </a:ext>
            </a:extLst>
          </p:cNvPr>
          <p:cNvSpPr/>
          <p:nvPr/>
        </p:nvSpPr>
        <p:spPr bwMode="auto">
          <a:xfrm>
            <a:off x="550928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ABE71-0A7C-5E4E-8D52-3F8E6D75BC09}"/>
              </a:ext>
            </a:extLst>
          </p:cNvPr>
          <p:cNvSpPr/>
          <p:nvPr/>
        </p:nvSpPr>
        <p:spPr bwMode="auto">
          <a:xfrm>
            <a:off x="56944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42A173-391C-B948-9E37-3B53302F0319}"/>
              </a:ext>
            </a:extLst>
          </p:cNvPr>
          <p:cNvSpPr/>
          <p:nvPr/>
        </p:nvSpPr>
        <p:spPr bwMode="auto">
          <a:xfrm>
            <a:off x="56944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548E97-41C7-AF40-86C0-3D3714B494A5}"/>
              </a:ext>
            </a:extLst>
          </p:cNvPr>
          <p:cNvSpPr/>
          <p:nvPr/>
        </p:nvSpPr>
        <p:spPr bwMode="auto">
          <a:xfrm>
            <a:off x="60566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B7F67-D215-6F44-A2F5-A29D56C60959}"/>
              </a:ext>
            </a:extLst>
          </p:cNvPr>
          <p:cNvSpPr/>
          <p:nvPr/>
        </p:nvSpPr>
        <p:spPr bwMode="auto">
          <a:xfrm>
            <a:off x="60566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E51DE-9AF5-CF42-885D-F9A1631BC717}"/>
              </a:ext>
            </a:extLst>
          </p:cNvPr>
          <p:cNvSpPr/>
          <p:nvPr/>
        </p:nvSpPr>
        <p:spPr bwMode="auto">
          <a:xfrm>
            <a:off x="586709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BCC39-E0CD-9D4E-8184-3D47339DB08B}"/>
              </a:ext>
            </a:extLst>
          </p:cNvPr>
          <p:cNvSpPr/>
          <p:nvPr/>
        </p:nvSpPr>
        <p:spPr bwMode="auto">
          <a:xfrm>
            <a:off x="586709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9040A8-DFB8-E645-8195-71938B83E9A1}"/>
              </a:ext>
            </a:extLst>
          </p:cNvPr>
          <p:cNvSpPr/>
          <p:nvPr/>
        </p:nvSpPr>
        <p:spPr bwMode="auto">
          <a:xfrm>
            <a:off x="6246164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7A373-9DDA-E54B-8BB3-F651ECF74E42}"/>
              </a:ext>
            </a:extLst>
          </p:cNvPr>
          <p:cNvSpPr/>
          <p:nvPr/>
        </p:nvSpPr>
        <p:spPr bwMode="auto">
          <a:xfrm>
            <a:off x="6246164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0863AB-AECB-9548-9D40-670A587559C1}"/>
              </a:ext>
            </a:extLst>
          </p:cNvPr>
          <p:cNvSpPr/>
          <p:nvPr/>
        </p:nvSpPr>
        <p:spPr bwMode="auto">
          <a:xfrm>
            <a:off x="6470837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1F207C-B40D-154A-AEAC-164326064B73}"/>
              </a:ext>
            </a:extLst>
          </p:cNvPr>
          <p:cNvSpPr/>
          <p:nvPr/>
        </p:nvSpPr>
        <p:spPr bwMode="auto">
          <a:xfrm>
            <a:off x="6470837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8CCD7-230D-A34E-80BE-86CE7940FCD9}"/>
              </a:ext>
            </a:extLst>
          </p:cNvPr>
          <p:cNvSpPr/>
          <p:nvPr/>
        </p:nvSpPr>
        <p:spPr bwMode="auto">
          <a:xfrm>
            <a:off x="6668750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126F4D-8B07-A246-8C7D-FB9E70936A40}"/>
              </a:ext>
            </a:extLst>
          </p:cNvPr>
          <p:cNvSpPr/>
          <p:nvPr/>
        </p:nvSpPr>
        <p:spPr bwMode="auto">
          <a:xfrm>
            <a:off x="6668750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D56BB-691F-0647-BBB7-31FED7F758FB}"/>
              </a:ext>
            </a:extLst>
          </p:cNvPr>
          <p:cNvSpPr/>
          <p:nvPr/>
        </p:nvSpPr>
        <p:spPr bwMode="auto">
          <a:xfrm>
            <a:off x="6862736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9FBF4-5AE7-D646-8F4B-A71476506EE0}"/>
              </a:ext>
            </a:extLst>
          </p:cNvPr>
          <p:cNvSpPr/>
          <p:nvPr/>
        </p:nvSpPr>
        <p:spPr bwMode="auto">
          <a:xfrm>
            <a:off x="6862736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8E5FF-9358-844A-ACDE-082F5306C1C5}"/>
              </a:ext>
            </a:extLst>
          </p:cNvPr>
          <p:cNvSpPr/>
          <p:nvPr/>
        </p:nvSpPr>
        <p:spPr bwMode="auto">
          <a:xfrm>
            <a:off x="705672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703CE1-1EDC-E345-9657-6F983ABF2298}"/>
              </a:ext>
            </a:extLst>
          </p:cNvPr>
          <p:cNvSpPr/>
          <p:nvPr/>
        </p:nvSpPr>
        <p:spPr bwMode="auto">
          <a:xfrm>
            <a:off x="705672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0F8AEF-DD5A-924E-A73E-3D20D7C208E7}"/>
              </a:ext>
            </a:extLst>
          </p:cNvPr>
          <p:cNvSpPr/>
          <p:nvPr/>
        </p:nvSpPr>
        <p:spPr bwMode="auto">
          <a:xfrm>
            <a:off x="726015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ED998-FC4C-A046-9EEC-1BABEFDE2E8F}"/>
              </a:ext>
            </a:extLst>
          </p:cNvPr>
          <p:cNvSpPr/>
          <p:nvPr/>
        </p:nvSpPr>
        <p:spPr bwMode="auto">
          <a:xfrm>
            <a:off x="726015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320C23-5104-1643-85BA-3390C349306A}"/>
              </a:ext>
            </a:extLst>
          </p:cNvPr>
          <p:cNvSpPr/>
          <p:nvPr/>
        </p:nvSpPr>
        <p:spPr bwMode="auto">
          <a:xfrm>
            <a:off x="745700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05EAB-C8CC-5545-88C1-5DE2000674F8}"/>
              </a:ext>
            </a:extLst>
          </p:cNvPr>
          <p:cNvSpPr/>
          <p:nvPr/>
        </p:nvSpPr>
        <p:spPr bwMode="auto">
          <a:xfrm>
            <a:off x="745700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B5B6C-2F0E-E647-A134-8AD03A40D789}"/>
              </a:ext>
            </a:extLst>
          </p:cNvPr>
          <p:cNvSpPr/>
          <p:nvPr/>
        </p:nvSpPr>
        <p:spPr bwMode="auto">
          <a:xfrm>
            <a:off x="7635911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442D4-264E-D149-BA15-FD13F154CC74}"/>
              </a:ext>
            </a:extLst>
          </p:cNvPr>
          <p:cNvSpPr/>
          <p:nvPr/>
        </p:nvSpPr>
        <p:spPr bwMode="auto">
          <a:xfrm>
            <a:off x="7635911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6EFEA-C697-C04D-999A-DA76895354DC}"/>
              </a:ext>
            </a:extLst>
          </p:cNvPr>
          <p:cNvCxnSpPr/>
          <p:nvPr/>
        </p:nvCxnSpPr>
        <p:spPr bwMode="auto">
          <a:xfrm>
            <a:off x="5284381" y="2621959"/>
            <a:ext cx="410047" cy="38959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4E5FF5-3F24-6F4B-83B6-7F91DEC9DF0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08467" y="2621958"/>
            <a:ext cx="638361" cy="38959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EEDEFA-9B60-DC49-8B28-98B24662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355A-F20A-CB43-9989-D87E1124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map well to GPUs include: 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Molecular dynamics</a:t>
            </a:r>
          </a:p>
          <a:p>
            <a:pPr lvl="1"/>
            <a:r>
              <a:rPr lang="en-US" dirty="0"/>
              <a:t>Anything with lots of number crunching (like matrix operations) and low(</a:t>
            </a:r>
            <a:r>
              <a:rPr lang="en-US" dirty="0" err="1"/>
              <a:t>er</a:t>
            </a:r>
            <a:r>
              <a:rPr lang="en-US" dirty="0"/>
              <a:t>) data load.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EACA-758C-D341-A7E3-E3B04DEF5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F40-74C2-504F-B396-3D04563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on the OSG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08F-2C8C-9846-975F-E0EFEF32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100s (vs 10,000s of CPUs)</a:t>
            </a:r>
          </a:p>
          <a:p>
            <a:r>
              <a:rPr lang="en-US" dirty="0"/>
              <a:t>Variety of available GPU cards</a:t>
            </a:r>
          </a:p>
          <a:p>
            <a:r>
              <a:rPr lang="en-US" dirty="0"/>
              <a:t>Same restrictions as always: not sure what you’ll get, jobs can be interrupted</a:t>
            </a:r>
          </a:p>
          <a:p>
            <a:r>
              <a:rPr lang="en-US" dirty="0"/>
              <a:t>May take longer to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213CD-4C2F-224E-80F2-B51A506E4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4125-3FED-134E-AF27-F048E149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robust GPU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A81D-3B90-034A-BE09-8193651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software strategy that can run on different GPU types: 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Install inside the job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use job requirements to request certain kind of GPU (more limiting)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DB89-F3FC-064A-88F4-7C3ECF2EA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38E-BB7A-3842-B604-B8537447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F849-90C6-3149-8BFD-2A9DBED4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GPUs with “</a:t>
            </a:r>
            <a:r>
              <a:rPr lang="en-US" dirty="0" err="1"/>
              <a:t>request_gpus</a:t>
            </a:r>
            <a:r>
              <a:rPr lang="en-US" dirty="0"/>
              <a:t>”</a:t>
            </a:r>
          </a:p>
          <a:p>
            <a:r>
              <a:rPr lang="en-US" dirty="0"/>
              <a:t>Can use custom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A7BD-8DA5-5841-957D-46F7EEA19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B8BA-4511-294B-9597-A0C95B87CF76}"/>
              </a:ext>
            </a:extLst>
          </p:cNvPr>
          <p:cNvSpPr txBox="1"/>
          <p:nvPr/>
        </p:nvSpPr>
        <p:spPr>
          <a:xfrm>
            <a:off x="1228725" y="2857500"/>
            <a:ext cx="7044445" cy="1138773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/>
                <a:cs typeface="Courier New"/>
              </a:rPr>
              <a:t>request_gpus</a:t>
            </a:r>
            <a:r>
              <a:rPr lang="en-US" sz="2000" b="1" dirty="0">
                <a:latin typeface="Courier New"/>
                <a:cs typeface="Courier New"/>
              </a:rPr>
              <a:t> = 1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requirements = (</a:t>
            </a:r>
            <a:r>
              <a:rPr lang="en-US" sz="2000" b="1" dirty="0" err="1">
                <a:latin typeface="Courier New"/>
                <a:cs typeface="Courier New"/>
              </a:rPr>
              <a:t>CUDACapability</a:t>
            </a:r>
            <a:r>
              <a:rPr lang="en-US" sz="2000" b="1" dirty="0">
                <a:latin typeface="Courier New"/>
                <a:cs typeface="Courier New"/>
              </a:rPr>
              <a:t> &gt;= 6.0)</a:t>
            </a:r>
          </a:p>
        </p:txBody>
      </p:sp>
    </p:spTree>
    <p:extLst>
      <p:ext uri="{BB962C8B-B14F-4D97-AF65-F5344CB8AC3E}">
        <p14:creationId xmlns:p14="http://schemas.microsoft.com/office/powerpoint/2010/main" val="59033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66B6A-921A-A046-A8F1-841AB7C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533E5-F8FB-324E-BFE0-EEE805753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D18F-CFD3-DB49-8923-EA284195C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7764463" cy="2006865"/>
          </a:xfrm>
        </p:spPr>
        <p:txBody>
          <a:bodyPr/>
          <a:lstStyle/>
          <a:p>
            <a:pPr>
              <a:defRPr/>
            </a:pPr>
            <a:r>
              <a:rPr lang="en-US" dirty="0"/>
              <a:t>Containers are a tool for capturing an entire job “environment” (software, libraries, operating system) into an “image” that can be used again. 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sz="14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5CAD89-08D1-254C-B135-895A8D109FB3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1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" y="3216833"/>
            <a:ext cx="2531080" cy="21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16" y="4140229"/>
            <a:ext cx="884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255964" y="5458355"/>
            <a:ext cx="430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/>
              <a:t>polaroid photos by Nick </a:t>
            </a:r>
            <a:r>
              <a:rPr lang="en-US" sz="1400" dirty="0" err="1"/>
              <a:t>Bluth</a:t>
            </a:r>
            <a:r>
              <a:rPr lang="en-US" sz="1400" dirty="0"/>
              <a:t> from the Noun Project</a:t>
            </a:r>
          </a:p>
        </p:txBody>
      </p:sp>
      <p:pic>
        <p:nvPicPr>
          <p:cNvPr id="34823" name="Picture 7" descr="noun_782805_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854304" y="3723510"/>
            <a:ext cx="14382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2" y="3296208"/>
            <a:ext cx="749666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9" y="4342636"/>
            <a:ext cx="79872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42" y="3830666"/>
            <a:ext cx="85084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3" descr="single-cube_318-36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0" y="3181114"/>
            <a:ext cx="2451479" cy="2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4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4" y="4164986"/>
            <a:ext cx="85675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 descr="rstudio-hex-ggplot2-dot-ps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2" y="3260490"/>
            <a:ext cx="726089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6" descr="tidyr-hexbin-sticker-from-rstud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2" y="4305594"/>
            <a:ext cx="77360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7" descr="read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2" y="3794948"/>
            <a:ext cx="82260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34820" idx="3"/>
            <a:endCxn id="34823" idx="1"/>
          </p:cNvCxnSpPr>
          <p:nvPr/>
        </p:nvCxnSpPr>
        <p:spPr bwMode="auto">
          <a:xfrm flipV="1">
            <a:off x="3281215" y="4219604"/>
            <a:ext cx="573089" cy="89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3" idx="3"/>
            <a:endCxn id="34827" idx="1"/>
          </p:cNvCxnSpPr>
          <p:nvPr/>
        </p:nvCxnSpPr>
        <p:spPr bwMode="auto">
          <a:xfrm>
            <a:off x="5292579" y="4219604"/>
            <a:ext cx="755271" cy="53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13407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46612</TotalTime>
  <Words>474</Words>
  <Application>Microsoft Office PowerPoint</Application>
  <PresentationFormat>On-screen Show (16:10)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Courier New</vt:lpstr>
      <vt:lpstr>Futura</vt:lpstr>
      <vt:lpstr>Symbol</vt:lpstr>
      <vt:lpstr>Times</vt:lpstr>
      <vt:lpstr>Times New Roman</vt:lpstr>
      <vt:lpstr>Wingdings</vt:lpstr>
      <vt:lpstr>OSG-Summer-School-Template</vt:lpstr>
      <vt:lpstr>Containers and GPUs</vt:lpstr>
      <vt:lpstr>GPUs</vt:lpstr>
      <vt:lpstr>What is a GPU?</vt:lpstr>
      <vt:lpstr>GPU Use Cases</vt:lpstr>
      <vt:lpstr>GPUs on the OSG</vt:lpstr>
      <vt:lpstr>Making robust GPU jobs</vt:lpstr>
      <vt:lpstr>Submit File options</vt:lpstr>
      <vt:lpstr>Containers</vt:lpstr>
      <vt:lpstr>Containers</vt:lpstr>
      <vt:lpstr>Container Types</vt:lpstr>
      <vt:lpstr>Focus on Docker</vt:lpstr>
      <vt:lpstr>Running Containers</vt:lpstr>
      <vt:lpstr>Docker Hub</vt:lpstr>
      <vt:lpstr>Building Containers</vt:lpstr>
      <vt:lpstr>Sample Dockerfile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Mats Rynge</cp:lastModifiedBy>
  <cp:revision>402</cp:revision>
  <cp:lastPrinted>2007-02-13T22:42:37Z</cp:lastPrinted>
  <dcterms:created xsi:type="dcterms:W3CDTF">2010-07-18T15:11:48Z</dcterms:created>
  <dcterms:modified xsi:type="dcterms:W3CDTF">2021-07-26T17:51:52Z</dcterms:modified>
</cp:coreProperties>
</file>