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xfrm>
            <a:off x="1270000" y="12700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ts val="10000"/>
              </a:lnSpc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half" idx="1"/>
          </p:nvPr>
        </p:nvSpPr>
        <p:spPr>
          <a:xfrm>
            <a:off x="1270000" y="5181600"/>
            <a:ext cx="10464800" cy="33020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200"/>
              </a:lnSpc>
              <a:spcBef>
                <a:spcPts val="0"/>
              </a:spcBef>
              <a:buSzTx/>
              <a:buNone/>
              <a:defRPr sz="3600"/>
            </a:lvl1pPr>
            <a:lvl2pPr marL="0" indent="0" algn="ctr">
              <a:lnSpc>
                <a:spcPts val="4200"/>
              </a:lnSpc>
              <a:spcBef>
                <a:spcPts val="0"/>
              </a:spcBef>
              <a:buSzTx/>
              <a:buNone/>
              <a:defRPr sz="3600"/>
            </a:lvl2pPr>
            <a:lvl3pPr marL="0" indent="0" algn="ctr">
              <a:lnSpc>
                <a:spcPts val="4200"/>
              </a:lnSpc>
              <a:spcBef>
                <a:spcPts val="0"/>
              </a:spcBef>
              <a:buSzTx/>
              <a:buNone/>
              <a:defRPr sz="3600"/>
            </a:lvl3pPr>
            <a:lvl4pPr marL="0" indent="0" algn="ctr">
              <a:lnSpc>
                <a:spcPts val="4200"/>
              </a:lnSpc>
              <a:spcBef>
                <a:spcPts val="0"/>
              </a:spcBef>
              <a:buSzTx/>
              <a:buNone/>
              <a:defRPr sz="3600"/>
            </a:lvl4pPr>
            <a:lvl5pPr marL="0" indent="0" algn="ctr">
              <a:lnSpc>
                <a:spcPts val="4200"/>
              </a:lnSpc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lnSpc>
                <a:spcPct val="100000"/>
              </a:lnSpc>
              <a:defRPr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Image"/>
          <p:cNvSpPr/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lnSpc>
                <a:spcPct val="100000"/>
              </a:lnSpc>
              <a:defRPr b="0" sz="7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lnSpc>
                <a:spcPct val="100000"/>
              </a:lnSpc>
              <a:defRPr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lnSpc>
                <a:spcPct val="100000"/>
              </a:lnSpc>
              <a:defRPr b="0" sz="7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lnSpc>
                <a:spcPct val="100000"/>
              </a:lnSpc>
              <a:defRPr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quarter" idx="21"/>
          </p:nvPr>
        </p:nvSpPr>
        <p:spPr>
          <a:xfrm>
            <a:off x="7175500" y="2540000"/>
            <a:ext cx="4102100" cy="615718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lnSpc>
                <a:spcPct val="100000"/>
              </a:lnSpc>
              <a:defRPr b="0"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12120" indent="-494620">
              <a:lnSpc>
                <a:spcPct val="100000"/>
              </a:lnSpc>
              <a:spcBef>
                <a:spcPts val="3800"/>
              </a:spcBef>
              <a:buSzPct val="171000"/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56620" indent="-494620">
              <a:lnSpc>
                <a:spcPct val="100000"/>
              </a:lnSpc>
              <a:spcBef>
                <a:spcPts val="3800"/>
              </a:spcBef>
              <a:buSzPct val="171000"/>
              <a:buChar char="•"/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701120" indent="-494620">
              <a:lnSpc>
                <a:spcPct val="100000"/>
              </a:lnSpc>
              <a:spcBef>
                <a:spcPts val="3800"/>
              </a:spcBef>
              <a:buSzPct val="171000"/>
              <a:buChar char="•"/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145620" indent="-494620">
              <a:lnSpc>
                <a:spcPct val="100000"/>
              </a:lnSpc>
              <a:spcBef>
                <a:spcPts val="3800"/>
              </a:spcBef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590120" indent="-494620">
              <a:lnSpc>
                <a:spcPct val="100000"/>
              </a:lnSpc>
              <a:spcBef>
                <a:spcPts val="3800"/>
              </a:spcBef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lnSpc>
                <a:spcPct val="100000"/>
              </a:lnSpc>
              <a:defRPr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lnSpc>
                <a:spcPct val="100000"/>
              </a:lnSpc>
              <a:defRPr b="0"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2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12120" indent="-494620">
              <a:lnSpc>
                <a:spcPct val="100000"/>
              </a:lnSpc>
              <a:spcBef>
                <a:spcPts val="3800"/>
              </a:spcBef>
              <a:buSzPct val="171000"/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56620" indent="-494620">
              <a:lnSpc>
                <a:spcPct val="100000"/>
              </a:lnSpc>
              <a:spcBef>
                <a:spcPts val="3800"/>
              </a:spcBef>
              <a:buSzPct val="171000"/>
              <a:buChar char="•"/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701120" indent="-494620">
              <a:lnSpc>
                <a:spcPct val="100000"/>
              </a:lnSpc>
              <a:spcBef>
                <a:spcPts val="3800"/>
              </a:spcBef>
              <a:buSzPct val="171000"/>
              <a:buChar char="•"/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145620" indent="-494620">
              <a:lnSpc>
                <a:spcPct val="100000"/>
              </a:lnSpc>
              <a:spcBef>
                <a:spcPts val="3800"/>
              </a:spcBef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590120" indent="-494620">
              <a:lnSpc>
                <a:spcPct val="100000"/>
              </a:lnSpc>
              <a:spcBef>
                <a:spcPts val="3800"/>
              </a:spcBef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lnSpc>
                <a:spcPct val="100000"/>
              </a:lnSpc>
              <a:defRPr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lnSpc>
                <a:spcPct val="100000"/>
              </a:lnSpc>
              <a:defRPr b="0"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12120" indent="-494620">
              <a:lnSpc>
                <a:spcPct val="100000"/>
              </a:lnSpc>
              <a:spcBef>
                <a:spcPts val="3800"/>
              </a:spcBef>
              <a:buSzPct val="171000"/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56620" indent="-494620">
              <a:lnSpc>
                <a:spcPct val="100000"/>
              </a:lnSpc>
              <a:spcBef>
                <a:spcPts val="3800"/>
              </a:spcBef>
              <a:buSzPct val="171000"/>
              <a:buChar char="•"/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701120" indent="-494620">
              <a:lnSpc>
                <a:spcPct val="100000"/>
              </a:lnSpc>
              <a:spcBef>
                <a:spcPts val="3800"/>
              </a:spcBef>
              <a:buSzPct val="171000"/>
              <a:buChar char="•"/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145620" indent="-494620">
              <a:lnSpc>
                <a:spcPct val="100000"/>
              </a:lnSpc>
              <a:spcBef>
                <a:spcPts val="3800"/>
              </a:spcBef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590120" indent="-494620">
              <a:lnSpc>
                <a:spcPct val="100000"/>
              </a:lnSpc>
              <a:spcBef>
                <a:spcPts val="3800"/>
              </a:spcBef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lnSpc>
                <a:spcPct val="100000"/>
              </a:lnSpc>
              <a:defRPr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lIns="50800" tIns="50800" rIns="50800" bIns="50800" numCol="2" spcCol="523240"/>
          <a:lstStyle>
            <a:lvl1pPr marL="812120" indent="-494620">
              <a:lnSpc>
                <a:spcPct val="100000"/>
              </a:lnSpc>
              <a:spcBef>
                <a:spcPts val="3800"/>
              </a:spcBef>
              <a:buSzPct val="171000"/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56620" indent="-494620">
              <a:lnSpc>
                <a:spcPct val="100000"/>
              </a:lnSpc>
              <a:spcBef>
                <a:spcPts val="3800"/>
              </a:spcBef>
              <a:buSzPct val="171000"/>
              <a:buChar char="•"/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701120" indent="-494620">
              <a:lnSpc>
                <a:spcPct val="100000"/>
              </a:lnSpc>
              <a:spcBef>
                <a:spcPts val="3800"/>
              </a:spcBef>
              <a:buSzPct val="171000"/>
              <a:buChar char="•"/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145620" indent="-494620">
              <a:lnSpc>
                <a:spcPct val="100000"/>
              </a:lnSpc>
              <a:spcBef>
                <a:spcPts val="3800"/>
              </a:spcBef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590120" indent="-494620">
              <a:lnSpc>
                <a:spcPct val="100000"/>
              </a:lnSpc>
              <a:spcBef>
                <a:spcPts val="3800"/>
              </a:spcBef>
              <a:defRPr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89000" indent="-571500">
              <a:lnSpc>
                <a:spcPct val="100000"/>
              </a:lnSpc>
              <a:spcBef>
                <a:spcPts val="4800"/>
              </a:spcBef>
              <a:buSzPct val="171000"/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33500" indent="-571500">
              <a:lnSpc>
                <a:spcPct val="100000"/>
              </a:lnSpc>
              <a:spcBef>
                <a:spcPts val="4800"/>
              </a:spcBef>
              <a:buSzPct val="171000"/>
              <a:buChar char="•"/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778000" indent="-571500">
              <a:lnSpc>
                <a:spcPct val="100000"/>
              </a:lnSpc>
              <a:spcBef>
                <a:spcPts val="4800"/>
              </a:spcBef>
              <a:buSzPct val="171000"/>
              <a:buChar char="•"/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>
              <a:lnSpc>
                <a:spcPct val="100000"/>
              </a:lnSpc>
              <a:spcBef>
                <a:spcPts val="4800"/>
              </a:spcBef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>
              <a:lnSpc>
                <a:spcPct val="100000"/>
              </a:lnSpc>
              <a:spcBef>
                <a:spcPts val="4800"/>
              </a:spcBef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lnSpc>
                <a:spcPct val="100000"/>
              </a:lnSpc>
              <a:defRPr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>
            <a:lvl1pPr>
              <a:lnSpc>
                <a:spcPts val="10000"/>
              </a:lnSpc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mage"/>
          <p:cNvSpPr/>
          <p:nvPr>
            <p:ph type="pic" sz="half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lnSpc>
                <a:spcPct val="100000"/>
              </a:lnSpc>
              <a:defRPr b="0"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lnSpc>
                <a:spcPct val="100000"/>
              </a:lnSpc>
              <a:defRPr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"/>
          <p:cNvSpPr/>
          <p:nvPr>
            <p:ph type="pic" sz="half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lnSpc>
                <a:spcPct val="100000"/>
              </a:lnSpc>
              <a:defRPr b="0" sz="8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lnSpc>
                <a:spcPct val="100000"/>
              </a:lnSpc>
              <a:defRPr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SG Logo - Transparent Background.pdf" descr="OSG Logo - Transparent Background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254000"/>
            <a:ext cx="1274164" cy="647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Line"/>
          <p:cNvSpPr/>
          <p:nvPr/>
        </p:nvSpPr>
        <p:spPr>
          <a:xfrm flipV="1">
            <a:off x="254000" y="1079499"/>
            <a:ext cx="12496800" cy="1"/>
          </a:xfrm>
          <a:prstGeom prst="line">
            <a:avLst/>
          </a:prstGeom>
          <a:ln w="25400">
            <a:solidFill>
              <a:srgbClr val="FF7C00"/>
            </a:solidFill>
            <a:miter lim="400000"/>
            <a:headEnd type="triangle" len="sm"/>
            <a:tailEnd type="triangle" len="sm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OSG User School 2020"/>
          <p:cNvSpPr txBox="1"/>
          <p:nvPr/>
        </p:nvSpPr>
        <p:spPr>
          <a:xfrm>
            <a:off x="254000" y="9372600"/>
            <a:ext cx="1651483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lnSpc>
                <a:spcPts val="1400"/>
              </a:lnSpc>
              <a:defRPr sz="1400">
                <a:solidFill>
                  <a:srgbClr val="676767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OSG User School 2020</a:t>
            </a:r>
          </a:p>
        </p:txBody>
      </p:sp>
      <p:sp>
        <p:nvSpPr>
          <p:cNvPr id="5" name="Cartwright – What's Next"/>
          <p:cNvSpPr txBox="1"/>
          <p:nvPr/>
        </p:nvSpPr>
        <p:spPr>
          <a:xfrm>
            <a:off x="5576799" y="9372600"/>
            <a:ext cx="1851686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ts val="1400"/>
              </a:lnSpc>
              <a:defRPr sz="1400">
                <a:solidFill>
                  <a:srgbClr val="676767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Cartwright – What's Next</a:t>
            </a: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778000" y="254000"/>
            <a:ext cx="10972800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914400" y="1651000"/>
            <a:ext cx="11176000" cy="698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buChar char="‣"/>
            </a:lvl2pPr>
            <a:lvl3pPr>
              <a:buChar char="–"/>
            </a:lvl3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2560300" y="9372600"/>
            <a:ext cx="195123" cy="1866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lnSpc>
                <a:spcPts val="1400"/>
              </a:lnSpc>
              <a:defRPr sz="1400">
                <a:solidFill>
                  <a:srgbClr val="676767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1pPr>
      <a:lvl2pPr marL="0" marR="0" indent="228600" algn="ctr" defTabSz="584200" rtl="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2pPr>
      <a:lvl3pPr marL="0" marR="0" indent="457200" algn="ctr" defTabSz="584200" rtl="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3pPr>
      <a:lvl4pPr marL="0" marR="0" indent="685800" algn="ctr" defTabSz="584200" rtl="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4pPr>
      <a:lvl5pPr marL="0" marR="0" indent="914400" algn="ctr" defTabSz="584200" rtl="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5pPr>
      <a:lvl6pPr marL="0" marR="0" indent="1143000" algn="ctr" defTabSz="584200" rtl="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6pPr>
      <a:lvl7pPr marL="0" marR="0" indent="1371600" algn="ctr" defTabSz="584200" rtl="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7pPr>
      <a:lvl8pPr marL="0" marR="0" indent="1600200" algn="ctr" defTabSz="584200" rtl="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8pPr>
      <a:lvl9pPr marL="0" marR="0" indent="1828800" algn="ctr" defTabSz="584200" rtl="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9pPr>
    </p:titleStyle>
    <p:bodyStyle>
      <a:lvl1pPr marL="508000" marR="0" indent="-508000" algn="l" defTabSz="584200" latinLnBrk="0">
        <a:lnSpc>
          <a:spcPts val="48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2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1pPr>
      <a:lvl2pPr marL="1016000" marR="0" indent="-508000" algn="l" defTabSz="584200" latinLnBrk="0">
        <a:lnSpc>
          <a:spcPts val="4800"/>
        </a:lnSpc>
        <a:spcBef>
          <a:spcPts val="2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2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2pPr>
      <a:lvl3pPr marL="1524000" marR="0" indent="-508000" algn="l" defTabSz="584200" latinLnBrk="0">
        <a:lnSpc>
          <a:spcPts val="4800"/>
        </a:lnSpc>
        <a:spcBef>
          <a:spcPts val="2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2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3pPr>
      <a:lvl4pPr marL="2222500" marR="0" indent="-571500" algn="l" defTabSz="584200" latinLnBrk="0">
        <a:lnSpc>
          <a:spcPts val="48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4pPr>
      <a:lvl5pPr marL="2667000" marR="0" indent="-571500" algn="l" defTabSz="584200" latinLnBrk="0">
        <a:lnSpc>
          <a:spcPts val="48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5pPr>
      <a:lvl6pPr marL="3022600" marR="0" indent="-571500" algn="l" defTabSz="584200" latinLnBrk="0">
        <a:lnSpc>
          <a:spcPts val="48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6pPr>
      <a:lvl7pPr marL="3378200" marR="0" indent="-571500" algn="l" defTabSz="584200" latinLnBrk="0">
        <a:lnSpc>
          <a:spcPts val="48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7pPr>
      <a:lvl8pPr marL="3733800" marR="0" indent="-571500" algn="l" defTabSz="584200" latinLnBrk="0">
        <a:lnSpc>
          <a:spcPts val="48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8pPr>
      <a:lvl9pPr marL="4089400" marR="0" indent="-571500" algn="l" defTabSz="584200" latinLnBrk="0">
        <a:lnSpc>
          <a:spcPts val="48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11993"/>
          </a:solidFill>
          <a:uFillTx/>
          <a:latin typeface="+mn-lt"/>
          <a:ea typeface="+mn-ea"/>
          <a:cs typeface="+mn-cs"/>
          <a:sym typeface="Myriad Pro"/>
        </a:defRPr>
      </a:lvl9pPr>
    </p:bodyStyle>
    <p:otherStyle>
      <a:lvl1pPr marL="0" marR="0" indent="0" algn="r" defTabSz="584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1pPr>
      <a:lvl2pPr marL="0" marR="0" indent="228600" algn="r" defTabSz="584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2pPr>
      <a:lvl3pPr marL="0" marR="0" indent="457200" algn="r" defTabSz="584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3pPr>
      <a:lvl4pPr marL="0" marR="0" indent="685800" algn="r" defTabSz="584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4pPr>
      <a:lvl5pPr marL="0" marR="0" indent="914400" algn="r" defTabSz="584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5pPr>
      <a:lvl6pPr marL="0" marR="0" indent="1143000" algn="r" defTabSz="584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6pPr>
      <a:lvl7pPr marL="0" marR="0" indent="1371600" algn="r" defTabSz="584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7pPr>
      <a:lvl8pPr marL="0" marR="0" indent="1600200" algn="r" defTabSz="584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8pPr>
      <a:lvl9pPr marL="0" marR="0" indent="1828800" algn="r" defTabSz="584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What’s Next? OSG Virtual School Pilot 2020"/>
          <p:cNvSpPr txBox="1"/>
          <p:nvPr/>
        </p:nvSpPr>
        <p:spPr>
          <a:xfrm>
            <a:off x="1270000" y="12700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>
              <a:lnSpc>
                <a:spcPts val="8400"/>
              </a:lnSpc>
              <a:defRPr b="1" sz="8400">
                <a:solidFill>
                  <a:srgbClr val="011993"/>
                </a:solidFill>
                <a:latin typeface="+mn-lt"/>
                <a:ea typeface="+mn-ea"/>
                <a:cs typeface="+mn-cs"/>
                <a:sym typeface="Myriad Pro"/>
              </a:defRPr>
            </a:pPr>
            <a:r>
              <a:t>What’s Next?</a:t>
            </a:r>
          </a:p>
          <a:p>
            <a:pPr>
              <a:lnSpc>
                <a:spcPts val="3600"/>
              </a:lnSpc>
              <a:spcBef>
                <a:spcPts val="2000"/>
              </a:spcBef>
              <a:defRPr sz="3200">
                <a:solidFill>
                  <a:srgbClr val="8F8FBF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OSG Virtual School Pilot 2020</a:t>
            </a:r>
          </a:p>
        </p:txBody>
      </p:sp>
      <p:sp>
        <p:nvSpPr>
          <p:cNvPr id="142" name="Tim Cartwright…"/>
          <p:cNvSpPr txBox="1"/>
          <p:nvPr/>
        </p:nvSpPr>
        <p:spPr>
          <a:xfrm>
            <a:off x="1270000" y="51816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ts val="4200"/>
              </a:lnSpc>
              <a:defRPr>
                <a:solidFill>
                  <a:srgbClr val="011993"/>
                </a:solidFill>
                <a:latin typeface="+mn-lt"/>
                <a:ea typeface="+mn-ea"/>
                <a:cs typeface="+mn-cs"/>
                <a:sym typeface="Myriad Pro"/>
              </a:defRPr>
            </a:pPr>
            <a:r>
              <a:t>Tim Cartwright</a:t>
            </a:r>
          </a:p>
          <a:p>
            <a:pPr>
              <a:lnSpc>
                <a:spcPts val="3000"/>
              </a:lnSpc>
              <a:spcBef>
                <a:spcPts val="500"/>
              </a:spcBef>
              <a:defRPr b="1" sz="3000">
                <a:solidFill>
                  <a:srgbClr val="8F8FB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cat@cs.wisc.edu</a:t>
            </a:r>
          </a:p>
          <a:p>
            <a:pPr>
              <a:lnSpc>
                <a:spcPts val="3600"/>
              </a:lnSpc>
              <a:spcBef>
                <a:spcPts val="2000"/>
              </a:spcBef>
              <a:defRPr sz="3600">
                <a:solidFill>
                  <a:srgbClr val="011993"/>
                </a:solidFill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University of Wisconsin–Madison</a:t>
            </a:r>
          </a:p>
          <a:p>
            <a:pPr>
              <a:lnSpc>
                <a:spcPts val="3600"/>
              </a:lnSpc>
              <a:spcBef>
                <a:spcPts val="1000"/>
              </a:spcBef>
              <a:defRPr sz="3600">
                <a:solidFill>
                  <a:srgbClr val="011993"/>
                </a:solidFill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OSG User School Director</a:t>
            </a:r>
          </a:p>
          <a:p>
            <a:pPr>
              <a:lnSpc>
                <a:spcPts val="3600"/>
              </a:lnSpc>
              <a:spcBef>
                <a:spcPts val="1000"/>
              </a:spcBef>
              <a:defRPr sz="3600">
                <a:solidFill>
                  <a:srgbClr val="011993"/>
                </a:solidFill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OSG Deputy Executive Director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etting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Resources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12560300" y="9372600"/>
            <a:ext cx="195123" cy="190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ptions for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Options for Resources</a:t>
            </a:r>
          </a:p>
        </p:txBody>
      </p:sp>
      <p:sp>
        <p:nvSpPr>
          <p:cNvPr id="148" name="Your own la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own lab</a:t>
            </a:r>
          </a:p>
          <a:p>
            <a:pPr lvl="1">
              <a:spcBef>
                <a:spcPts val="0"/>
              </a:spcBef>
            </a:pPr>
            <a:r>
              <a:t>Start a small cluster with workstations</a:t>
            </a:r>
          </a:p>
          <a:p>
            <a:pPr lvl="1">
              <a:spcBef>
                <a:spcPts val="0"/>
              </a:spcBef>
            </a:pPr>
            <a:r>
              <a:t>Can grow or merge with others</a:t>
            </a:r>
          </a:p>
          <a:p>
            <a:pPr>
              <a:spcBef>
                <a:spcPts val="3600"/>
              </a:spcBef>
            </a:pPr>
            <a:r>
              <a:t>Your own university (or institution)</a:t>
            </a:r>
          </a:p>
          <a:p>
            <a:pPr lvl="1">
              <a:spcBef>
                <a:spcPts val="0"/>
              </a:spcBef>
            </a:pPr>
            <a:r>
              <a:t>No cluster? Talk to your CIO</a:t>
            </a:r>
          </a:p>
          <a:p>
            <a:pPr lvl="1">
              <a:spcBef>
                <a:spcPts val="0"/>
              </a:spcBef>
            </a:pPr>
            <a:r>
              <a:t>Get others interested and petition</a:t>
            </a:r>
          </a:p>
          <a:p>
            <a:pPr>
              <a:spcBef>
                <a:spcPts val="3600"/>
              </a:spcBef>
            </a:pPr>
            <a:r>
              <a:t>Collaborators (ask nicely)</a:t>
            </a:r>
          </a:p>
          <a:p>
            <a:pPr>
              <a:spcBef>
                <a:spcPts val="3600"/>
              </a:spcBef>
              <a:defRPr>
                <a:solidFill>
                  <a:srgbClr val="FF6600"/>
                </a:solidFill>
              </a:defRPr>
            </a:pPr>
            <a:r>
              <a:t>OSG (via OSG Connect)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12560300" y="9372600"/>
            <a:ext cx="195123" cy="190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Using OS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OSG</a:t>
            </a:r>
          </a:p>
        </p:txBody>
      </p:sp>
      <p:sp>
        <p:nvSpPr>
          <p:cNvPr id="152" name="CHTC (learn.chtc.wisc.edu) – good for ~1 year…"/>
          <p:cNvSpPr txBox="1"/>
          <p:nvPr>
            <p:ph type="body" idx="1"/>
          </p:nvPr>
        </p:nvSpPr>
        <p:spPr>
          <a:xfrm>
            <a:off x="914400" y="1651000"/>
            <a:ext cx="11176000" cy="756612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CHTC (</a:t>
            </a:r>
            <a:r>
              <a:rPr>
                <a:latin typeface="Myriad Pro Semibold"/>
                <a:ea typeface="Myriad Pro Semibold"/>
                <a:cs typeface="Myriad Pro Semibold"/>
                <a:sym typeface="Myriad Pro Semibold"/>
              </a:rPr>
              <a:t>learn.chtc.wisc.edu</a:t>
            </a:r>
            <a:r>
              <a:t>) – good for ~1 year</a:t>
            </a:r>
          </a:p>
          <a:p>
            <a:pPr>
              <a:spcBef>
                <a:spcPts val="3000"/>
              </a:spcBef>
            </a:pPr>
            <a:r>
              <a:rPr>
                <a:latin typeface="Myriad Pro Semibold"/>
                <a:ea typeface="Myriad Pro Semibold"/>
                <a:cs typeface="Myriad Pro Semibold"/>
                <a:sym typeface="Myriad Pro Semibold"/>
              </a:rPr>
              <a:t>OSG Connect</a:t>
            </a:r>
            <a:r>
              <a:t> – good indefinitely</a:t>
            </a:r>
            <a:br/>
            <a:r>
              <a:t>Docs: </a:t>
            </a:r>
            <a:r>
              <a:rPr>
                <a:latin typeface="Myriad Pro Condensed"/>
                <a:ea typeface="Myriad Pro Condensed"/>
                <a:cs typeface="Myriad Pro Condensed"/>
                <a:sym typeface="Myriad Pro Condensed"/>
                <a:hlinkClick r:id="" invalidUrl="" action="ppaction://hlinkshowjump?jump=nextslide" tgtFrame="" tooltip="" history="1" highlightClick="0" endSnd="0"/>
              </a:rPr>
              <a:t>https://support.opensciencegrid.org/support/home</a:t>
            </a:r>
          </a:p>
          <a:p>
            <a:pPr>
              <a:spcBef>
                <a:spcPts val="3000"/>
              </a:spcBef>
            </a:pPr>
            <a:r>
              <a:t>Look for an existing organizational submit pt.</a:t>
            </a:r>
          </a:p>
          <a:p>
            <a:pPr lvl="1">
              <a:spcBef>
                <a:spcPts val="0"/>
              </a:spcBef>
            </a:pPr>
            <a:r>
              <a:t>Any good fits?</a:t>
            </a:r>
          </a:p>
          <a:p>
            <a:pPr lvl="1">
              <a:spcBef>
                <a:spcPts val="0"/>
              </a:spcBef>
            </a:pPr>
            <a:r>
              <a:t>Ask us if you can’t find one that should exist</a:t>
            </a:r>
          </a:p>
          <a:p>
            <a:pPr>
              <a:spcBef>
                <a:spcPts val="3000"/>
              </a:spcBef>
            </a:pPr>
            <a:r>
              <a:t>Create an organizational submit point? tl;dr: </a:t>
            </a:r>
            <a:r>
              <a:rPr>
                <a:latin typeface="Myriad Pro Semibold"/>
                <a:ea typeface="Myriad Pro Semibold"/>
                <a:cs typeface="Myriad Pro Semibold"/>
                <a:sym typeface="Myriad Pro Semibold"/>
              </a:rPr>
              <a:t>no</a:t>
            </a:r>
          </a:p>
          <a:p>
            <a:pPr lvl="1">
              <a:spcBef>
                <a:spcPts val="0"/>
              </a:spcBef>
              <a:defRPr>
                <a:solidFill>
                  <a:srgbClr val="B5BFF1"/>
                </a:solidFill>
              </a:defRPr>
            </a:pPr>
            <a:r>
              <a:t>Not for a single person, but for a group…</a:t>
            </a:r>
          </a:p>
          <a:p>
            <a:pPr lvl="1">
              <a:spcBef>
                <a:spcPts val="0"/>
              </a:spcBef>
              <a:defRPr>
                <a:solidFill>
                  <a:srgbClr val="B5BFF1"/>
                </a:solidFill>
              </a:defRPr>
            </a:pPr>
            <a:r>
              <a:t>Takes time, expertise, and site acceptance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12560300" y="9372600"/>
            <a:ext cx="195123" cy="190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taying in Tou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Staying in Touch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2560300" y="9372600"/>
            <a:ext cx="195123" cy="190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ow to Reach 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Reach Us</a:t>
            </a:r>
          </a:p>
        </p:txBody>
      </p:sp>
      <p:sp>
        <p:nvSpPr>
          <p:cNvPr id="159" name="For OSG Connect, Connect Client, OSG sites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For OSG Connect, Connect Client, OSG sites…</a:t>
            </a:r>
          </a:p>
          <a:p>
            <a:pPr lvl="1" marL="943428" indent="-435428">
              <a:lnSpc>
                <a:spcPts val="3600"/>
              </a:lnSpc>
              <a:spcBef>
                <a:spcPts val="1000"/>
              </a:spcBef>
              <a:defRPr sz="3600"/>
            </a:pPr>
            <a:r>
              <a:t>support@osgconnect.net</a:t>
            </a:r>
          </a:p>
          <a:p>
            <a:pPr lvl="1" marL="943428" indent="-435428">
              <a:lnSpc>
                <a:spcPts val="3600"/>
              </a:lnSpc>
              <a:spcBef>
                <a:spcPts val="1000"/>
              </a:spcBef>
              <a:defRPr sz="3600"/>
            </a:pPr>
            <a:r>
              <a:t>Reaches the OSG Research Computing Facilitators</a:t>
            </a:r>
          </a:p>
          <a:p>
            <a:pPr>
              <a:spcBef>
                <a:spcPts val="4800"/>
              </a:spcBef>
              <a:defRPr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For learn, CHTC, and anything else</a:t>
            </a:r>
          </a:p>
          <a:p>
            <a:pPr lvl="1">
              <a:lnSpc>
                <a:spcPts val="3600"/>
              </a:lnSpc>
              <a:spcBef>
                <a:spcPts val="1000"/>
              </a:spcBef>
              <a:defRPr sz="3600"/>
            </a:pPr>
            <a:r>
              <a:t>chtc@cs.wisc.edu</a:t>
            </a:r>
          </a:p>
          <a:p>
            <a:pPr lvl="1">
              <a:lnSpc>
                <a:spcPts val="3600"/>
              </a:lnSpc>
              <a:spcBef>
                <a:spcPts val="1000"/>
              </a:spcBef>
              <a:defRPr sz="3600"/>
            </a:pPr>
            <a:r>
              <a:t>Reaches Lauren, Christina… &amp; indirectly, many others</a:t>
            </a:r>
          </a:p>
          <a:p>
            <a:pPr>
              <a:spcBef>
                <a:spcPts val="4800"/>
              </a:spcBef>
              <a:defRPr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Any time, for any reason, email us directly:</a:t>
            </a:r>
          </a:p>
          <a:p>
            <a:pPr lvl="1" marL="943428" indent="-435428">
              <a:lnSpc>
                <a:spcPts val="3600"/>
              </a:lnSpc>
              <a:spcBef>
                <a:spcPts val="1000"/>
              </a:spcBef>
              <a:defRPr sz="3600"/>
            </a:pPr>
            <a:r>
              <a:t>Tim Cartwright &lt;cat@cs.wisc.edu&gt;</a:t>
            </a:r>
          </a:p>
          <a:p>
            <a:pPr lvl="1" marL="943428" indent="-435428">
              <a:lnSpc>
                <a:spcPts val="3600"/>
              </a:lnSpc>
              <a:spcBef>
                <a:spcPts val="1000"/>
              </a:spcBef>
              <a:defRPr sz="3600"/>
            </a:pPr>
            <a:r>
              <a:t>Lauren Michael &lt;lmichael@wisc.edu&gt;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12628422" y="9372600"/>
            <a:ext cx="127001" cy="1866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 Note About Mailing Li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Note About Mailing Lists</a:t>
            </a:r>
          </a:p>
        </p:txBody>
      </p:sp>
      <p:sp>
        <p:nvSpPr>
          <p:cNvPr id="163" name="We use mailing lists a lot…"/>
          <p:cNvSpPr txBox="1"/>
          <p:nvPr>
            <p:ph type="body" idx="1"/>
          </p:nvPr>
        </p:nvSpPr>
        <p:spPr>
          <a:xfrm>
            <a:off x="1270000" y="1701800"/>
            <a:ext cx="10464800" cy="7200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We use mailing lists a lot</a:t>
            </a:r>
          </a:p>
          <a:p>
            <a:pPr lvl="1">
              <a:spcBef>
                <a:spcPts val="0"/>
              </a:spcBef>
            </a:pPr>
            <a:r>
              <a:t>Esp. </a:t>
            </a:r>
            <a:r>
              <a:rPr>
                <a:latin typeface="Myriad Pro Semibold"/>
                <a:ea typeface="Myriad Pro Semibold"/>
                <a:cs typeface="Myriad Pro Semibold"/>
                <a:sym typeface="Myriad Pro Semibold"/>
              </a:rPr>
              <a:t>user-school@opensciencegrid.org</a:t>
            </a:r>
          </a:p>
          <a:p>
            <a:pPr lvl="1">
              <a:spcBef>
                <a:spcPts val="0"/>
              </a:spcBef>
            </a:pPr>
            <a:r>
              <a:t>(Which will remain active indefinitely)</a:t>
            </a:r>
          </a:p>
          <a:p>
            <a:pPr>
              <a:spcBef>
                <a:spcPts val="4000"/>
              </a:spcBef>
            </a:pPr>
            <a:r>
              <a:t>We are not hiding or trying to avoid you!</a:t>
            </a:r>
          </a:p>
          <a:p>
            <a:pPr lvl="1">
              <a:spcBef>
                <a:spcPts val="0"/>
              </a:spcBef>
            </a:pPr>
            <a:r>
              <a:t>A list reaches everyone who can help</a:t>
            </a:r>
          </a:p>
          <a:p>
            <a:pPr lvl="1">
              <a:spcBef>
                <a:spcPts val="0"/>
              </a:spcBef>
            </a:pPr>
            <a:r>
              <a:t>If (e.g.) I am on vacation, Lauren will reply</a:t>
            </a:r>
          </a:p>
          <a:p>
            <a:pPr lvl="1">
              <a:spcBef>
                <a:spcPts val="0"/>
              </a:spcBef>
            </a:pPr>
            <a:r>
              <a:t>Please, please do not hesitate to email us!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12560300" y="9372600"/>
            <a:ext cx="195123" cy="190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nline Sup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Online Support</a:t>
            </a:r>
          </a:p>
        </p:txBody>
      </p:sp>
      <p:sp>
        <p:nvSpPr>
          <p:cNvPr id="167" name="Websites…"/>
          <p:cNvSpPr txBox="1"/>
          <p:nvPr>
            <p:ph type="body" idx="1"/>
          </p:nvPr>
        </p:nvSpPr>
        <p:spPr>
          <a:xfrm>
            <a:off x="1270000" y="1778000"/>
            <a:ext cx="10464800" cy="7366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t>Websites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tabLst>
                <a:tab pos="10363200" algn="r"/>
              </a:tabLst>
              <a:defRPr sz="3600"/>
            </a:pPr>
            <a:r>
              <a:rPr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</a:rPr>
              <a:t>htcondor.org	</a:t>
            </a:r>
            <a:r>
              <a:rPr>
                <a:solidFill>
                  <a:srgbClr val="8F8FBF"/>
                </a:solidFill>
              </a:rPr>
              <a:t>HTCondor homepage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tabLst>
                <a:tab pos="10363200" algn="r"/>
              </a:tabLst>
              <a:defRPr sz="3600"/>
            </a:pPr>
            <a:r>
              <a:rPr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</a:rPr>
              <a:t>htcondor.org</a:t>
            </a:r>
            <a:r>
              <a:rPr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</a:rPr>
              <a:t>/manual	</a:t>
            </a:r>
            <a:r>
              <a:rPr>
                <a:solidFill>
                  <a:srgbClr val="8F8FBF"/>
                </a:solidFill>
              </a:rPr>
              <a:t>HTCondor manual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tabLst>
                <a:tab pos="10363200" algn="r"/>
              </a:tabLst>
              <a:defRPr sz="3600"/>
            </a:pPr>
            <a:r>
              <a:rPr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</a:rPr>
              <a:t>www.opensciencegrid.org	</a:t>
            </a:r>
            <a:r>
              <a:rPr>
                <a:solidFill>
                  <a:srgbClr val="8F8FBF"/>
                </a:solidFill>
              </a:rPr>
              <a:t>OSG homepage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tabLst>
                <a:tab pos="10363200" algn="r"/>
              </a:tabLst>
              <a:defRPr sz="3600"/>
            </a:pPr>
            <a:r>
              <a:rPr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</a:rPr>
              <a:t>support.opensciencegrid.org	</a:t>
            </a:r>
            <a:r>
              <a:rPr>
                <a:solidFill>
                  <a:srgbClr val="8F8FBF"/>
                </a:solidFill>
              </a:rPr>
              <a:t>Forums, docs, support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tabLst>
                <a:tab pos="10363200" algn="r"/>
              </a:tabLst>
              <a:defRPr sz="3600"/>
            </a:pPr>
            <a:r>
              <a:rPr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</a:rPr>
              <a:t>osgconnect.net	</a:t>
            </a:r>
            <a:r>
              <a:rPr>
                <a:solidFill>
                  <a:srgbClr val="8F8FBF"/>
                </a:solidFill>
              </a:rPr>
              <a:t>OSG Connect</a:t>
            </a:r>
            <a:endParaRPr>
              <a:solidFill>
                <a:srgbClr val="8F8FBF"/>
              </a:solidFill>
            </a:endParaRP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tabLst>
                <a:tab pos="10363200" algn="r"/>
              </a:tabLst>
              <a:defRPr sz="3600"/>
            </a:pPr>
            <a:r>
              <a:rPr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</a:rPr>
              <a:t>chtc.cs.wisc.edu	</a:t>
            </a:r>
            <a:r>
              <a:rPr>
                <a:solidFill>
                  <a:srgbClr val="8F8FBF"/>
                </a:solidFill>
              </a:rPr>
              <a:t>CHTC Website</a:t>
            </a:r>
            <a:endParaRPr>
              <a:latin typeface="Myriad Pro Semibold Condensed"/>
              <a:ea typeface="Myriad Pro Semibold Condensed"/>
              <a:cs typeface="Myriad Pro Semibold Condensed"/>
              <a:sym typeface="Myriad Pro Semibold Condensed"/>
            </a:endParaRP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tabLst>
                <a:tab pos="10363200" algn="r"/>
              </a:tabLst>
              <a:defRPr sz="3600"/>
            </a:pPr>
            <a:r>
              <a:rPr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</a:rPr>
              <a:t>chtc.cs.wisc.edu/guides	</a:t>
            </a:r>
            <a:r>
              <a:rPr>
                <a:solidFill>
                  <a:srgbClr val="8F8FBF"/>
                </a:solidFill>
              </a:rPr>
              <a:t>CHTC How-To Guides</a:t>
            </a:r>
          </a:p>
          <a:p>
            <a:pPr marL="0" indent="0">
              <a:spcBef>
                <a:spcPts val="3000"/>
              </a:spcBef>
              <a:buSzTx/>
              <a:buNone/>
              <a:defRPr b="1"/>
            </a:pPr>
            <a:r>
              <a:t>Mailing Lists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tabLst>
                <a:tab pos="10363200" algn="r"/>
              </a:tabLst>
              <a:defRPr sz="3600"/>
            </a:pPr>
            <a:r>
              <a:rPr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</a:rPr>
              <a:t>user-school@opensciencegrid.org	</a:t>
            </a:r>
            <a:r>
              <a:rPr>
                <a:solidFill>
                  <a:srgbClr val="8F8FBF"/>
                </a:solidFill>
              </a:rPr>
              <a:t>will remain</a:t>
            </a:r>
            <a:endParaRPr>
              <a:solidFill>
                <a:srgbClr val="8F8FBF"/>
              </a:solidFill>
            </a:endParaRP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tabLst>
                <a:tab pos="10363200" algn="r"/>
              </a:tabLst>
              <a:defRPr sz="3600"/>
            </a:pPr>
            <a:r>
              <a:rPr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</a:rPr>
              <a:t>help@opensciencegrid.org	</a:t>
            </a:r>
            <a:r>
              <a:rPr>
                <a:solidFill>
                  <a:srgbClr val="8F8FBF"/>
                </a:solidFill>
              </a:rPr>
              <a:t>general OSG help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12560300" y="9372600"/>
            <a:ext cx="195123" cy="190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l;hf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gl;hf</a:t>
            </a:r>
          </a:p>
          <a:p>
            <a:pPr/>
            <a:r>
              <a:t>😊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2560300" y="9372600"/>
            <a:ext cx="195123" cy="190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yriad Pro"/>
        <a:ea typeface="Myriad Pro"/>
        <a:cs typeface="Myriad Pro"/>
      </a:majorFont>
      <a:minorFont>
        <a:latin typeface="Myriad Pro"/>
        <a:ea typeface="Myriad Pro"/>
        <a:cs typeface="Myriad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yriad Pro"/>
        <a:ea typeface="Myriad Pro"/>
        <a:cs typeface="Myriad Pro"/>
      </a:majorFont>
      <a:minorFont>
        <a:latin typeface="Myriad Pro"/>
        <a:ea typeface="Myriad Pro"/>
        <a:cs typeface="Myriad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