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lf-Checkpointing (Cartwright) – July 17"/>
          <p:cNvSpPr/>
          <p:nvPr/>
        </p:nvSpPr>
        <p:spPr>
          <a:xfrm>
            <a:off x="9706446" y="13072427"/>
            <a:ext cx="4956405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Self-Checkpointing (Cartwright) – July 17</a:t>
            </a:r>
          </a:p>
        </p:txBody>
      </p:sp>
      <p:sp>
        <p:nvSpPr>
          <p:cNvPr id="16" name="OSG Virtual School Pilot 2020"/>
          <p:cNvSpPr/>
          <p:nvPr/>
        </p:nvSpPr>
        <p:spPr>
          <a:xfrm>
            <a:off x="199229" y="13072427"/>
            <a:ext cx="3541523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Pilot 2020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4851796" y="3286125"/>
            <a:ext cx="14716126" cy="2678907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algn="ctr"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half" idx="1"/>
          </p:nvPr>
        </p:nvSpPr>
        <p:spPr>
          <a:xfrm>
            <a:off x="4833937" y="6250781"/>
            <a:ext cx="14716126" cy="5661423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  <a:lvl2pPr marL="0" indent="0" algn="ctr">
              <a:lnSpc>
                <a:spcPct val="100000"/>
              </a:lnSpc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2pPr>
            <a:lvl3pPr marL="0" indent="0" algn="ctr">
              <a:lnSpc>
                <a:spcPct val="100000"/>
              </a:lnSpc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3pPr>
            <a:lvl4pPr marL="0" indent="0" algn="ctr">
              <a:lnSpc>
                <a:spcPct val="100000"/>
              </a:lnSpc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4pPr>
            <a:lvl5pPr marL="0" indent="0" algn="ctr">
              <a:lnSpc>
                <a:spcPct val="100000"/>
              </a:lnSpc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23906664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32" y="58093"/>
            <a:ext cx="3657601" cy="208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37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38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40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405187" y="1339453"/>
            <a:ext cx="17573626" cy="1250157"/>
          </a:xfrm>
          <a:prstGeom prst="rect">
            <a:avLst/>
          </a:prstGeom>
        </p:spPr>
        <p:txBody>
          <a:bodyPr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50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51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53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3405187" y="6215062"/>
            <a:ext cx="17573626" cy="1285876"/>
          </a:xfrm>
          <a:prstGeom prst="rect">
            <a:avLst/>
          </a:prstGeom>
        </p:spPr>
        <p:txBody>
          <a:bodyPr/>
          <a:lstStyle>
            <a:lvl1pPr algn="ctr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63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66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xfrm>
            <a:off x="3762375" y="1607343"/>
            <a:ext cx="16859250" cy="11072814"/>
          </a:xfrm>
          <a:prstGeom prst="rect">
            <a:avLst/>
          </a:prstGeom>
        </p:spPr>
        <p:txBody>
          <a:bodyPr/>
          <a:lstStyle>
            <a:lvl1pPr marL="701523" indent="-701523">
              <a:buSzPct val="150000"/>
              <a:defRPr sz="5800"/>
            </a:lvl1pPr>
            <a:lvl2pPr marL="1203157" indent="-695157">
              <a:defRPr sz="5200"/>
            </a:lvl2pPr>
            <a:lvl3pPr marL="170329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76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77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79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88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91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3762375" y="1607343"/>
            <a:ext cx="16859250" cy="11072814"/>
          </a:xfrm>
          <a:prstGeom prst="rect">
            <a:avLst/>
          </a:prstGeom>
          <a:solidFill>
            <a:srgbClr val="F5E3E2"/>
          </a:solidFill>
        </p:spPr>
        <p:txBody>
          <a:bodyPr lIns="267890" tIns="267890" rIns="267890" bIns="267890"/>
          <a:lstStyle>
            <a:lvl1pPr marL="0" indent="0">
              <a:buSzTx/>
              <a:buNone/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lvl1pPr>
            <a:lvl2pPr marL="0" indent="0">
              <a:buSzTx/>
              <a:buNone/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lvl2pPr>
            <a:lvl3pPr marL="0" indent="0">
              <a:buSzTx/>
              <a:buNone/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lvl3pPr>
            <a:lvl4pPr marL="0" indent="0">
              <a:buSzTx/>
              <a:buNone/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lvl4pPr>
            <a:lvl5pPr marL="0" indent="0">
              <a:buSzTx/>
              <a:buNone/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101" name="2011 Summer"/>
          <p:cNvSpPr/>
          <p:nvPr/>
        </p:nvSpPr>
        <p:spPr>
          <a:xfrm>
            <a:off x="3405187" y="13072427"/>
            <a:ext cx="173435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2011 Summer</a:t>
            </a:r>
          </a:p>
        </p:txBody>
      </p:sp>
      <p:sp>
        <p:nvSpPr>
          <p:cNvPr id="102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3" name="Computer Sciences 368-1"/>
          <p:cNvSpPr/>
          <p:nvPr/>
        </p:nvSpPr>
        <p:spPr>
          <a:xfrm>
            <a:off x="3405187" y="283368"/>
            <a:ext cx="7217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368-1</a:t>
            </a:r>
          </a:p>
        </p:txBody>
      </p:sp>
      <p:sp>
        <p:nvSpPr>
          <p:cNvPr id="104" name="Introduction to Perl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Introduction to Perl</a:t>
            </a: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3405187" y="6215062"/>
            <a:ext cx="17573626" cy="1285876"/>
          </a:xfrm>
          <a:prstGeom prst="rect">
            <a:avLst/>
          </a:prstGeom>
        </p:spPr>
        <p:txBody>
          <a:bodyPr/>
          <a:lstStyle>
            <a:lvl1pPr algn="ctr">
              <a:defRPr sz="10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438400" y="2718593"/>
            <a:ext cx="19507200" cy="964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1524000" indent="-762000">
              <a:buSzPct val="100000"/>
              <a:buChar char="–"/>
              <a:defRPr sz="6500"/>
            </a:lvl2pPr>
            <a:lvl3pPr marL="2211294" indent="-687294">
              <a:defRPr sz="4600"/>
            </a:lvl3pPr>
            <a:lvl4pPr marL="2235200" indent="-711200">
              <a:buSzPct val="100000"/>
              <a:buChar char="–"/>
              <a:defRPr sz="4200"/>
            </a:lvl4pPr>
            <a:lvl5pPr marL="2743200" indent="-711200"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Line"/>
          <p:cNvSpPr/>
          <p:nvPr/>
        </p:nvSpPr>
        <p:spPr>
          <a:xfrm>
            <a:off x="2840328" y="1750098"/>
            <a:ext cx="21226172" cy="12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657600" y="416321"/>
            <a:ext cx="20374124" cy="125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3657601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elf-Checkpointing (Cartwright) – July 17"/>
          <p:cNvSpPr/>
          <p:nvPr/>
        </p:nvSpPr>
        <p:spPr>
          <a:xfrm>
            <a:off x="9706446" y="13072427"/>
            <a:ext cx="4956405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Self-Checkpointing (Cartwright) – July 17</a:t>
            </a:r>
          </a:p>
        </p:txBody>
      </p:sp>
      <p:sp>
        <p:nvSpPr>
          <p:cNvPr id="7" name="OSG Virtual School Pilot 2020"/>
          <p:cNvSpPr/>
          <p:nvPr/>
        </p:nvSpPr>
        <p:spPr>
          <a:xfrm>
            <a:off x="199229" y="13072427"/>
            <a:ext cx="3541523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Pilot 2020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23736299" y="13072427"/>
            <a:ext cx="312218" cy="287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2286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2743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3200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3657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titleStyle>
    <p:bodyStyle>
      <a:lvl1pPr marL="762000" marR="0" indent="-7620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1pPr>
      <a:lvl2pPr marL="1470526" marR="0" indent="-962526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2pPr>
      <a:lvl3pPr marL="2091764" marR="0" indent="-1075764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3pPr>
      <a:lvl4pPr marL="2743200" marR="0" indent="-12192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4pPr>
      <a:lvl5pPr marL="3251200" marR="0" indent="-12192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5pPr>
      <a:lvl6pPr marL="3759200" marR="0" indent="-12192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6pPr>
      <a:lvl7pPr marL="4267200" marR="0" indent="-12192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7pPr>
      <a:lvl8pPr marL="4775200" marR="0" indent="-12192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8pPr>
      <a:lvl9pPr marL="5283200" marR="0" indent="-1219200" algn="l" defTabSz="821531" latinLnBrk="0">
        <a:lnSpc>
          <a:spcPct val="9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0000"/>
          </a:solidFill>
          <a:uFillTx/>
          <a:latin typeface="+mn-lt"/>
          <a:ea typeface="+mn-ea"/>
          <a:cs typeface="+mn-cs"/>
          <a:sym typeface="Myriad Pro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1pPr>
      <a:lvl2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2pPr>
      <a:lvl3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3pPr>
      <a:lvl4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4pPr>
      <a:lvl5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5pPr>
      <a:lvl6pPr marL="0" marR="0" indent="2286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6pPr>
      <a:lvl7pPr marL="0" marR="0" indent="2743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7pPr>
      <a:lvl8pPr marL="0" marR="0" indent="3200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8pPr>
      <a:lvl9pPr marL="0" marR="0" indent="3657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ini-Topic: Self-Checkpointing"/>
          <p:cNvSpPr txBox="1"/>
          <p:nvPr>
            <p:ph type="ctrTitle"/>
          </p:nvPr>
        </p:nvSpPr>
        <p:spPr>
          <a:xfrm>
            <a:off x="2942786" y="3286125"/>
            <a:ext cx="18498428" cy="2678907"/>
          </a:xfrm>
          <a:prstGeom prst="rect">
            <a:avLst/>
          </a:prstGeom>
        </p:spPr>
        <p:txBody>
          <a:bodyPr/>
          <a:lstStyle/>
          <a:p>
            <a:pPr/>
            <a:r>
              <a:t>Mini-Topic: Self-Checkpointing</a:t>
            </a:r>
          </a:p>
        </p:txBody>
      </p:sp>
      <p:sp>
        <p:nvSpPr>
          <p:cNvPr id="116" name="Tim Cartwright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809CB0"/>
                </a:solidFill>
              </a:defRPr>
            </a:pPr>
            <a:r>
              <a:t>Tim Cartwright</a:t>
            </a:r>
          </a:p>
          <a:p>
            <a:pPr>
              <a:defRPr i="1" sz="5000">
                <a:solidFill>
                  <a:srgbClr val="809CB0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OSG Project Manager</a:t>
            </a:r>
          </a:p>
          <a:p>
            <a:pPr>
              <a:defRPr i="1" sz="5000">
                <a:solidFill>
                  <a:srgbClr val="809CB0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University of Wisconsin–Madison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24002999" y="13072427"/>
            <a:ext cx="162460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uppose your job will run for a long time (&gt; 8 h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Suppose your job will run for a long time (&gt; 8 h?)</a:t>
            </a:r>
          </a:p>
          <a:p>
            <a:pPr>
              <a:lnSpc>
                <a:spcPct val="100000"/>
              </a:lnSpc>
            </a:pPr>
            <a:r>
              <a:t>May be preempted</a:t>
            </a:r>
          </a:p>
          <a:p>
            <a:pPr>
              <a:lnSpc>
                <a:spcPct val="100000"/>
              </a:lnSpc>
            </a:pPr>
            <a:r>
              <a:t>HTCondor will re-run job</a:t>
            </a:r>
          </a:p>
          <a:p>
            <a:pPr>
              <a:lnSpc>
                <a:spcPct val="100000"/>
              </a:lnSpc>
            </a:pPr>
            <a:r>
              <a:t>But that means it starts over — lose all progress</a:t>
            </a:r>
          </a:p>
          <a:p>
            <a:pPr>
              <a:lnSpc>
                <a:spcPct val="100000"/>
              </a:lnSpc>
              <a:spcBef>
                <a:spcPts val="28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One solution:</a:t>
            </a:r>
          </a:p>
          <a:p>
            <a:pPr lvl="1">
              <a:lnSpc>
                <a:spcPct val="100000"/>
              </a:lnSpc>
            </a:pPr>
            <a:r>
              <a:t>Periodically write state (checkpoint) to disk &amp; </a:t>
            </a:r>
            <a:r>
              <a:rPr i="1"/>
              <a:t>restart</a:t>
            </a:r>
          </a:p>
          <a:p>
            <a:pPr lvl="1">
              <a:lnSpc>
                <a:spcPct val="100000"/>
              </a:lnSpc>
            </a:pPr>
            <a:r>
              <a:t>State must be sufficient to restart job </a:t>
            </a:r>
            <a:r>
              <a:rPr i="1"/>
              <a:t>at that point</a:t>
            </a:r>
          </a:p>
          <a:p>
            <a:pPr lvl="1">
              <a:lnSpc>
                <a:spcPct val="100000"/>
              </a:lnSpc>
            </a:pPr>
            <a:r>
              <a:t>Code itself must know to look for checkpoint data</a:t>
            </a:r>
          </a:p>
          <a:p>
            <a:pPr lvl="1">
              <a:lnSpc>
                <a:spcPct val="100000"/>
              </a:lnSpc>
            </a:pPr>
            <a:r>
              <a:t>May need a wrapper script to accomplish</a:t>
            </a:r>
          </a:p>
        </p:txBody>
      </p:sp>
      <p:sp>
        <p:nvSpPr>
          <p:cNvPr id="120" name="Why and 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and How?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alance overhead vs. (risk of) wasted comp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3900" indent="-723900" defTabSz="780454">
              <a:lnSpc>
                <a:spcPct val="100000"/>
              </a:lnSpc>
              <a:defRPr sz="6840"/>
            </a:pPr>
            <a:r>
              <a:t>Balance overhead vs. (risk of) wasted compute</a:t>
            </a:r>
          </a:p>
          <a:p>
            <a:pPr lvl="1" marL="1447800" indent="-723900" defTabSz="780454">
              <a:lnSpc>
                <a:spcPct val="100000"/>
              </a:lnSpc>
              <a:defRPr sz="6175"/>
            </a:pPr>
            <a:r>
              <a:t>Writing to disk is slow (relatively) and restarts take time</a:t>
            </a:r>
          </a:p>
          <a:p>
            <a:pPr lvl="1" marL="1447800" indent="-723900" defTabSz="780454">
              <a:lnSpc>
                <a:spcPct val="100000"/>
              </a:lnSpc>
              <a:defRPr sz="6175"/>
            </a:pPr>
            <a:r>
              <a:t>If checkpoints are small and restarts fast, code can checkpoint more often</a:t>
            </a:r>
          </a:p>
          <a:p>
            <a:pPr marL="723900" indent="-723900" defTabSz="780454">
              <a:lnSpc>
                <a:spcPct val="100000"/>
              </a:lnSpc>
              <a:spcBef>
                <a:spcPts val="2600"/>
              </a:spcBef>
              <a:defRPr sz="6840"/>
            </a:pPr>
            <a:r>
              <a:t>Look for natural checkpoint times</a:t>
            </a:r>
          </a:p>
          <a:p>
            <a:pPr lvl="1" marL="1447800" indent="-723900" defTabSz="780454">
              <a:lnSpc>
                <a:spcPct val="100000"/>
              </a:lnSpc>
              <a:defRPr sz="6175"/>
            </a:pPr>
            <a:r>
              <a:t>Generally, when there is the least data to write</a:t>
            </a:r>
          </a:p>
          <a:p>
            <a:pPr lvl="1" marL="1447800" indent="-723900" defTabSz="780454">
              <a:lnSpc>
                <a:spcPct val="100000"/>
              </a:lnSpc>
              <a:defRPr sz="6175"/>
            </a:pPr>
            <a:r>
              <a:t>Often between outermost iterations</a:t>
            </a:r>
          </a:p>
          <a:p>
            <a:pPr lvl="1" marL="1447800" indent="-723900" defTabSz="780454">
              <a:lnSpc>
                <a:spcPct val="100000"/>
              </a:lnSpc>
              <a:defRPr sz="6175"/>
            </a:pPr>
            <a:r>
              <a:t>Could base on iteration count, time, …</a:t>
            </a:r>
          </a:p>
          <a:p>
            <a:pPr marL="723900" indent="-723900" defTabSz="780454">
              <a:lnSpc>
                <a:spcPct val="100000"/>
              </a:lnSpc>
              <a:spcBef>
                <a:spcPts val="2600"/>
              </a:spcBef>
              <a:defRPr sz="6840"/>
            </a:pPr>
            <a:r>
              <a:t>Save only what you need</a:t>
            </a:r>
          </a:p>
        </p:txBody>
      </p:sp>
      <p:sp>
        <p:nvSpPr>
          <p:cNvPr id="124" name="Wh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ust tell HTCondor what special exit code your software will use when checkpoin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3420" indent="-693420" defTabSz="747593">
              <a:lnSpc>
                <a:spcPct val="100000"/>
              </a:lnSpc>
              <a:defRPr sz="6552"/>
            </a:pPr>
            <a:r>
              <a:t>Must tell HTCondor what special exit code your software will use when checkpointing</a:t>
            </a:r>
          </a:p>
          <a:p>
            <a:pPr marL="693420" indent="-693420" defTabSz="747593">
              <a:lnSpc>
                <a:spcPct val="100000"/>
              </a:lnSpc>
              <a:spcBef>
                <a:spcPts val="17800"/>
              </a:spcBef>
              <a:defRPr sz="6552"/>
            </a:pPr>
            <a:r>
              <a:t>When your executable – maybe wrapper – exits:</a:t>
            </a:r>
          </a:p>
          <a:p>
            <a:pPr lvl="1" marL="1461516" indent="-768096" defTabSz="747593">
              <a:lnSpc>
                <a:spcPct val="100000"/>
              </a:lnSpc>
              <a:spcBef>
                <a:spcPts val="1300"/>
              </a:spcBef>
              <a:defRPr sz="6552"/>
            </a:pPr>
            <a:r>
              <a:t>HTCondor transfers checkpoint file to submit</a:t>
            </a:r>
          </a:p>
          <a:p>
            <a:pPr lvl="1" marL="1461516" indent="-768096" defTabSz="747593">
              <a:lnSpc>
                <a:spcPct val="100000"/>
              </a:lnSpc>
              <a:spcBef>
                <a:spcPts val="1300"/>
              </a:spcBef>
              <a:defRPr sz="6552"/>
            </a:pPr>
            <a:r>
              <a:t>Immediately tries to restart job in place</a:t>
            </a:r>
          </a:p>
          <a:p>
            <a:pPr marL="693420" indent="-693420" defTabSz="747593">
              <a:lnSpc>
                <a:spcPct val="100000"/>
              </a:lnSpc>
              <a:spcBef>
                <a:spcPts val="4500"/>
              </a:spcBef>
              <a:defRPr sz="6552"/>
            </a:pPr>
            <a:r>
              <a:t>If using </a:t>
            </a:r>
            <a:r>
              <a:rPr b="1" sz="5551">
                <a:latin typeface="DejaVu Sans Mono"/>
                <a:ea typeface="DejaVu Sans Mono"/>
                <a:cs typeface="DejaVu Sans Mono"/>
                <a:sym typeface="DejaVu Sans Mono"/>
              </a:rPr>
              <a:t>transfer_output_files</a:t>
            </a:r>
            <a:r>
              <a:t>, include checkpoint!</a:t>
            </a:r>
          </a:p>
        </p:txBody>
      </p:sp>
      <p:sp>
        <p:nvSpPr>
          <p:cNvPr id="128" name="HTCondor Twea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HTCondor Tweaks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checkpoint_exit_code = 77"/>
          <p:cNvSpPr/>
          <p:nvPr/>
        </p:nvSpPr>
        <p:spPr>
          <a:xfrm>
            <a:off x="3200400" y="5001021"/>
            <a:ext cx="18780943" cy="1250158"/>
          </a:xfrm>
          <a:prstGeom prst="rect">
            <a:avLst/>
          </a:prstGeom>
          <a:solidFill>
            <a:srgbClr val="DFF2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93" tIns="178593" rIns="178593" bIns="178593">
            <a:normAutofit fontScale="100000" lnSpcReduction="0"/>
          </a:bodyPr>
          <a:lstStyle/>
          <a:p>
            <a:pPr algn="l" defTabSz="642937">
              <a:defRPr b="1" sz="59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rPr>
                <a:solidFill>
                  <a:srgbClr val="003960"/>
                </a:solidFill>
              </a:rPr>
              <a:t>checkpoint_exit_code = </a:t>
            </a:r>
            <a:r>
              <a:rPr>
                <a:solidFill>
                  <a:srgbClr val="FF6600"/>
                </a:solidFill>
              </a:rPr>
              <a:t>77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riting a Check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 Checkpoint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ef save_checkpoint(iteration):…"/>
          <p:cNvSpPr/>
          <p:nvPr/>
        </p:nvSpPr>
        <p:spPr>
          <a:xfrm>
            <a:off x="2438400" y="5695553"/>
            <a:ext cx="19507200" cy="6947297"/>
          </a:xfrm>
          <a:prstGeom prst="rect">
            <a:avLst/>
          </a:prstGeom>
          <a:solidFill>
            <a:srgbClr val="F5E3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93" tIns="178593" rIns="178593" bIns="178593">
            <a:normAutofit fontScale="100000" lnSpcReduction="0"/>
          </a:bodyPr>
          <a:lstStyle/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def </a:t>
            </a:r>
            <a:r>
              <a:rPr>
                <a:solidFill>
                  <a:srgbClr val="941100"/>
                </a:solidFill>
              </a:rPr>
              <a:t>save_checkpoint</a:t>
            </a:r>
            <a:r>
              <a:t>(iteration):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 = open(checkpoint_path, </a:t>
            </a:r>
            <a:r>
              <a:rPr>
                <a:solidFill>
                  <a:srgbClr val="FF2600"/>
                </a:solidFill>
              </a:rPr>
              <a:t>'w'</a:t>
            </a:r>
            <a:r>
              <a:t>)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cp_file.write(</a:t>
            </a:r>
            <a:r>
              <a:rPr>
                <a:solidFill>
                  <a:srgbClr val="0433FF"/>
                </a:solidFill>
              </a:rPr>
              <a:t>'%d\n' % (iteration)</a:t>
            </a:r>
            <a:r>
              <a:t>) </a:t>
            </a:r>
            <a:r>
              <a:rPr>
                <a:solidFill>
                  <a:srgbClr val="929292"/>
                </a:solidFill>
              </a:rPr>
              <a:t># See Notes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sys.exit(</a:t>
            </a:r>
            <a:r>
              <a:rPr>
                <a:solidFill>
                  <a:srgbClr val="FF0000"/>
                </a:solidFill>
              </a:rPr>
              <a:t>77</a:t>
            </a:r>
            <a:r>
              <a:t>)</a:t>
            </a:r>
          </a:p>
          <a:p>
            <a:pPr algn="l" defTabSz="572214">
              <a:defRPr b="1" sz="4450">
                <a:solidFill>
                  <a:srgbClr val="929292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# ...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for iteration in xrange(start, end + 1):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do_science(iteration)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if </a:t>
            </a:r>
            <a:r>
              <a:rPr>
                <a:solidFill>
                  <a:srgbClr val="008F00"/>
                </a:solidFill>
              </a:rPr>
              <a:t>((iteration - start + 1) % 1000) == 0</a:t>
            </a:r>
            <a:r>
              <a:t>:</a:t>
            </a:r>
          </a:p>
          <a:p>
            <a:pPr algn="l" defTabSz="572214">
              <a:defRPr b="1" sz="4450">
                <a:solidFill>
                  <a:srgbClr val="9411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    save_checkpoint(iteration)</a:t>
            </a:r>
            <a:endParaRPr>
              <a:solidFill>
                <a:srgbClr val="000000"/>
              </a:solidFill>
            </a:endParaRP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sys.exit(</a:t>
            </a:r>
            <a:r>
              <a:rPr>
                <a:solidFill>
                  <a:srgbClr val="FF2600"/>
                </a:solidFill>
              </a:rPr>
              <a:t>0</a:t>
            </a:r>
            <a:r>
              <a:t>)</a:t>
            </a:r>
          </a:p>
        </p:txBody>
      </p:sp>
      <p:sp>
        <p:nvSpPr>
          <p:cNvPr id="135" name="Simple example – one-variable parameter sweep…"/>
          <p:cNvSpPr txBox="1"/>
          <p:nvPr>
            <p:ph type="body" sz="quarter" idx="1"/>
          </p:nvPr>
        </p:nvSpPr>
        <p:spPr>
          <a:xfrm>
            <a:off x="2489200" y="2388393"/>
            <a:ext cx="19507200" cy="3030687"/>
          </a:xfrm>
          <a:prstGeom prst="rect">
            <a:avLst/>
          </a:prstGeom>
        </p:spPr>
        <p:txBody>
          <a:bodyPr/>
          <a:lstStyle/>
          <a:p>
            <a:pPr/>
            <a:r>
              <a:t>Simple example – one-variable parameter sweep</a:t>
            </a:r>
          </a:p>
          <a:p>
            <a:pPr lvl="1"/>
            <a:r>
              <a:t>Save function </a:t>
            </a:r>
            <a:r>
              <a:rPr i="1"/>
              <a:t>overwrites</a:t>
            </a:r>
            <a:r>
              <a:t> its output each iteration</a:t>
            </a:r>
          </a:p>
          <a:p>
            <a:pPr lvl="1"/>
            <a:r>
              <a:t>Designed to save checkpoint every 1000th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inuation of previous example… reading command- line arguments and using the checkpoint file"/>
          <p:cNvSpPr txBox="1"/>
          <p:nvPr>
            <p:ph type="body" sz="quarter" idx="1"/>
          </p:nvPr>
        </p:nvSpPr>
        <p:spPr>
          <a:xfrm>
            <a:off x="2438400" y="2553493"/>
            <a:ext cx="19507200" cy="1548928"/>
          </a:xfrm>
          <a:prstGeom prst="rect">
            <a:avLst/>
          </a:prstGeom>
        </p:spPr>
        <p:txBody>
          <a:bodyPr/>
          <a:lstStyle>
            <a:lvl1pPr marL="609600" indent="-609600" defTabSz="657225">
              <a:defRPr sz="5760"/>
            </a:lvl1pPr>
          </a:lstStyle>
          <a:p>
            <a:pPr/>
            <a:r>
              <a:t>Continuation of previous example… reading command- line arguments and using the checkpoint file</a:t>
            </a:r>
          </a:p>
        </p:txBody>
      </p:sp>
      <p:sp>
        <p:nvSpPr>
          <p:cNvPr id="138" name="Using a Check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Checkpoint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start, end = map(int, sys.argv[1:])…"/>
          <p:cNvSpPr/>
          <p:nvPr/>
        </p:nvSpPr>
        <p:spPr>
          <a:xfrm>
            <a:off x="2438400" y="4517753"/>
            <a:ext cx="19507200" cy="8099697"/>
          </a:xfrm>
          <a:prstGeom prst="rect">
            <a:avLst/>
          </a:prstGeom>
          <a:solidFill>
            <a:srgbClr val="F5E3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93" tIns="178593" rIns="178593" bIns="178593">
            <a:normAutofit fontScale="100000" lnSpcReduction="0"/>
          </a:bodyPr>
          <a:lstStyle/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rPr>
                <a:solidFill>
                  <a:srgbClr val="FF2600"/>
                </a:solidFill>
              </a:rPr>
              <a:t>start</a:t>
            </a:r>
            <a:r>
              <a:rPr>
                <a:solidFill>
                  <a:srgbClr val="941100"/>
                </a:solidFill>
              </a:rPr>
              <a:t>, end = map(int, sys.argv[1:])</a:t>
            </a:r>
          </a:p>
          <a:p>
            <a:pPr algn="l" defTabSz="642937">
              <a:spcBef>
                <a:spcPts val="2800"/>
              </a:spcBef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if </a:t>
            </a:r>
            <a:r>
              <a:rPr>
                <a:solidFill>
                  <a:srgbClr val="0433FF"/>
                </a:solidFill>
              </a:rPr>
              <a:t>os.path.exists(checkpoint_path)</a:t>
            </a:r>
            <a:r>
              <a:t>: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 = open(checkpoint_path, 'r')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cp_data = cp_file.readlines().strip()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cp_file.close()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cp_start = int(cp_data)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if cp_start &gt;= start:</a:t>
            </a:r>
          </a:p>
          <a:p>
            <a:pPr algn="l" defTabSz="642937">
              <a:defRPr b="1" sz="5000">
                <a:solidFill>
                  <a:srgbClr val="008F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    </a:t>
            </a:r>
            <a:r>
              <a:rPr>
                <a:solidFill>
                  <a:srgbClr val="FF2600"/>
                </a:solidFill>
              </a:rPr>
              <a:t>start</a:t>
            </a:r>
            <a:r>
              <a:t> = cp_start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else:</a:t>
            </a:r>
          </a:p>
          <a:p>
            <a:pPr algn="l" defTabSz="642937">
              <a:defRPr b="1" i="1" sz="5000">
                <a:solidFill>
                  <a:srgbClr val="929292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    # Potential problem?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pends on HTCondor version 8.9.7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0"/>
              </a:spcBef>
            </a:pPr>
            <a:r>
              <a:t>Depends on HTCondor version 8.9.7</a:t>
            </a:r>
          </a:p>
          <a:p>
            <a:pPr lvl="1">
              <a:spcBef>
                <a:spcPts val="1500"/>
              </a:spcBef>
            </a:pPr>
            <a:r>
              <a:t>CHTC pool (</a:t>
            </a:r>
            <a:r>
              <a:rPr b="1" sz="5800">
                <a:latin typeface="DejaVu Sans Mono"/>
                <a:ea typeface="DejaVu Sans Mono"/>
                <a:cs typeface="DejaVu Sans Mono"/>
                <a:sym typeface="DejaVu Sans Mono"/>
              </a:rPr>
              <a:t>learn</a:t>
            </a:r>
            <a:r>
              <a:t>) has this already</a:t>
            </a:r>
          </a:p>
          <a:p>
            <a:pPr lvl="1">
              <a:spcBef>
                <a:spcPts val="1500"/>
              </a:spcBef>
            </a:pPr>
            <a:r>
              <a:t>OSG Open Science pool pilots (OSG Connect) still on version 8.8.8 — so, coming soon!</a:t>
            </a:r>
          </a:p>
          <a:p>
            <a:pPr marL="687916" indent="-687916">
              <a:spcBef>
                <a:spcPts val="5000"/>
              </a:spcBef>
              <a:defRPr sz="6500"/>
            </a:pPr>
            <a:r>
              <a:t>Official documentation:</a:t>
            </a:r>
          </a:p>
          <a:p>
            <a:pPr lvl="1">
              <a:spcBef>
                <a:spcPts val="1500"/>
              </a:spcBef>
            </a:pPr>
            <a:r>
              <a:rPr u="sng">
                <a:hlinkClick r:id="" invalidUrl="" action="ppaction://hlinkshowjump?jump=nextslide" tgtFrame="" tooltip="" history="1" highlightClick="0" endSnd="0"/>
              </a:rPr>
              <a:t>https://htcondor.readthedocs.io/en/latest/users-manual/self-checkpointing-applications.html</a:t>
            </a:r>
          </a:p>
          <a:p>
            <a:pPr lvl="1">
              <a:spcBef>
                <a:spcPts val="1500"/>
              </a:spcBef>
            </a:pPr>
            <a:r>
              <a:t>Includes full working example (Python + submit)</a:t>
            </a:r>
          </a:p>
        </p:txBody>
      </p:sp>
      <p:sp>
        <p:nvSpPr>
          <p:cNvPr id="143" name="No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23850600" y="13072427"/>
            <a:ext cx="330200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