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Montserrat"/>
      <p:regular r:id="rId15"/>
      <p:bold r:id="rId16"/>
      <p:italic r:id="rId17"/>
      <p:boldItalic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font" Target="fonts/PlayfairDisplay-regular.fntdata"/><Relationship Id="rId10" Type="http://schemas.openxmlformats.org/officeDocument/2006/relationships/slide" Target="slides/slide5.xml"/><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PlayfairDisplay-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bd69779d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bd69779d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outstanding because Mask R-CNN is used by many other self driving car companies.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d69779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d69779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first we only exported the largest detected person as we noticed that for some images there are irrelevant people in the background which will distract the classification process.</a:t>
            </a:r>
            <a:endParaRPr/>
          </a:p>
          <a:p>
            <a:pPr indent="0" lvl="0" marL="0" rtl="0" algn="l">
              <a:spcBef>
                <a:spcPts val="0"/>
              </a:spcBef>
              <a:spcAft>
                <a:spcPts val="0"/>
              </a:spcAft>
              <a:buNone/>
            </a:pPr>
            <a:r>
              <a:rPr lang="en"/>
              <a:t>However, there is a limitation for this method as the handshake pose and chest bump pose involve two people. If we only keep the largest detected person, the handshake mask would be indistinguishable with the handgun mask and the </a:t>
            </a:r>
            <a:r>
              <a:rPr lang="en"/>
              <a:t>chest bump</a:t>
            </a:r>
            <a:r>
              <a:rPr lang="en"/>
              <a:t> mask would be similar with other one-person pose</a:t>
            </a:r>
            <a:endParaRPr/>
          </a:p>
          <a:p>
            <a:pPr indent="0" lvl="0" marL="0" rtl="0" algn="l">
              <a:spcBef>
                <a:spcPts val="0"/>
              </a:spcBef>
              <a:spcAft>
                <a:spcPts val="0"/>
              </a:spcAft>
              <a:buNone/>
            </a:pPr>
            <a:r>
              <a:rPr lang="en"/>
              <a:t>Hence, we improved our method by keeping the two largest humans detected so as to ensure the accuracy of </a:t>
            </a:r>
            <a:r>
              <a:rPr lang="en"/>
              <a:t>classification</a:t>
            </a:r>
            <a:r>
              <a:rPr lang="en"/>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bd69779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bd69779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bd69779d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bd69779d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notice that the hand pose is a significant feature that can help to distinguish classes involves mainly hand poses, for example, </a:t>
            </a:r>
            <a:r>
              <a:rPr lang="en"/>
              <a:t>handgun</a:t>
            </a:r>
            <a:r>
              <a:rPr lang="en"/>
              <a:t> and </a:t>
            </a:r>
            <a:r>
              <a:rPr lang="en"/>
              <a:t>kung fu</a:t>
            </a:r>
            <a:r>
              <a:rPr lang="en"/>
              <a:t> salute.</a:t>
            </a:r>
            <a:endParaRPr/>
          </a:p>
          <a:p>
            <a:pPr indent="0" lvl="0" marL="0" rtl="0" algn="l">
              <a:spcBef>
                <a:spcPts val="0"/>
              </a:spcBef>
              <a:spcAft>
                <a:spcPts val="0"/>
              </a:spcAft>
              <a:buNone/>
            </a:pPr>
            <a:r>
              <a:rPr lang="en"/>
              <a:t>However, after we tried some hand detection libraries, we found that most of them are not very accurate as you can see from this graph.</a:t>
            </a:r>
            <a:endParaRPr/>
          </a:p>
          <a:p>
            <a:pPr indent="0" lvl="0" marL="0" rtl="0" algn="l">
              <a:spcBef>
                <a:spcPts val="0"/>
              </a:spcBef>
              <a:spcAft>
                <a:spcPts val="0"/>
              </a:spcAft>
              <a:buNone/>
            </a:pPr>
            <a:r>
              <a:rPr lang="en"/>
              <a:t>Hence, we decided to discard hand detection and run all the classes through Mask R-CNN and then convolutional neural network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d69779d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d69779d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445025"/>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Mask R-CNN</a:t>
            </a:r>
            <a:endParaRPr/>
          </a:p>
        </p:txBody>
      </p:sp>
      <p:sp>
        <p:nvSpPr>
          <p:cNvPr id="59" name="Google Shape;59;p13"/>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helps us to take away noise (background) and only focus on the person.</a:t>
            </a:r>
            <a:endParaRPr sz="1800"/>
          </a:p>
          <a:p>
            <a:pPr indent="-342900" lvl="1" marL="914400" rtl="0" algn="l">
              <a:spcBef>
                <a:spcPts val="0"/>
              </a:spcBef>
              <a:spcAft>
                <a:spcPts val="0"/>
              </a:spcAft>
              <a:buSzPts val="1800"/>
              <a:buChar char="○"/>
            </a:pPr>
            <a:r>
              <a:rPr lang="en" sz="1800"/>
              <a:t>Easier classification</a:t>
            </a:r>
            <a:endParaRPr sz="1800"/>
          </a:p>
          <a:p>
            <a:pPr indent="-342900" lvl="1" marL="914400" rtl="0" algn="l">
              <a:spcBef>
                <a:spcPts val="0"/>
              </a:spcBef>
              <a:spcAft>
                <a:spcPts val="0"/>
              </a:spcAft>
              <a:buSzPts val="1800"/>
              <a:buChar char="○"/>
            </a:pPr>
            <a:r>
              <a:rPr lang="en" sz="1800"/>
              <a:t>Ensures the model does not learn useless features</a:t>
            </a:r>
            <a:endParaRPr sz="1800"/>
          </a:p>
        </p:txBody>
      </p:sp>
      <p:pic>
        <p:nvPicPr>
          <p:cNvPr id="60" name="Google Shape;60;p13"/>
          <p:cNvPicPr preferRelativeResize="0"/>
          <p:nvPr/>
        </p:nvPicPr>
        <p:blipFill>
          <a:blip r:embed="rId3">
            <a:alphaModFix/>
          </a:blip>
          <a:stretch>
            <a:fillRect/>
          </a:stretch>
        </p:blipFill>
        <p:spPr>
          <a:xfrm>
            <a:off x="3825250" y="337300"/>
            <a:ext cx="5010350" cy="3773475"/>
          </a:xfrm>
          <a:prstGeom prst="rect">
            <a:avLst/>
          </a:prstGeom>
          <a:noFill/>
          <a:ln>
            <a:noFill/>
          </a:ln>
        </p:spPr>
      </p:pic>
      <p:pic>
        <p:nvPicPr>
          <p:cNvPr id="61" name="Google Shape;61;p13"/>
          <p:cNvPicPr preferRelativeResize="0"/>
          <p:nvPr/>
        </p:nvPicPr>
        <p:blipFill>
          <a:blip r:embed="rId4">
            <a:alphaModFix/>
          </a:blip>
          <a:stretch>
            <a:fillRect/>
          </a:stretch>
        </p:blipFill>
        <p:spPr>
          <a:xfrm>
            <a:off x="4637575" y="2966425"/>
            <a:ext cx="2490550" cy="186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Masks we generated</a:t>
            </a:r>
            <a:endParaRPr/>
          </a:p>
        </p:txBody>
      </p:sp>
      <p:sp>
        <p:nvSpPr>
          <p:cNvPr id="67" name="Google Shape;67;p14"/>
          <p:cNvSpPr txBox="1"/>
          <p:nvPr>
            <p:ph idx="1" type="body"/>
          </p:nvPr>
        </p:nvSpPr>
        <p:spPr>
          <a:xfrm>
            <a:off x="311700" y="1234075"/>
            <a:ext cx="45789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output of the Mask RCNN algorithm isolates the subject</a:t>
            </a:r>
            <a:endParaRPr/>
          </a:p>
          <a:p>
            <a:pPr indent="-342900" lvl="0" marL="457200" rtl="0" algn="l">
              <a:spcBef>
                <a:spcPts val="0"/>
              </a:spcBef>
              <a:spcAft>
                <a:spcPts val="0"/>
              </a:spcAft>
              <a:buSzPts val="1800"/>
              <a:buChar char="●"/>
            </a:pPr>
            <a:r>
              <a:rPr lang="en"/>
              <a:t>Keeping only the largest two people to be classified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8" name="Google Shape;68;p14"/>
          <p:cNvPicPr preferRelativeResize="0"/>
          <p:nvPr/>
        </p:nvPicPr>
        <p:blipFill rotWithShape="1">
          <a:blip r:embed="rId3">
            <a:alphaModFix/>
          </a:blip>
          <a:srcRect b="15572" l="15648" r="13574" t="14345"/>
          <a:stretch/>
        </p:blipFill>
        <p:spPr>
          <a:xfrm>
            <a:off x="5302750" y="2895093"/>
            <a:ext cx="2865325" cy="2127983"/>
          </a:xfrm>
          <a:prstGeom prst="rect">
            <a:avLst/>
          </a:prstGeom>
          <a:noFill/>
          <a:ln>
            <a:noFill/>
          </a:ln>
        </p:spPr>
      </p:pic>
      <p:pic>
        <p:nvPicPr>
          <p:cNvPr id="69" name="Google Shape;69;p14"/>
          <p:cNvPicPr preferRelativeResize="0"/>
          <p:nvPr/>
        </p:nvPicPr>
        <p:blipFill>
          <a:blip r:embed="rId4">
            <a:alphaModFix/>
          </a:blip>
          <a:stretch>
            <a:fillRect/>
          </a:stretch>
        </p:blipFill>
        <p:spPr>
          <a:xfrm>
            <a:off x="5302750" y="57400"/>
            <a:ext cx="2865325" cy="2148976"/>
          </a:xfrm>
          <a:prstGeom prst="rect">
            <a:avLst/>
          </a:prstGeom>
          <a:noFill/>
          <a:ln>
            <a:noFill/>
          </a:ln>
        </p:spPr>
      </p:pic>
      <p:sp>
        <p:nvSpPr>
          <p:cNvPr id="70" name="Google Shape;70;p14"/>
          <p:cNvSpPr/>
          <p:nvPr/>
        </p:nvSpPr>
        <p:spPr>
          <a:xfrm rot="5400000">
            <a:off x="6440963" y="2307738"/>
            <a:ext cx="588900" cy="48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5704474" y="2256300"/>
            <a:ext cx="20619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layfair Display"/>
                <a:ea typeface="Playfair Display"/>
                <a:cs typeface="Playfair Display"/>
                <a:sym typeface="Playfair Display"/>
              </a:rPr>
              <a:t>Mask R-CNN</a:t>
            </a:r>
            <a:endParaRPr b="1" sz="24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 </a:t>
            </a:r>
            <a:endParaRPr/>
          </a:p>
        </p:txBody>
      </p:sp>
      <p:pic>
        <p:nvPicPr>
          <p:cNvPr id="77" name="Google Shape;77;p15"/>
          <p:cNvPicPr preferRelativeResize="0"/>
          <p:nvPr/>
        </p:nvPicPr>
        <p:blipFill rotWithShape="1">
          <a:blip r:embed="rId3">
            <a:alphaModFix/>
          </a:blip>
          <a:srcRect b="6274" l="0" r="0" t="15385"/>
          <a:stretch/>
        </p:blipFill>
        <p:spPr>
          <a:xfrm>
            <a:off x="55575" y="1267975"/>
            <a:ext cx="9032827" cy="3699401"/>
          </a:xfrm>
          <a:prstGeom prst="rect">
            <a:avLst/>
          </a:prstGeom>
          <a:noFill/>
          <a:ln>
            <a:noFill/>
          </a:ln>
        </p:spPr>
      </p:pic>
      <p:sp>
        <p:nvSpPr>
          <p:cNvPr id="78" name="Google Shape;78;p15"/>
          <p:cNvSpPr txBox="1"/>
          <p:nvPr/>
        </p:nvSpPr>
        <p:spPr>
          <a:xfrm>
            <a:off x="94725" y="4792150"/>
            <a:ext cx="31059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Pipeline chart designed by Yuqing</a:t>
            </a:r>
            <a:endParaRPr>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we have tried but didn’t work  </a:t>
            </a:r>
            <a:endParaRPr/>
          </a:p>
        </p:txBody>
      </p:sp>
      <p:sp>
        <p:nvSpPr>
          <p:cNvPr id="84" name="Google Shape;84;p16"/>
          <p:cNvSpPr txBox="1"/>
          <p:nvPr>
            <p:ph idx="1" type="body"/>
          </p:nvPr>
        </p:nvSpPr>
        <p:spPr>
          <a:xfrm>
            <a:off x="311700" y="1234075"/>
            <a:ext cx="42603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Hand detection </a:t>
            </a:r>
            <a:endParaRPr/>
          </a:p>
          <a:p>
            <a:pPr indent="-317500" lvl="1" marL="914400" rtl="0" algn="l">
              <a:spcBef>
                <a:spcPts val="0"/>
              </a:spcBef>
              <a:spcAft>
                <a:spcPts val="0"/>
              </a:spcAft>
              <a:buSzPts val="1400"/>
              <a:buChar char="-"/>
            </a:pPr>
            <a:r>
              <a:rPr lang="en"/>
              <a:t> </a:t>
            </a:r>
            <a:r>
              <a:rPr lang="en" sz="1800"/>
              <a:t>Very inaccurate</a:t>
            </a:r>
            <a:endParaRPr sz="1800"/>
          </a:p>
          <a:p>
            <a:pPr indent="-342900" lvl="2" marL="1371600" rtl="0" algn="l">
              <a:spcBef>
                <a:spcPts val="0"/>
              </a:spcBef>
              <a:spcAft>
                <a:spcPts val="0"/>
              </a:spcAft>
              <a:buSzPts val="1800"/>
              <a:buChar char="-"/>
            </a:pPr>
            <a:r>
              <a:rPr lang="en" sz="1800"/>
              <a:t>Cannot correctly output the outline of hands</a:t>
            </a:r>
            <a:endParaRPr sz="1800"/>
          </a:p>
          <a:p>
            <a:pPr indent="-342900" lvl="2" marL="1371600" rtl="0" algn="l">
              <a:spcBef>
                <a:spcPts val="0"/>
              </a:spcBef>
              <a:spcAft>
                <a:spcPts val="0"/>
              </a:spcAft>
              <a:buSzPts val="1800"/>
              <a:buChar char="-"/>
            </a:pPr>
            <a:r>
              <a:rPr lang="en" sz="1800"/>
              <a:t>Detect some other objects as hands</a:t>
            </a:r>
            <a:endParaRPr sz="1800"/>
          </a:p>
        </p:txBody>
      </p:sp>
      <p:pic>
        <p:nvPicPr>
          <p:cNvPr id="85" name="Google Shape;85;p16"/>
          <p:cNvPicPr preferRelativeResize="0"/>
          <p:nvPr/>
        </p:nvPicPr>
        <p:blipFill rotWithShape="1">
          <a:blip r:embed="rId3">
            <a:alphaModFix/>
          </a:blip>
          <a:srcRect b="50001" l="0" r="14199" t="22402"/>
          <a:stretch/>
        </p:blipFill>
        <p:spPr>
          <a:xfrm>
            <a:off x="4756275" y="955625"/>
            <a:ext cx="3492999" cy="1998226"/>
          </a:xfrm>
          <a:prstGeom prst="rect">
            <a:avLst/>
          </a:prstGeom>
          <a:noFill/>
          <a:ln>
            <a:noFill/>
          </a:ln>
        </p:spPr>
      </p:pic>
      <p:pic>
        <p:nvPicPr>
          <p:cNvPr id="86" name="Google Shape;86;p16"/>
          <p:cNvPicPr preferRelativeResize="0"/>
          <p:nvPr/>
        </p:nvPicPr>
        <p:blipFill rotWithShape="1">
          <a:blip r:embed="rId4">
            <a:alphaModFix/>
          </a:blip>
          <a:srcRect b="42898" l="0" r="12180" t="35789"/>
          <a:stretch/>
        </p:blipFill>
        <p:spPr>
          <a:xfrm>
            <a:off x="4756275" y="3288475"/>
            <a:ext cx="3492999" cy="1507673"/>
          </a:xfrm>
          <a:prstGeom prst="rect">
            <a:avLst/>
          </a:prstGeom>
          <a:noFill/>
          <a:ln>
            <a:noFill/>
          </a:ln>
        </p:spPr>
      </p:pic>
      <p:sp>
        <p:nvSpPr>
          <p:cNvPr id="87" name="Google Shape;87;p16"/>
          <p:cNvSpPr txBox="1"/>
          <p:nvPr/>
        </p:nvSpPr>
        <p:spPr>
          <a:xfrm>
            <a:off x="0" y="4785225"/>
            <a:ext cx="26280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Tested by Warren</a:t>
            </a:r>
            <a:endParaRPr>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Evaluations </a:t>
            </a:r>
            <a:endParaRPr/>
          </a:p>
        </p:txBody>
      </p:sp>
      <p:sp>
        <p:nvSpPr>
          <p:cNvPr id="93" name="Google Shape;93;p17"/>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Results: </a:t>
            </a:r>
            <a:endParaRPr/>
          </a:p>
        </p:txBody>
      </p:sp>
      <p:pic>
        <p:nvPicPr>
          <p:cNvPr id="94" name="Google Shape;94;p17"/>
          <p:cNvPicPr preferRelativeResize="0"/>
          <p:nvPr/>
        </p:nvPicPr>
        <p:blipFill>
          <a:blip r:embed="rId3">
            <a:alphaModFix/>
          </a:blip>
          <a:stretch>
            <a:fillRect/>
          </a:stretch>
        </p:blipFill>
        <p:spPr>
          <a:xfrm>
            <a:off x="224925" y="1714500"/>
            <a:ext cx="4478700" cy="2985800"/>
          </a:xfrm>
          <a:prstGeom prst="rect">
            <a:avLst/>
          </a:prstGeom>
          <a:noFill/>
          <a:ln>
            <a:noFill/>
          </a:ln>
        </p:spPr>
      </p:pic>
      <p:pic>
        <p:nvPicPr>
          <p:cNvPr id="95" name="Google Shape;95;p17"/>
          <p:cNvPicPr preferRelativeResize="0"/>
          <p:nvPr/>
        </p:nvPicPr>
        <p:blipFill>
          <a:blip r:embed="rId4">
            <a:alphaModFix/>
          </a:blip>
          <a:stretch>
            <a:fillRect/>
          </a:stretch>
        </p:blipFill>
        <p:spPr>
          <a:xfrm>
            <a:off x="4487675" y="1714500"/>
            <a:ext cx="4296750" cy="286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