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353" r:id="rId5"/>
    <p:sldId id="354" r:id="rId6"/>
    <p:sldId id="258" r:id="rId7"/>
    <p:sldId id="259" r:id="rId8"/>
    <p:sldId id="260" r:id="rId9"/>
    <p:sldId id="307" r:id="rId10"/>
    <p:sldId id="308" r:id="rId11"/>
    <p:sldId id="309" r:id="rId12"/>
    <p:sldId id="313" r:id="rId13"/>
    <p:sldId id="311" r:id="rId14"/>
    <p:sldId id="315" r:id="rId15"/>
    <p:sldId id="316" r:id="rId16"/>
    <p:sldId id="317" r:id="rId17"/>
    <p:sldId id="263" r:id="rId18"/>
    <p:sldId id="355" r:id="rId19"/>
    <p:sldId id="320" r:id="rId20"/>
    <p:sldId id="321" r:id="rId21"/>
    <p:sldId id="264" r:id="rId22"/>
    <p:sldId id="265" r:id="rId23"/>
    <p:sldId id="266" r:id="rId24"/>
    <p:sldId id="267" r:id="rId25"/>
    <p:sldId id="273" r:id="rId26"/>
    <p:sldId id="314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3" r:id="rId36"/>
    <p:sldId id="284" r:id="rId37"/>
    <p:sldId id="285" r:id="rId38"/>
    <p:sldId id="391" r:id="rId39"/>
    <p:sldId id="286" r:id="rId40"/>
    <p:sldId id="305" r:id="rId41"/>
    <p:sldId id="390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0800" cy="17510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6813"/>
            <a:ext cx="2133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6813"/>
            <a:ext cx="2895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6813"/>
            <a:ext cx="2133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FBEAA-08AA-47A7-B846-DE4858F10FA7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" y="109221"/>
            <a:ext cx="8936355" cy="678815"/>
          </a:xfrm>
        </p:spPr>
        <p:txBody>
          <a:bodyPr/>
          <a:lstStyle>
            <a:lvl1pPr algn="ctr">
              <a:defRPr sz="40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R="0" lvl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R="0" lvl="1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2pPr>
            <a:lvl3pPr marR="0" lvl="2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3pPr>
            <a:lvl4pPr marL="1028700" marR="0" lvl="3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4pPr>
            <a:lvl5pPr marL="1714500" marR="0" lvl="4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8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643DAB-9D32-4726-A5A4-643E30FCCA1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8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1F296F-7A4F-4B77-BEC6-28E7734B32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1290"/>
            <a:ext cx="8229600" cy="1143000"/>
          </a:xfrm>
        </p:spPr>
        <p:txBody>
          <a:bodyPr/>
          <a:lstStyle>
            <a:lvl1pPr>
              <a:defRPr sz="40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 sz="2800"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20BB37-FAD5-4A3D-A06E-3A39354F8E8B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52768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宋体" panose="02010600030101010101" pitchFamily="2" charset="-122"/>
              </a:rPr>
              <a:t>✎ 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310962"/>
            <a:ext cx="5621755" cy="7762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7D638F-6C3F-4940-A538-C4F0E9BB2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"/>
          <p:cNvPicPr>
            <a:picLocks noChangeAspect="1"/>
          </p:cNvPicPr>
          <p:nvPr userDrawn="1"/>
        </p:nvPicPr>
        <p:blipFill>
          <a:blip r:embed="rId6">
            <a:lum bright="70001" contrast="-70000"/>
          </a:blip>
          <a:stretch>
            <a:fillRect/>
          </a:stretch>
        </p:blipFill>
        <p:spPr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 kern="12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3pPr>
      <a:lvl4pPr marL="1371600" lvl="3" indent="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ctrTitle"/>
          </p:nvPr>
        </p:nvSpPr>
        <p:spPr>
          <a:xfrm>
            <a:off x="225425" y="1925638"/>
            <a:ext cx="8359775" cy="1670050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 dirty="0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《J</a:t>
            </a: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avaEE SSH框架应用开发》</a:t>
            </a:r>
            <a:b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</a:b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第</a:t>
            </a:r>
            <a:r>
              <a:rPr lang="en-US" altLang="zh-CN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2</a:t>
            </a: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版 </a:t>
            </a:r>
            <a:r>
              <a:rPr lang="en-US" altLang="zh-CN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2019</a:t>
            </a: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 </a:t>
            </a:r>
            <a:b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</a:br>
            <a:endParaRPr lang="zh-CN" altLang="en-US" sz="4400" kern="1200" baseline="0" dirty="0">
              <a:solidFill>
                <a:srgbClr val="FF9933"/>
              </a:solidFill>
              <a:latin typeface="思源黑体 CN Heavy" panose="020B0A00000000000000" charset="-122"/>
              <a:ea typeface="思源黑体 CN Heavy" panose="020B0A00000000000000" charset="-122"/>
              <a:cs typeface="+mj-cs"/>
            </a:endParaRPr>
          </a:p>
        </p:txBody>
      </p:sp>
      <p:sp>
        <p:nvSpPr>
          <p:cNvPr id="5122" name="副标题 5122"/>
          <p:cNvSpPr>
            <a:spLocks noGrp="1"/>
          </p:cNvSpPr>
          <p:nvPr>
            <p:ph type="subTitle" idx="1"/>
          </p:nvPr>
        </p:nvSpPr>
        <p:spPr>
          <a:xfrm>
            <a:off x="2516188" y="3327400"/>
            <a:ext cx="3776662" cy="1349375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en-US" kern="1200" baseline="0" dirty="0"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第一章 综述</a:t>
            </a:r>
            <a:endParaRPr lang="zh-CN" altLang="en-US" kern="1200" baseline="0" dirty="0"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/>
              <a:t>MVC 思想</a:t>
            </a:r>
            <a:endParaRPr lang="zh-CN" altLang="en-US" sz="3200" dirty="0"/>
          </a:p>
        </p:txBody>
      </p:sp>
      <p:sp>
        <p:nvSpPr>
          <p:cNvPr id="15362" name="文本占位符 819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367713" cy="4419600"/>
          </a:xfrm>
        </p:spPr>
        <p:txBody>
          <a:bodyPr anchor="t"/>
          <a:p>
            <a:pPr>
              <a:buClrTx/>
              <a:buSzTx/>
              <a:buFontTx/>
            </a:pPr>
            <a:r>
              <a:rPr lang="zh-CN" altLang="en-US" sz="2800" dirty="0"/>
              <a:t>MVC 思想如图</a:t>
            </a:r>
            <a:endParaRPr lang="zh-CN" altLang="en-US" sz="2800" dirty="0"/>
          </a:p>
          <a:p>
            <a:pPr lvl="1">
              <a:buFontTx/>
              <a:buNone/>
            </a:pPr>
            <a:endParaRPr lang="zh-CN" altLang="en-US" dirty="0"/>
          </a:p>
        </p:txBody>
      </p:sp>
      <p:pic>
        <p:nvPicPr>
          <p:cNvPr id="15363" name="内容占位符 8195" descr="3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5650" y="1989138"/>
            <a:ext cx="6481763" cy="3887787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614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Struts1.x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Struts2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6" name="文本占位符 614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endParaRPr lang="zh-CN" altLang="en-US" dirty="0"/>
          </a:p>
          <a:p>
            <a:r>
              <a:rPr lang="en-US" altLang="zh-CN" dirty="0"/>
              <a:t>1)</a:t>
            </a:r>
            <a:r>
              <a:rPr lang="zh-CN" altLang="en-US" dirty="0"/>
              <a:t>Struts是Java语言领域中最早实现MVC模块的框架，早在2000年，Craig McClanahan 采用了 MVC 的设计模式开发Struts。</a:t>
            </a:r>
            <a:endParaRPr lang="zh-CN" altLang="en-US" dirty="0"/>
          </a:p>
          <a:p>
            <a:r>
              <a:rPr lang="zh-CN" altLang="en-US" dirty="0"/>
              <a:t>Struts和另外一个著名的Web框架WebWork合并，将新的框架称为Struts2。</a:t>
            </a:r>
            <a:r>
              <a:rPr lang="zh-CN" altLang="en-US" dirty="0">
                <a:sym typeface="Arial" panose="020B0604020202020204" pitchFamily="34" charset="0"/>
              </a:rPr>
              <a:t>将以前的旧</a:t>
            </a:r>
            <a:r>
              <a:rPr lang="en-US" altLang="zh-CN" dirty="0">
                <a:sym typeface="Arial" panose="020B0604020202020204" pitchFamily="34" charset="0"/>
              </a:rPr>
              <a:t>Struts</a:t>
            </a:r>
            <a:r>
              <a:rPr lang="zh-CN" altLang="en-US" dirty="0">
                <a:sym typeface="Arial" panose="020B0604020202020204" pitchFamily="34" charset="0"/>
              </a:rPr>
              <a:t>称为</a:t>
            </a:r>
            <a:r>
              <a:rPr lang="en-US" altLang="zh-CN" dirty="0">
                <a:sym typeface="Arial" panose="020B0604020202020204" pitchFamily="34" charset="0"/>
              </a:rPr>
              <a:t>Struts1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716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Struts2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0" name="文本占位符 717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dirty="0"/>
              <a:t>Struts2 并不是新发布的新框架，而是在另一个非常流行的框架：WebWork 基础上发展起来的。因此，可以说，Struts2 并没有继承 Struts1 的特点，反而和 WebWork 非常类似；换句话说，Struts2 是衍生自 WebWork，而不是 Struts1。正是由于这个原因，Struts2 吸引了众多的 WebWork 开发人员来进行使用。并且由于 Struts2 是 WebWork 的升级，在各种 功能和性能方面都有很好的保证，吸收了 Struts1 和 WebWork 两者的优势，因此也是一个非常优秀的框架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024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Hibernate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框架简介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458" name="文本占位符 10242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800" dirty="0"/>
              <a:t>ORMapping 思想给数据库层的操作带来了巨大的好处，但是，ORMapping 毕竟只是一 种思想，不同的程序员编写出来的基于 ORMapping 思想的应用，风格可能不一样。影响程序的标准化。因此，有必要对 ORMapping 模式来进行标准化，让程序员在某个标准下进行 开发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126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Hibernate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框架简介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2" name="文本占位符 1126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800" dirty="0"/>
              <a:t>很多人致力于这个工作，并且发布了一些框架，Hibernate  就是这样一个框架，在使用 的过程中，受到了广泛的承认。因此，ORMapping 是 Hibernate 框架的基础，或者说，Hibernate是为了规范 ORMapping 开发而发布的一个框架。类似的框架还有很多，如：</a:t>
            </a:r>
            <a:r>
              <a:rPr lang="en-US" altLang="zh-CN" sz="2800" dirty="0"/>
              <a:t>My</a:t>
            </a:r>
            <a:r>
              <a:rPr lang="zh-CN" altLang="en-US" sz="2800" dirty="0"/>
              <a:t>BATIS、Entity Bean 等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Spring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框架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Spring 是一个JavaEE开源框架。它是于2003 年兴起的一个轻量级的Java 开发框架，由Rod Johnson 在其著作Expert One-On-One J2EE Development and Design中阐述的部分理念和原型衍生而来。它是为了解决企业应用开发的复杂性而创建的，Spring使用基本的JavaBean来完成以前只可能由EJB完成的事情。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框架现在成为</a:t>
            </a:r>
            <a:r>
              <a:rPr lang="en-US" altLang="zh-CN"/>
              <a:t>JavaEE</a:t>
            </a:r>
            <a:r>
              <a:rPr lang="zh-CN" altLang="en-US"/>
              <a:t>系统开发中最重要的框架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614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1.3 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0" name="文本占位符 614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商业应用的后台数据一般存放在数据库中，很明显，可以通过 Java 代码来访问数据库。在 Java 技术系列中，访问数据库的技术叫做 JDBC，它提供了一系列的 API，让 Java 语言编写的代码连接数据库，对数据库的数据进行添加、删除、修改和查询</a:t>
            </a:r>
            <a:endParaRPr lang="zh-CN" altLang="en-US" sz="2800" dirty="0"/>
          </a:p>
          <a:p>
            <a:pPr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软件安装配置</a:t>
            </a:r>
            <a:endParaRPr lang="zh-CN" altLang="en-US" kern="1200" baseline="0"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IDE:MyEclipse8或以上</a:t>
            </a:r>
            <a:endParaRPr lang="zh-CN" altLang="en-US"/>
          </a:p>
          <a:p>
            <a:r>
              <a:rPr lang="zh-CN" altLang="en-US"/>
              <a:t>数据库服务器：Oracle 10g</a:t>
            </a:r>
            <a:endParaRPr lang="zh-CN" altLang="en-US"/>
          </a:p>
          <a:p>
            <a:r>
              <a:rPr lang="zh-CN" altLang="en-US"/>
              <a:t> Web服务器：Tomcat6.0以上</a:t>
            </a:r>
            <a:endParaRPr lang="zh-CN" altLang="en-US"/>
          </a:p>
          <a:p>
            <a:r>
              <a:rPr lang="zh-CN" altLang="en-US"/>
              <a:t> JDK :JDK7以上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jdbc</a:t>
            </a:r>
            <a:r>
              <a:rPr lang="zh-CN" altLang="en-US"/>
              <a:t>的准备工作：</a:t>
            </a:r>
            <a:endParaRPr lang="zh-CN" altLang="en-US"/>
          </a:p>
          <a:p>
            <a:r>
              <a:rPr lang="en-US" altLang="zh-CN"/>
              <a:t>1)</a:t>
            </a:r>
            <a:r>
              <a:rPr lang="zh-CN" altLang="en-US"/>
              <a:t>安装好</a:t>
            </a:r>
            <a:r>
              <a:rPr lang="en-US" altLang="zh-CN"/>
              <a:t>Oracle</a:t>
            </a:r>
            <a:r>
              <a:rPr lang="zh-CN" altLang="en-US"/>
              <a:t>数据库 </a:t>
            </a:r>
            <a:r>
              <a:rPr lang="en-US" altLang="zh-CN"/>
              <a:t>oracle 10g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（如计算机配置较低也可以用</a:t>
            </a:r>
            <a:r>
              <a:rPr lang="en-US" altLang="zh-CN"/>
              <a:t>Mysql</a:t>
            </a:r>
            <a:r>
              <a:rPr lang="zh-CN" altLang="en-US"/>
              <a:t>替代，代码细节都一些不同）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）准备好数据库的表：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4578" name="标题 6145"/>
          <p:cNvSpPr>
            <a:spLocks noGrp="1"/>
          </p:cNvSpPr>
          <p:nvPr/>
        </p:nvSpPr>
        <p:spPr>
          <a:xfrm>
            <a:off x="287338" y="23653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1.3 JDBC 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063" y="1044575"/>
            <a:ext cx="8253413" cy="5446713"/>
          </a:xfrm>
          <a:ln>
            <a:miter/>
          </a:ln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Oracle 10g数据库的示例数据库。 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第一张表名为Dept。脚本如下：</a:t>
            </a:r>
            <a:endParaRPr kumimoji="0" lang="zh-CN" altLang="en-US" sz="1495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65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CREATE TABLE DEPT(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DEPTNO NUMBER(2) CONSTRAINT PK_DEPT PRIMARY KEY,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DNAME VARCHAR2(14) 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LOC VARCHAR2(13) 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) ;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第二张表名为EMP。脚本如下：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CREATE TABLE EMP(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EMPNO NUMBER(4) CONSTRAINT PK_EMP PRIMARY KEY,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ENAME VARCHAR2(10),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JOB VARCHAR2(9),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MGR NUMBER(4),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HIREDATE DATE,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SAL NUMBER(7,2),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COMM NUMBER(7,2),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DEPTNO NUMBER(2) CONSTRAINT FK_DEPTNO REFERENCES DEPT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);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25602" name="标题 6145"/>
          <p:cNvSpPr>
            <a:spLocks noGrp="1"/>
          </p:cNvSpPr>
          <p:nvPr/>
        </p:nvSpPr>
        <p:spPr>
          <a:xfrm>
            <a:off x="287338" y="23653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1.3 JDBC 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本课程主要内容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学完本门课程后，你能够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了解JavaEE技术体系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掌握JavaWeb编程基础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JDBC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Jsp技术和Servelt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Ajax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技术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掌握Struts2框架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SpringMVC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掌握Hibernate框架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掌握Spring框架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掌握Spring Hibernate和Struts2三大框架在项目中整合使用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Jquery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Ajax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3448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716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6" name="文本占位符 717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JDBC中以下类或接口</a:t>
            </a:r>
            <a:endParaRPr lang="zh-CN" altLang="en-US" sz="2800" dirty="0"/>
          </a:p>
          <a:p>
            <a:pPr lvl="1"/>
            <a:r>
              <a:rPr lang="zh-CN" altLang="en-US" dirty="0"/>
              <a:t>  java.sql.Connection：负责连接数据库 </a:t>
            </a:r>
            <a:endParaRPr lang="zh-CN" altLang="en-US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dirty="0"/>
              <a:t>java.sql.Statement：负责执行数据库 SQL 语句</a:t>
            </a:r>
            <a:endParaRPr lang="zh-CN" altLang="en-US" dirty="0"/>
          </a:p>
          <a:p>
            <a:pPr lvl="1"/>
            <a:r>
              <a:rPr lang="zh-CN" altLang="en-US" dirty="0"/>
              <a:t> java.sql.ResultSet：负责存放查询结果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JDBC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7650" name="文本占位符 819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83613" cy="4419600"/>
          </a:xfrm>
        </p:spPr>
        <p:txBody>
          <a:bodyPr anchor="t"/>
          <a:p>
            <a:pPr>
              <a:buClrTx/>
              <a:buSzTx/>
              <a:buFontTx/>
            </a:pPr>
            <a:r>
              <a:rPr lang="zh-CN" altLang="en-US" dirty="0"/>
              <a:t>针对不同类型的数据库，JDBC 机制中提供了"驱动程序"的的概念。对于不同的数据库，程序只需要使用不同的驱动</a:t>
            </a:r>
            <a:endParaRPr lang="zh-CN" altLang="en-US" dirty="0"/>
          </a:p>
        </p:txBody>
      </p:sp>
      <p:pic>
        <p:nvPicPr>
          <p:cNvPr id="27651" name="内容占位符 8195" descr="1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09303" y="3028315"/>
            <a:ext cx="4897437" cy="3024188"/>
          </a:xfrm>
        </p:spPr>
      </p:pic>
      <p:sp>
        <p:nvSpPr>
          <p:cNvPr id="27652" name="文本框 8196"/>
          <p:cNvSpPr txBox="1"/>
          <p:nvPr/>
        </p:nvSpPr>
        <p:spPr>
          <a:xfrm>
            <a:off x="1785620" y="6196965"/>
            <a:ext cx="29273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厂商驱动连接数据库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921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4" name="文本占位符 9218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dirty="0"/>
              <a:t>安装数据库厂商驱动，需要去各自的数据库厂商网站下载驱动包，用户也许觉得很麻烦。此时，微软公司提供了一个解决的方案。在微软公司的  Windows  中，预先设计了一个ODBC(Open Database Connectivity，开放数据库互连)功能，由于 ODBC 是微软公司的产品，因此它几乎可以连接到所有在 Windows 平台下运行的数据库，由它连接到特定的数据库，不需要具体的驱动。而 JDBC 就只需要连接到 ODBC 就可以了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024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29698" name="内容占位符 10242" descr="1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613" y="1484313"/>
            <a:ext cx="5761037" cy="3455987"/>
          </a:xfrm>
        </p:spPr>
      </p:pic>
      <p:sp>
        <p:nvSpPr>
          <p:cNvPr id="29699" name="文本框 10243"/>
          <p:cNvSpPr txBox="1"/>
          <p:nvPr/>
        </p:nvSpPr>
        <p:spPr>
          <a:xfrm>
            <a:off x="3132138" y="5157788"/>
            <a:ext cx="3865562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ODBC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638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2" name="文本占位符 1638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JDBC 的操作分为 4 个步骤：</a:t>
            </a:r>
            <a:br>
              <a:rPr lang="zh-CN" altLang="en-US" sz="2800" dirty="0"/>
            </a:br>
            <a:r>
              <a:rPr lang="zh-CN" altLang="en-US" sz="2800" dirty="0"/>
              <a:t> 步骤1：</a:t>
            </a:r>
            <a:endParaRPr lang="zh-CN" altLang="en-US" sz="2800" dirty="0"/>
          </a:p>
          <a:p>
            <a:r>
              <a:rPr lang="zh-CN" altLang="en-US" sz="2800" dirty="0"/>
              <a:t>首先，加载对应的数据库的驱动，JDBC驱动程序来和Java进行交互。所以我们要下载Oracle 10g的对应的JDBC驱动类。它被厂商压缩成了java的标准压缩格式，名为OJDBC14.jar文件。</a:t>
            </a:r>
            <a:endParaRPr lang="zh-CN" altLang="en-US" sz="2800" dirty="0"/>
          </a:p>
          <a:p>
            <a:pPr lvl="1"/>
            <a:r>
              <a:rPr lang="zh-CN" altLang="en-US" dirty="0"/>
              <a:t> 通过 JDBC 获取连接对象</a:t>
            </a:r>
            <a:endParaRPr lang="zh-CN" altLang="en-US" dirty="0"/>
          </a:p>
          <a:p>
            <a:pPr lvl="2"/>
            <a:r>
              <a:rPr lang="zh-CN" altLang="en-US" sz="2500" dirty="0"/>
              <a:t>Class.forName("驱动类名"); </a:t>
            </a:r>
            <a:endParaRPr lang="zh-CN" altLang="en-US" sz="2500" dirty="0"/>
          </a:p>
          <a:p>
            <a:pPr lvl="2"/>
            <a:r>
              <a:rPr lang="zh-CN" altLang="en-US" sz="2500" dirty="0"/>
              <a:t>Connection conn = DriverManager.getConnection("连接</a:t>
            </a:r>
            <a:r>
              <a:rPr lang="en-US" altLang="zh-CN" sz="2500" dirty="0"/>
              <a:t>URL</a:t>
            </a:r>
            <a:r>
              <a:rPr lang="zh-CN" altLang="en-US" sz="2500" dirty="0"/>
              <a:t>")</a:t>
            </a:r>
            <a:endParaRPr lang="zh-CN" altLang="en-US" dirty="0"/>
          </a:p>
          <a:p>
            <a:pPr lvl="2"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299845"/>
            <a:ext cx="8229600" cy="4839970"/>
          </a:xfrm>
        </p:spPr>
        <p:txBody>
          <a:bodyPr anchor="t"/>
          <a:p>
            <a:pPr lvl="2"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不同的数据库有不同的驱动类名和</a:t>
            </a:r>
            <a:r>
              <a:rPr lang="en-US" altLang="zh-CN" sz="2400" dirty="0">
                <a:sym typeface="Arial" panose="020B0604020202020204" pitchFamily="34" charset="0"/>
              </a:rPr>
              <a:t>URL</a:t>
            </a:r>
            <a:endParaRPr lang="en-US" altLang="zh-CN" sz="2400" dirty="0"/>
          </a:p>
          <a:p>
            <a:pPr lvl="2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oracle</a:t>
            </a:r>
            <a:r>
              <a:rPr lang="zh-CN" altLang="en-US" sz="2400" dirty="0">
                <a:sym typeface="Arial" panose="020B0604020202020204" pitchFamily="34" charset="0"/>
              </a:rPr>
              <a:t>驱动类名：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dirty="0"/>
              <a:t>Class.forName(“oracle.jdbc.driver.OracleDriver”);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oracle </a:t>
            </a:r>
            <a:r>
              <a:rPr lang="zh-CN" altLang="en-US" sz="2400" dirty="0">
                <a:sym typeface="Arial" panose="020B0604020202020204" pitchFamily="34" charset="0"/>
              </a:rPr>
              <a:t>连接</a:t>
            </a:r>
            <a:r>
              <a:rPr lang="en-US" altLang="zh-CN" sz="2400" dirty="0">
                <a:sym typeface="Arial" panose="020B0604020202020204" pitchFamily="34" charset="0"/>
              </a:rPr>
              <a:t>URL:</a:t>
            </a:r>
            <a:endParaRPr lang="en-US" altLang="zh-CN" sz="2400" dirty="0"/>
          </a:p>
          <a:p>
            <a:r>
              <a:rPr lang="zh-CN" altLang="en-US"/>
              <a:t>在连接oracle数据库的情形下，url为：</a:t>
            </a:r>
            <a:endParaRPr lang="zh-CN" altLang="en-US"/>
          </a:p>
          <a:p>
            <a:r>
              <a:rPr lang="zh-CN" altLang="en-US"/>
              <a:t>jdbc:oracle:thin:@localhost:1521:orcl</a:t>
            </a:r>
            <a:endParaRPr lang="zh-CN" altLang="en-US"/>
          </a:p>
          <a:p>
            <a:r>
              <a:rPr lang="zh-CN" altLang="en-US"/>
              <a:t>其中orcl为数据库的名字，localhost:1521分别为数据库的ip和端口号。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740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0" name="文本占位符 17410"/>
          <p:cNvSpPr>
            <a:spLocks noGrp="1"/>
          </p:cNvSpPr>
          <p:nvPr>
            <p:ph idx="1"/>
          </p:nvPr>
        </p:nvSpPr>
        <p:spPr>
          <a:xfrm>
            <a:off x="468313" y="1484313"/>
            <a:ext cx="7637462" cy="4751387"/>
          </a:xfrm>
        </p:spPr>
        <p:txBody>
          <a:bodyPr anchor="t"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800" dirty="0"/>
              <a:t>使用 Statement 接口运行 SQL 语句</a:t>
            </a:r>
            <a:endParaRPr lang="zh-CN" altLang="en-US" sz="2800" dirty="0"/>
          </a:p>
          <a:p>
            <a:pPr lvl="2"/>
            <a:r>
              <a:rPr lang="zh-CN" altLang="en-US" sz="2400" dirty="0"/>
              <a:t>Statement st</a:t>
            </a:r>
            <a:r>
              <a:rPr lang="en-US" altLang="zh-CN" sz="2400" dirty="0"/>
              <a:t>m</a:t>
            </a:r>
            <a:r>
              <a:rPr lang="zh-CN" altLang="en-US" sz="2400" dirty="0"/>
              <a:t>t = conn.createStatement(); </a:t>
            </a:r>
            <a:endParaRPr lang="zh-CN" altLang="en-US" sz="2400" dirty="0"/>
          </a:p>
          <a:p>
            <a:pPr lvl="2"/>
            <a:r>
              <a:rPr lang="en-US" altLang="zh-CN" sz="2400" dirty="0">
                <a:sym typeface="+mn-ea"/>
              </a:rPr>
              <a:t>ResultSet rs</a:t>
            </a:r>
            <a:r>
              <a:rPr lang="en-US" altLang="zh-CN" sz="2400" dirty="0"/>
              <a:t>=</a:t>
            </a:r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.executeQuery(SQL 语句);//查询</a:t>
            </a:r>
            <a:r>
              <a:rPr lang="en-US" altLang="zh-CN" sz="2400" dirty="0"/>
              <a:t>,</a:t>
            </a:r>
            <a:r>
              <a:rPr sz="2400" dirty="0"/>
              <a:t>返回结果集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b="1" dirty="0"/>
              <a:t>或者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/>
            <a:r>
              <a:rPr lang="en-US" altLang="zh-CN" sz="2400" dirty="0">
                <a:sym typeface="+mn-ea"/>
              </a:rPr>
              <a:t>int row</a:t>
            </a:r>
            <a:r>
              <a:rPr lang="en-US" altLang="zh-CN" sz="2400" dirty="0"/>
              <a:t>=</a:t>
            </a:r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.executeUpdate(SQL 语句);//添加、删除或修改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843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4" name="文本占位符 1843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sz="2800" dirty="0"/>
              <a:t> 处理 SQL 语句运行结果，这和具体的操作有关，后面详述</a:t>
            </a:r>
            <a:endParaRPr lang="zh-CN" altLang="en-US" sz="2800" dirty="0"/>
          </a:p>
          <a:p>
            <a:pPr lvl="1"/>
            <a:r>
              <a:rPr lang="zh-CN" altLang="en-US" sz="2800" dirty="0"/>
              <a:t> 关闭数据库连接：</a:t>
            </a:r>
            <a:endParaRPr lang="zh-CN" altLang="en-US" sz="2800" dirty="0"/>
          </a:p>
          <a:p>
            <a:pPr lvl="2"/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.close(); </a:t>
            </a:r>
            <a:endParaRPr lang="zh-CN" altLang="en-US" sz="2400" dirty="0"/>
          </a:p>
          <a:p>
            <a:pPr lvl="2"/>
            <a:r>
              <a:rPr lang="zh-CN" altLang="en-US" sz="2400" dirty="0"/>
              <a:t>conn.close();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45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添加数据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8" name="文本占位符 19458"/>
          <p:cNvSpPr>
            <a:spLocks noGrp="1"/>
          </p:cNvSpPr>
          <p:nvPr>
            <p:ph idx="1"/>
          </p:nvPr>
        </p:nvSpPr>
        <p:spPr>
          <a:xfrm>
            <a:off x="971550" y="1773238"/>
            <a:ext cx="7639050" cy="4751387"/>
          </a:xfrm>
        </p:spPr>
        <p:txBody>
          <a:bodyPr anchor="t"/>
          <a:p>
            <a:r>
              <a:rPr lang="zh-CN" altLang="en-US" sz="2800" dirty="0"/>
              <a:t>具体添加案例见课本</a:t>
            </a:r>
            <a:endParaRPr lang="zh-CN" altLang="en-US" dirty="0"/>
          </a:p>
          <a:p>
            <a:r>
              <a:rPr lang="zh-CN" altLang="en-US" sz="2800" dirty="0"/>
              <a:t>在这里，重点介绍下面一句代码：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	int i = st</a:t>
            </a:r>
            <a:r>
              <a:rPr lang="en-US" altLang="zh-CN" sz="2800" dirty="0"/>
              <a:t>m</a:t>
            </a:r>
            <a:r>
              <a:rPr lang="zh-CN" altLang="en-US" sz="2800" dirty="0"/>
              <a:t>t.executeUpdate(sql);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</a:t>
            </a:r>
            <a:r>
              <a:rPr lang="zh-CN" altLang="en-US" sz="2800" b="1" dirty="0"/>
              <a:t> 此方法</a:t>
            </a:r>
            <a:r>
              <a:rPr lang="zh-CN" altLang="en-US" b="1" dirty="0"/>
              <a:t>返回一个整型，意思为这条 sql 语句执行受影响的行数，即成功添加的条数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048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删除、修改数据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5842" name="文本占位符 20482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具体代码案例见课本</a:t>
            </a:r>
            <a:endParaRPr lang="zh-CN" altLang="en-US" sz="2800" dirty="0"/>
          </a:p>
          <a:p>
            <a:r>
              <a:rPr lang="zh-CN" altLang="en-US" sz="2800" dirty="0"/>
              <a:t>两种操作均调用st</a:t>
            </a:r>
            <a:r>
              <a:rPr lang="en-US" altLang="zh-CN" sz="2800" dirty="0"/>
              <a:t>m</a:t>
            </a:r>
            <a:r>
              <a:rPr lang="zh-CN" altLang="en-US" sz="2800" dirty="0"/>
              <a:t>t.executeUpdate(sql)，并返回一个整型量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本课程结构</a:t>
            </a:r>
            <a:endParaRPr lang="zh-CN" altLang="en-US" kern="1200" baseline="0"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1-3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章 使用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+mn-cs"/>
              </a:rPr>
              <a:t>Jsp+Servlet+EL+JSTL+JDBC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开发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小型Web系统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第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4</a:t>
            </a:r>
            <a:r>
              <a:rPr kumimoji="0" 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章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介绍 </a:t>
            </a:r>
            <a:r>
              <a:rPr kumimoji="0" sz="24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Ajax技术</a:t>
            </a:r>
            <a:endParaRPr kumimoji="0" sz="2400" b="0" i="0" u="none" strike="noStrike" kern="1200" cap="none" spc="0" normalizeH="0" baseline="0" noProof="1">
              <a:solidFill>
                <a:srgbClr val="FF0000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24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5-12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章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以及</a:t>
            </a:r>
            <a:r>
              <a:rPr kumimoji="0" sz="28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Strut2和Spring,SpringMVC和Hibernate  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来开发</a:t>
            </a:r>
            <a:r>
              <a:rPr kumimoji="0" 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中大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型Web系统</a:t>
            </a:r>
            <a:endParaRPr kumimoji="0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13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章 结合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jQuery和SSH开发书籍管理系统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150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6866" name="文本占位符 2150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具体代码案例见课本</a:t>
            </a:r>
            <a:endParaRPr lang="zh-CN" altLang="en-US" dirty="0"/>
          </a:p>
          <a:p>
            <a:r>
              <a:rPr lang="zh-CN" altLang="en-US" sz="2800" dirty="0"/>
              <a:t>查询格式：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ResultSet rs = stmt.executeQuery(sql);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查询到的结果放入 ResultSet 中，实际上类似一个表格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252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0" name="文本占位符 2253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是指在ResultSet 中一个可以移动的指针，它指向一行数据。初始时指向第一行的前一行，实际上不指向任何数据。rs.next()可以将游标移到下一行，它的返回值是一个布尔类型，即如果下一行有数据则返回为 true，否则为 flase。很明显，可以使用 rs.next()配合 while 循环来对结果进行遍历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355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914" name="文本占位符 2355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当游标指向某一行，可以通过 ResultSet 的 getXXX("列名")方法得到这一行的某个数据，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XXX 是该列的数据类型，可以是 String，也可以是 int 等，但是所有类型的数据都可以用 getString()方法获得。除了通过列名获得数据外，还可以通过列的编号来获得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457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8" name="文本占位符 24578"/>
          <p:cNvSpPr>
            <a:spLocks noGrp="1"/>
          </p:cNvSpPr>
          <p:nvPr>
            <p:ph idx="1"/>
          </p:nvPr>
        </p:nvSpPr>
        <p:spPr>
          <a:xfrm>
            <a:off x="396875" y="1412875"/>
            <a:ext cx="7637463" cy="4751388"/>
          </a:xfrm>
        </p:spPr>
        <p:txBody>
          <a:bodyPr anchor="t"/>
          <a:p>
            <a:r>
              <a:rPr lang="zh-CN" altLang="en-US" sz="2800" dirty="0"/>
              <a:t>关于游标的注意</a:t>
            </a:r>
            <a:r>
              <a:rPr lang="en-US" altLang="zh-CN" sz="2800" dirty="0"/>
              <a:t>:</a:t>
            </a:r>
            <a:br>
              <a:rPr lang="zh-CN" altLang="en-US" sz="2800" dirty="0"/>
            </a:br>
            <a:r>
              <a:rPr lang="en-US" altLang="zh-CN" dirty="0"/>
              <a:t>1)</a:t>
            </a:r>
            <a:r>
              <a:rPr lang="zh-CN" altLang="en-US" dirty="0"/>
              <a:t>游标的初始值并不是指向第 1 行数据，而是指向第 1 行的前面那条数据。所以必须要运行一次 next()函数之后，才能从开始取数据，如果强行取则会找不到该列而报错 </a:t>
            </a:r>
            <a:endParaRPr lang="zh-CN" altLang="en-US" dirty="0"/>
          </a:p>
          <a:p>
            <a:pPr marL="228600" lvl="2" indent="0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2) 从某一行中通过  getXXX()方法取数据每一列只能取一次，超过一次，程序将会报错，如果需要重复使用某列数据，可以先定义一个变量，将取出的数据赋予它，再重复使用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6625"/>
          <p:cNvSpPr>
            <a:spLocks noGrp="1"/>
          </p:cNvSpPr>
          <p:nvPr>
            <p:ph type="title"/>
          </p:nvPr>
        </p:nvSpPr>
        <p:spPr>
          <a:xfrm>
            <a:off x="465138" y="493713"/>
            <a:ext cx="8486775" cy="685800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PreparedStatement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2" name="文本占位符 2662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引出</a:t>
            </a:r>
            <a:endParaRPr lang="zh-CN" altLang="en-US" sz="2800" dirty="0"/>
          </a:p>
          <a:p>
            <a:pPr lvl="1"/>
            <a:r>
              <a:rPr lang="zh-CN" altLang="en-US" dirty="0"/>
              <a:t> 	以添加数据为例，在很多情况下，具体需要添加的值，是由客户自己输入的，因此，应该是一个个变量。该情况下，SQL  语句的写法就比较麻烦 ，而且依赖了变量，比较容易出错</a:t>
            </a:r>
            <a:endParaRPr lang="zh-CN" altLang="en-US" dirty="0"/>
          </a:p>
          <a:p>
            <a:r>
              <a:rPr lang="zh-CN" altLang="en-US" sz="2800" dirty="0"/>
              <a:t>PreparedStatement解决了这个问题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7649"/>
          <p:cNvSpPr>
            <a:spLocks noGrp="1"/>
          </p:cNvSpPr>
          <p:nvPr>
            <p:ph type="title"/>
          </p:nvPr>
        </p:nvSpPr>
        <p:spPr>
          <a:xfrm>
            <a:off x="838200" y="609600"/>
            <a:ext cx="6038850" cy="685800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PreparedStatement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6" name="文本占位符 2765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PreparedStatement 是 Statement的子接口，功能与 Statement 类似</a:t>
            </a:r>
            <a:endParaRPr lang="zh-CN" altLang="en-US" sz="2800" dirty="0"/>
          </a:p>
          <a:p>
            <a:pPr lvl="1"/>
            <a:r>
              <a:rPr lang="zh-CN" altLang="en-US" dirty="0"/>
              <a:t> 它在 sql 语句中使用了?代替了需要插入的参数</a:t>
            </a:r>
            <a:endParaRPr lang="zh-CN" altLang="en-US" dirty="0"/>
          </a:p>
          <a:p>
            <a:pPr lvl="1"/>
            <a:r>
              <a:rPr lang="zh-CN" altLang="en-US" dirty="0"/>
              <a:t> 	用 PreperedStatement 的 setString(n,参数)方法可以将第 n 个?用传进的参数代替。这样做增加了程序的可维护性，也增加了程序的安全性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867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3200" kern="1200" baseline="0">
                <a:cs typeface="微软雅黑" panose="020B0503020204020204" pitchFamily="2" charset="-122"/>
              </a:rPr>
              <a:t>使用</a:t>
            </a:r>
            <a:r>
              <a:rPr lang="en-US" altLang="zh-CN" sz="3200" kern="1200" baseline="0">
                <a:cs typeface="微软雅黑" panose="020B0503020204020204" pitchFamily="2" charset="-122"/>
              </a:rPr>
              <a:t>CallableStatement</a:t>
            </a:r>
            <a:r>
              <a:rPr lang="zh-CN" altLang="en-US" sz="3200" kern="1200" baseline="0">
                <a:cs typeface="微软雅黑" panose="020B0503020204020204" pitchFamily="2" charset="-122"/>
              </a:rPr>
              <a:t>调用</a:t>
            </a:r>
            <a:r>
              <a:rPr lang="zh-CN" altLang="en-US" sz="3200" b="1" kern="1200" baseline="0">
                <a:solidFill>
                  <a:schemeClr val="accent2"/>
                </a:solidFill>
                <a:cs typeface="微软雅黑" panose="020B0503020204020204" pitchFamily="2" charset="-122"/>
              </a:rPr>
              <a:t>数据库存储过程</a:t>
            </a:r>
            <a:endParaRPr lang="zh-CN" altLang="en-US" sz="3200" b="1" kern="1200" baseline="0">
              <a:solidFill>
                <a:schemeClr val="accent2"/>
              </a:solidFill>
              <a:cs typeface="微软雅黑" panose="020B0503020204020204" pitchFamily="2" charset="-122"/>
            </a:endParaRPr>
          </a:p>
        </p:txBody>
      </p:sp>
      <p:sp>
        <p:nvSpPr>
          <p:cNvPr id="43010" name="文本占位符 2867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CallableStatement  是 PreparedStatement的子接口，功能与 PreparedStatement类似</a:t>
            </a:r>
            <a:endParaRPr lang="zh-CN" altLang="en-US" dirty="0"/>
          </a:p>
          <a:p>
            <a:r>
              <a:rPr lang="zh-CN" altLang="en-US" sz="2800" dirty="0"/>
              <a:t>可以通过调用  Connection  对象的  prepareCall()方法创建  CallableStatement  对象，使用CallableStatement 对象可以同时处理 IN 参数和 OUT 参数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存储过程示例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715" y="1081405"/>
            <a:ext cx="8497570" cy="5020945"/>
          </a:xfrm>
        </p:spPr>
        <p:txBody>
          <a:bodyPr/>
          <a:p>
            <a:pPr marL="0" indent="0" algn="l">
              <a:buNone/>
            </a:pPr>
            <a:r>
              <a:rPr lang="zh-CN" altLang="en-US" sz="1600"/>
              <a:t>   Connection conn = null;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CallableStatement stmt = null;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ResultSet rs = null;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try {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//准备sql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      String sql = "CALL pro_findById(?)"; //可以执行预编译的sql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zh-CN" altLang="en-US" sz="1600"/>
              <a:t>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//预编译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</a:t>
            </a:r>
            <a:r>
              <a:rPr lang="zh-CN" altLang="en-US" sz="1600" b="1"/>
              <a:t> </a:t>
            </a:r>
            <a:r>
              <a:rPr lang="zh-CN" altLang="en-US" sz="1800" b="1">
                <a:solidFill>
                  <a:srgbClr val="FF0000"/>
                </a:solidFill>
              </a:rPr>
              <a:t>     stmt = conn.prepareCall(sql);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//设置输入参数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stmt.setInt(1, 6);   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//发送参数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rs = stmt.executeQuery();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//注意： 所有调用存储过程的sql语句都是使用executeQuery方法执行！！！</a:t>
            </a:r>
            <a:endParaRPr lang="zh-CN" alt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2969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</a:t>
            </a: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CallableStatement</a:t>
            </a:r>
            <a:endParaRPr lang="en-US" altLang="zh-CN" sz="3200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4" name="文本占位符 29698"/>
          <p:cNvSpPr>
            <a:spLocks noGrp="1"/>
          </p:cNvSpPr>
          <p:nvPr>
            <p:ph idx="1"/>
          </p:nvPr>
        </p:nvSpPr>
        <p:spPr>
          <a:xfrm>
            <a:off x="408305" y="897573"/>
            <a:ext cx="7637463" cy="4751387"/>
          </a:xfrm>
        </p:spPr>
        <p:txBody>
          <a:bodyPr anchor="t"/>
          <a:p>
            <a:r>
              <a:rPr lang="zh-CN" altLang="en-US" sz="2800" dirty="0"/>
              <a:t>具体使用方法：</a:t>
            </a:r>
            <a:endParaRPr lang="zh-CN" altLang="en-US" sz="2800" dirty="0"/>
          </a:p>
          <a:p>
            <a:pPr>
              <a:buNone/>
            </a:pPr>
            <a:r>
              <a:rPr lang="zh-CN" altLang="en-US" dirty="0"/>
              <a:t>		CallableStatement  对象是通过  setXXX  ()方法传入 IN 参数的，如果已定义的存储过程 返回   OUT  参数，则在执行   CallableStatement  对象以前必须先注册每个   OUT  参数的 JDBC  类型。注册  JDBC  类型通过  registerOutParameter()方法来实现。语句执行完后，CallableStatement  的  getXXX  ()方法将取回参数值，其中 XXX 表示各参数所注册的  JDBC 类型所对应的  Java  类型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915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本章结束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5058" name="文本占位符 49154"/>
          <p:cNvSpPr>
            <a:spLocks noGrp="1"/>
          </p:cNvSpPr>
          <p:nvPr>
            <p:ph idx="1"/>
          </p:nvPr>
        </p:nvSpPr>
        <p:spPr>
          <a:xfrm>
            <a:off x="929005" y="701040"/>
            <a:ext cx="7637463" cy="4751388"/>
          </a:xfrm>
        </p:spPr>
        <p:txBody>
          <a:bodyPr anchor="t"/>
          <a:p>
            <a:r>
              <a:rPr lang="en-US" altLang="zh-CN" sz="2800" dirty="0"/>
              <a:t>javaEE</a:t>
            </a:r>
            <a:r>
              <a:rPr lang="zh-CN" altLang="en-US" sz="2800" dirty="0"/>
              <a:t>技术体系及</a:t>
            </a:r>
            <a:r>
              <a:rPr lang="en-US" altLang="zh-CN" sz="2800" dirty="0"/>
              <a:t>ssh</a:t>
            </a:r>
            <a:r>
              <a:rPr lang="zh-CN" altLang="en-US" sz="2800" dirty="0"/>
              <a:t>框架</a:t>
            </a:r>
            <a:endParaRPr lang="zh-CN" altLang="en-US" sz="2800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Web开发基础（包含HTML，Css，简单的Javascript）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Jsp（JavaServer Pages）技术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Servlet技术依然是最底层核心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重用先行者的技术积累：框架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  Struts2框架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Hibernate框架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Spring框架（JavaEE集大成者）</a:t>
            </a:r>
            <a:endParaRPr lang="zh-CN" altLang="en-US" dirty="0"/>
          </a:p>
          <a:p>
            <a:r>
              <a:rPr lang="en-US" altLang="zh-CN" dirty="0"/>
              <a:t>JDBC</a:t>
            </a:r>
            <a:r>
              <a:rPr lang="zh-CN" altLang="en-US" dirty="0"/>
              <a:t>的详细使用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sz="2000" dirty="0"/>
              <a:t>上机习题 完成</a:t>
            </a:r>
            <a:r>
              <a:rPr lang="en-US" altLang="zh-CN" sz="2000" dirty="0"/>
              <a:t>oracle</a:t>
            </a:r>
            <a:r>
              <a:rPr lang="zh-CN" altLang="en-US" sz="2000" dirty="0"/>
              <a:t>数据库的</a:t>
            </a:r>
            <a:r>
              <a:rPr lang="en-US" altLang="zh-CN" sz="2000" dirty="0"/>
              <a:t>DEPT</a:t>
            </a:r>
            <a:r>
              <a:rPr lang="zh-CN" altLang="en-US" sz="2000" dirty="0"/>
              <a:t>表和</a:t>
            </a:r>
            <a:r>
              <a:rPr lang="en-US" altLang="zh-CN" sz="2000" dirty="0"/>
              <a:t>EMP</a:t>
            </a:r>
            <a:r>
              <a:rPr lang="zh-CN" altLang="en-US" sz="2000" dirty="0"/>
              <a:t>表的</a:t>
            </a:r>
            <a:r>
              <a:rPr lang="en-US" altLang="zh-CN" sz="2000" dirty="0"/>
              <a:t>jdbc</a:t>
            </a:r>
            <a:r>
              <a:rPr lang="zh-CN" altLang="en-US" sz="2000" dirty="0"/>
              <a:t>操作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第</a:t>
            </a:r>
            <a:r>
              <a:rPr lang="en-US" altLang="zh-CN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2</a:t>
            </a:r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版变化</a:t>
            </a:r>
            <a:endParaRPr lang="zh-CN" altLang="en-US" kern="1200" baseline="0"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39175" cy="4710113"/>
          </a:xfrm>
        </p:spPr>
        <p:txBody>
          <a:bodyPr anchor="t"/>
          <a:p>
            <a:pPr>
              <a:buFont typeface="Wingdings" panose="05000000000000000000" charset="0"/>
              <a:buChar char="Ø"/>
            </a:pP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在第二章中，新增</a:t>
            </a:r>
            <a:r>
              <a:rPr lang="en-US" altLang="zh-CN" sz="400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servlet3.0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知识点和</a:t>
            </a:r>
            <a:r>
              <a:rPr lang="zh-CN" altLang="en-US" sz="400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过滤器</a:t>
            </a:r>
            <a:r>
              <a:rPr lang="en-US" altLang="zh-CN" sz="400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Filter</a:t>
            </a:r>
            <a:endParaRPr lang="en-US" altLang="zh-CN" sz="400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buFont typeface="Wingdings" panose="05000000000000000000" charset="0"/>
              <a:buChar char="Ø"/>
            </a:pPr>
            <a:endParaRPr lang="en-US" altLang="zh-CN" sz="4000"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第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7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章 介绍使用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SpringMVC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框架，读者可以和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Strut2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结合对比，更好地理解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MVC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框架</a:t>
            </a:r>
            <a:endParaRPr lang="zh-CN" altLang="en-US">
              <a:latin typeface="思源黑体 CN Bold" panose="020B0800000000000000" charset="-122"/>
              <a:ea typeface="思源黑体 CN Bold" panose="020B0800000000000000" charset="-122"/>
            </a:endParaRPr>
          </a:p>
          <a:p>
            <a:endParaRPr lang="zh-CN" altLang="en-US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875" y="1483360"/>
            <a:ext cx="9176385" cy="2573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altLang="zh-CN" sz="660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371975"/>
            <a:ext cx="249174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9"/>
          <p:cNvSpPr>
            <a:spLocks noGrp="1"/>
          </p:cNvSpPr>
          <p:nvPr>
            <p:ph type="title"/>
          </p:nvPr>
        </p:nvSpPr>
        <p:spPr>
          <a:xfrm>
            <a:off x="431800" y="109538"/>
            <a:ext cx="8512175" cy="679450"/>
          </a:xfrm>
        </p:spPr>
        <p:txBody>
          <a:bodyPr anchor="ctr"/>
          <a:p>
            <a:pPr defTabSz="914400"/>
            <a:b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第一章 综述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JavaEE应用技术的知识体系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8" name="文本占位符 7170"/>
          <p:cNvSpPr>
            <a:spLocks noGrp="1"/>
          </p:cNvSpPr>
          <p:nvPr>
            <p:ph idx="1"/>
          </p:nvPr>
        </p:nvSpPr>
        <p:spPr>
          <a:xfrm>
            <a:off x="431800" y="939165"/>
            <a:ext cx="8229600" cy="4525963"/>
          </a:xfrm>
        </p:spPr>
        <p:txBody>
          <a:bodyPr anchor="t"/>
          <a:p>
            <a:endParaRPr lang="zh-CN" altLang="en-US" dirty="0"/>
          </a:p>
          <a:p>
            <a:r>
              <a:rPr lang="zh-CN" altLang="en-US" dirty="0"/>
              <a:t>Core Java （核心</a:t>
            </a:r>
            <a:r>
              <a:rPr lang="en-US" altLang="zh-CN" dirty="0"/>
              <a:t>java</a:t>
            </a:r>
            <a:r>
              <a:rPr lang="zh-CN" altLang="en-US" dirty="0"/>
              <a:t>语言）与JDBC</a:t>
            </a:r>
            <a:endParaRPr lang="zh-CN" altLang="en-US" dirty="0"/>
          </a:p>
          <a:p>
            <a:r>
              <a:rPr lang="zh-CN" altLang="en-US" dirty="0"/>
              <a:t>Web开发基础：</a:t>
            </a:r>
            <a:endParaRPr lang="zh-CN" altLang="en-US" dirty="0"/>
          </a:p>
          <a:p>
            <a:pPr lvl="1"/>
            <a:r>
              <a:rPr lang="zh-CN" altLang="en-US" dirty="0"/>
              <a:t>包含HTML，Css，Javascript</a:t>
            </a:r>
            <a:endParaRPr lang="zh-CN" altLang="en-US" dirty="0"/>
          </a:p>
          <a:p>
            <a:pPr lvl="1"/>
            <a:r>
              <a:rPr lang="zh-CN" altLang="en-US" dirty="0"/>
              <a:t>Jsp（JavaServer Pages）技术</a:t>
            </a:r>
            <a:endParaRPr lang="zh-CN" altLang="en-US" dirty="0"/>
          </a:p>
          <a:p>
            <a:pPr lvl="1"/>
            <a:r>
              <a:rPr lang="zh-CN" altLang="en-US" dirty="0"/>
              <a:t>Servlet技术依然是最底层核心</a:t>
            </a:r>
            <a:endParaRPr lang="zh-CN" altLang="en-US" dirty="0"/>
          </a:p>
          <a:p>
            <a:r>
              <a:rPr lang="zh-CN" altLang="en-US" dirty="0"/>
              <a:t>重用先行者的技术积累：</a:t>
            </a:r>
            <a:endParaRPr lang="zh-CN" altLang="en-US" dirty="0"/>
          </a:p>
          <a:p>
            <a:pPr lvl="1"/>
            <a:r>
              <a:rPr lang="zh-CN" altLang="en-US" dirty="0"/>
              <a:t>Struts2框架</a:t>
            </a:r>
            <a:endParaRPr lang="zh-CN" altLang="en-US" dirty="0"/>
          </a:p>
          <a:p>
            <a:pPr lvl="1"/>
            <a:r>
              <a:rPr lang="zh-CN" altLang="en-US" dirty="0"/>
              <a:t>Hibernate框架</a:t>
            </a:r>
            <a:endParaRPr lang="zh-CN" altLang="en-US" dirty="0"/>
          </a:p>
          <a:p>
            <a:pPr lvl="1"/>
            <a:r>
              <a:rPr lang="zh-CN" altLang="en-US" dirty="0"/>
              <a:t>Spring框架（JavaEE集大成者）</a:t>
            </a:r>
            <a:endParaRPr lang="zh-CN" altLang="en-US" dirty="0"/>
          </a:p>
          <a:p>
            <a:pPr lvl="1"/>
            <a:r>
              <a:rPr lang="en-US" altLang="zh-CN" dirty="0"/>
              <a:t>SpringMVC</a:t>
            </a:r>
            <a:r>
              <a:rPr lang="zh-CN" altLang="en-US" dirty="0"/>
              <a:t>框架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JavaEE的多层应用模型（Sun公司的定义）</a:t>
            </a: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287338" y="1914525"/>
            <a:ext cx="8229600" cy="4525963"/>
          </a:xfrm>
          <a:ln>
            <a:miter/>
          </a:ln>
        </p:spPr>
        <p:txBody>
          <a:bodyPr/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客户层（B/s结构没有，C/S结构才有）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Web层（B/s结构有，C/S结构没有）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以上一个系统中一般只有一个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业务层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企业信息系统层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3448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 （简称EIS）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pic>
        <p:nvPicPr>
          <p:cNvPr id="11267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795" y="3225800"/>
            <a:ext cx="5211763" cy="321468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268" name="标题 1"/>
          <p:cNvSpPr>
            <a:spLocks noGrp="1"/>
          </p:cNvSpPr>
          <p:nvPr/>
        </p:nvSpPr>
        <p:spPr>
          <a:xfrm>
            <a:off x="287338" y="23653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1.1JavaEE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技术和相关框架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921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M-V-C三层的概念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0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MVC模型</a:t>
            </a:r>
            <a:endParaRPr lang="zh-CN" altLang="en-US" dirty="0"/>
          </a:p>
          <a:p>
            <a:r>
              <a:rPr lang="zh-CN" altLang="en-US" dirty="0"/>
              <a:t> 模型 视图 控制器的角色关系图</a:t>
            </a:r>
            <a:endParaRPr lang="zh-CN" altLang="en-US" dirty="0"/>
          </a:p>
        </p:txBody>
      </p:sp>
      <p:pic>
        <p:nvPicPr>
          <p:cNvPr id="12291" name="Picture 9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071563" y="2790825"/>
            <a:ext cx="6677025" cy="2981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6145"/>
          <p:cNvSpPr>
            <a:spLocks noGrp="1"/>
          </p:cNvSpPr>
          <p:nvPr>
            <p:ph type="title"/>
          </p:nvPr>
        </p:nvSpPr>
        <p:spPr>
          <a:xfrm>
            <a:off x="838200" y="609600"/>
            <a:ext cx="6470650" cy="685800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MVC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和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Struts2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314" name="文本占位符 614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MVC 模式	MVC(Model、View、Controller)，是软件开发过程中比较流行的设计思想。在了解 MVC</a:t>
            </a:r>
            <a:r>
              <a:rPr lang="zh-CN" altLang="en-US" dirty="0"/>
              <a:t>之前，首先要明确一点，MVC 是一种设计模式(设计思想)，不是一种编程技术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716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MVC 模式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8" name="文本占位符 717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dirty="0"/>
              <a:t>MVC 思想：</a:t>
            </a:r>
            <a:r>
              <a:rPr lang="zh-CN" altLang="en-US" sz="2800" dirty="0"/>
              <a:t>	</a:t>
            </a:r>
            <a:r>
              <a:rPr lang="zh-CN" altLang="en-US" dirty="0"/>
              <a:t>编写 JSP，负责输入查询代码，提交到 Servlet，Servlet 进行安全验证，调用 Dao 来访问数据库，得到结果，跳转到 JSP 显示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5899</Words>
  <Application>WPS 演示</Application>
  <PresentationFormat>在屏幕上显示</PresentationFormat>
  <Paragraphs>303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思源黑体 CN Heavy</vt:lpstr>
      <vt:lpstr>Wingdings</vt:lpstr>
      <vt:lpstr>思源黑体 CN Bold</vt:lpstr>
      <vt:lpstr>Arial Unicode MS</vt:lpstr>
      <vt:lpstr>Calibri</vt:lpstr>
      <vt:lpstr>Tahoma</vt:lpstr>
      <vt:lpstr>1_默认设计模板_3</vt:lpstr>
      <vt:lpstr>《JavaEE SSH框架应用开发》 第2版 2019  </vt:lpstr>
      <vt:lpstr>本课程主要内容</vt:lpstr>
      <vt:lpstr>本课程结构</vt:lpstr>
      <vt:lpstr>第2版变化</vt:lpstr>
      <vt:lpstr> 第一章 综述JavaEE应用技术的知识体系</vt:lpstr>
      <vt:lpstr>    JavaEE的多层应用模型（Sun公司的定义）</vt:lpstr>
      <vt:lpstr>M-V-C三层的概念</vt:lpstr>
      <vt:lpstr>MVC 和 Struts2 </vt:lpstr>
      <vt:lpstr>MVC 模式</vt:lpstr>
      <vt:lpstr>MVC 思想</vt:lpstr>
      <vt:lpstr>Struts1.x和Struts2简介</vt:lpstr>
      <vt:lpstr>Struts2 简介</vt:lpstr>
      <vt:lpstr>Hibernate 框架简介</vt:lpstr>
      <vt:lpstr>Hibernate 框架简介</vt:lpstr>
      <vt:lpstr>Spring框架</vt:lpstr>
      <vt:lpstr>1.3 JDBC 简介</vt:lpstr>
      <vt:lpstr>1.2软件安装配置</vt:lpstr>
      <vt:lpstr>PowerPoint 演示文稿</vt:lpstr>
      <vt:lpstr>PowerPoint 演示文稿</vt:lpstr>
      <vt:lpstr>JDBC 简介</vt:lpstr>
      <vt:lpstr>JDBC 简介</vt:lpstr>
      <vt:lpstr>JDBC 简介</vt:lpstr>
      <vt:lpstr>JDBC 简介</vt:lpstr>
      <vt:lpstr>JDBC 操作</vt:lpstr>
      <vt:lpstr>JDBC操作</vt:lpstr>
      <vt:lpstr>JDBC 操作</vt:lpstr>
      <vt:lpstr>JDBC 操作</vt:lpstr>
      <vt:lpstr>添加数据 </vt:lpstr>
      <vt:lpstr>删除、修改数据</vt:lpstr>
      <vt:lpstr>查询数据</vt:lpstr>
      <vt:lpstr>查询数据</vt:lpstr>
      <vt:lpstr>查询数据</vt:lpstr>
      <vt:lpstr>查询数据</vt:lpstr>
      <vt:lpstr>使用 PreparedStatement</vt:lpstr>
      <vt:lpstr>使用 PreparedStatement</vt:lpstr>
      <vt:lpstr>使用CallableStatement调用数据库存储过程</vt:lpstr>
      <vt:lpstr>存储过程示例</vt:lpstr>
      <vt:lpstr>使用CallableStatement</vt:lpstr>
      <vt:lpstr>本章结束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84</cp:revision>
  <dcterms:created xsi:type="dcterms:W3CDTF">2013-01-25T01:44:00Z</dcterms:created>
  <dcterms:modified xsi:type="dcterms:W3CDTF">2019-09-29T07:25:45Z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