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1"/>
  </p:handout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18" r:id="rId26"/>
    <p:sldId id="359" r:id="rId27"/>
    <p:sldId id="358" r:id="rId28"/>
    <p:sldId id="360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62" r:id="rId68"/>
    <p:sldId id="364" r:id="rId69"/>
    <p:sldId id="363" r:id="rId7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D2CA6A-3D0C-42C2-90CD-3E8B67C1C267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2708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373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90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9216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9318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371600" y="3887788"/>
            <a:ext cx="6400800" cy="17510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6813"/>
            <a:ext cx="2133600" cy="476250"/>
          </a:xfrm>
          <a:prstGeom prst="rect">
            <a:avLst/>
          </a:prstGeom>
          <a:ln>
            <a:miter/>
          </a:ln>
        </p:spPr>
        <p:txBody>
          <a:bodyPr anchor="t"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6813"/>
            <a:ext cx="2895600" cy="476250"/>
          </a:xfrm>
          <a:prstGeom prst="rect">
            <a:avLst/>
          </a:prstGeom>
          <a:ln>
            <a:miter/>
          </a:ln>
        </p:spPr>
        <p:txBody>
          <a:bodyPr anchor="t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6813"/>
            <a:ext cx="2133600" cy="476250"/>
          </a:xfrm>
          <a:prstGeom prst="rect">
            <a:avLst/>
          </a:prstGeom>
          <a:ln>
            <a:miter/>
          </a:ln>
        </p:spPr>
        <p:txBody>
          <a:bodyPr anchor="t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FBEAA-08AA-47A7-B846-DE4858F10FA7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" y="109221"/>
            <a:ext cx="8936355" cy="678815"/>
          </a:xfrm>
        </p:spPr>
        <p:txBody>
          <a:bodyPr/>
          <a:lstStyle>
            <a:lvl1pPr algn="ctr"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R="0" lvl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 kumimoji="0" lang="zh-CN" altLang="en-US" sz="2800" b="0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R="0" lvl="1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R="0" lvl="2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 kumimoji="0" lang="zh-CN" altLang="en-US" sz="2000" b="0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028700" marR="0" lvl="3" indent="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714500" marR="0" lvl="4" indent="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 kumimoji="0" lang="zh-CN" altLang="en-US" sz="2800" b="0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endParaRPr lang="zh-CN" altLang="en-US" noProof="1" smtClean="0"/>
          </a:p>
          <a:p>
            <a:pPr lvl="4"/>
            <a:endParaRPr lang="zh-CN" altLang="en-US" noProof="1"/>
          </a:p>
        </p:txBody>
      </p:sp>
      <p:sp>
        <p:nvSpPr>
          <p:cNvPr id="8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643DAB-9D32-4726-A5A4-643E30FCCA18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8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1F296F-7A4F-4B77-BEC6-28E7734B325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1290"/>
            <a:ext cx="8229600" cy="1143000"/>
          </a:xfrm>
        </p:spPr>
        <p:txBody>
          <a:bodyPr/>
          <a:lstStyle>
            <a:lvl1pPr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endParaRPr lang="zh-CN" altLang="en-US" noProof="1" smtClean="0"/>
          </a:p>
          <a:p>
            <a:pPr lvl="4"/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20BB37-FAD5-4A3D-A06E-3A39354F8E8B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52768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宋体" panose="02010600030101010101" pitchFamily="2" charset="-122"/>
              </a:rPr>
              <a:t>✎ 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49" y="310962"/>
            <a:ext cx="5621755" cy="7762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7D638F-6C3F-4940-A538-C4F0E9BB202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1"/>
          <p:cNvPicPr>
            <a:picLocks noChangeAspect="1"/>
          </p:cNvPicPr>
          <p:nvPr userDrawn="1"/>
        </p:nvPicPr>
        <p:blipFill>
          <a:blip r:embed="rId21">
            <a:lum bright="70001" contrast="-70000"/>
          </a:blip>
          <a:stretch>
            <a:fillRect/>
          </a:stretch>
        </p:blipFill>
        <p:spPr>
          <a:xfrm>
            <a:off x="0" y="3175"/>
            <a:ext cx="9144000" cy="685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1027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 kern="1200">
          <a:solidFill>
            <a:schemeClr val="tx2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371600" lvl="3" indent="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jpe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 noChangeArrowheads="1"/>
          </p:cNvSpPr>
          <p:nvPr>
            <p:ph type="ctrTitle"/>
          </p:nvPr>
        </p:nvSpPr>
        <p:spPr>
          <a:xfrm>
            <a:off x="409893" y="2138680"/>
            <a:ext cx="8186738" cy="2198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cs typeface="微软雅黑" panose="020B0503020204020204" charset="-122"/>
                <a:sym typeface="+mn-ea"/>
              </a:rPr>
              <a:t>《JavaEE SSH框架应用开发 第</a:t>
            </a:r>
            <a:r>
              <a:rPr lang="en-US" altLang="zh-CN" sz="3600" dirty="0">
                <a:cs typeface="微软雅黑" panose="020B0503020204020204" charset="-122"/>
                <a:sym typeface="+mn-ea"/>
              </a:rPr>
              <a:t>2</a:t>
            </a:r>
            <a:r>
              <a:rPr lang="zh-CN" altLang="en-US" sz="3600" dirty="0">
                <a:cs typeface="微软雅黑" panose="020B0503020204020204" charset="-122"/>
                <a:sym typeface="+mn-ea"/>
              </a:rPr>
              <a:t>版》</a:t>
            </a:r>
            <a:br>
              <a:rPr lang="zh-CN" altLang="en-US" sz="6000" dirty="0">
                <a:latin typeface="+mj-lt"/>
                <a:ea typeface="+mj-ea"/>
                <a:sym typeface="+mn-ea"/>
              </a:rPr>
            </a:br>
            <a:b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7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章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Spring MVC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入门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9219" name="副标题 4098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</a:pPr>
            <a:r>
              <a:rPr lang="en-US" altLang="zh-CN" kern="1200" dirty="0">
                <a:solidFill>
                  <a:srgbClr val="FF9933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kern="1200" dirty="0">
              <a:solidFill>
                <a:srgbClr val="FF9933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</a:pPr>
            <a:endParaRPr lang="zh-CN" altLang="zh-CN" kern="1200" dirty="0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AutoShape 7"/>
          <p:cNvSpPr>
            <a:spLocks noChangeAspect="1" noTextEdit="1"/>
          </p:cNvSpPr>
          <p:nvPr/>
        </p:nvSpPr>
        <p:spPr>
          <a:xfrm flipH="1">
            <a:off x="4868863" y="3071813"/>
            <a:ext cx="909637" cy="1244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标题 6"/>
          <p:cNvSpPr>
            <a:spLocks noGrp="1"/>
          </p:cNvSpPr>
          <p:nvPr>
            <p:ph type="title"/>
          </p:nvPr>
        </p:nvSpPr>
        <p:spPr>
          <a:xfrm>
            <a:off x="0" y="0"/>
            <a:ext cx="8830310" cy="117030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一个</a:t>
            </a:r>
            <a:r>
              <a:rPr lang="en-US" altLang="zh-CN" dirty="0"/>
              <a:t>Model 2</a:t>
            </a:r>
            <a:r>
              <a:rPr lang="zh-CN" altLang="en-US" dirty="0"/>
              <a:t>规范实现的</a:t>
            </a:r>
            <a:r>
              <a:rPr lang="en-US" altLang="zh-CN" dirty="0"/>
              <a:t>Web</a:t>
            </a:r>
            <a:r>
              <a:rPr lang="zh-CN" altLang="en-US" dirty="0"/>
              <a:t>框架 </a:t>
            </a:r>
            <a:endParaRPr lang="zh-CN" altLang="en-US" dirty="0"/>
          </a:p>
        </p:txBody>
      </p:sp>
      <p:sp>
        <p:nvSpPr>
          <p:cNvPr id="18436" name="Rectangle 4"/>
          <p:cNvSpPr/>
          <p:nvPr/>
        </p:nvSpPr>
        <p:spPr>
          <a:xfrm>
            <a:off x="1066800" y="4114800"/>
            <a:ext cx="8077200" cy="1460500"/>
          </a:xfrm>
          <a:prstGeom prst="rect">
            <a:avLst/>
          </a:prstGeom>
          <a:noFill/>
          <a:ln w="9525">
            <a:noFill/>
          </a:ln>
        </p:spPr>
        <p:txBody>
          <a:bodyPr lIns="71415" tIns="0" rIns="36501" bIns="0" anchor="ctr">
            <a:spAutoFit/>
          </a:bodyPr>
          <a:p>
            <a:pPr algn="ctr" eaLnBrk="0" hangingPunct="0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8437" name="Picture 5" descr="z-keyw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3275" y="3611563"/>
            <a:ext cx="11430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Picture 7" descr="image00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560830"/>
            <a:ext cx="7086600" cy="426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5"/>
          <p:cNvSpPr>
            <a:spLocks noGrp="1"/>
          </p:cNvSpPr>
          <p:nvPr>
            <p:ph type="title"/>
          </p:nvPr>
        </p:nvSpPr>
        <p:spPr>
          <a:xfrm>
            <a:off x="1143000" y="0"/>
            <a:ext cx="8001000" cy="838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一个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Model 2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规范实现的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Web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框架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9459" name="Rectangle 6"/>
          <p:cNvSpPr/>
          <p:nvPr/>
        </p:nvSpPr>
        <p:spPr>
          <a:xfrm>
            <a:off x="457200" y="1422400"/>
            <a:ext cx="8382000" cy="43624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indent="254000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视图层采用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实现；控制层采用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Servlet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实现，整个框架采用同一个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Servlet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，以实现请求的中转；模型层采用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Java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实现，主要决定用来做什么；在模型层后添加了一个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DAO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，目的是将决定做什么和具体怎么做分开。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254000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整个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Web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框架大致的流程是：首先客户端发送请求，提交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页面给中转器（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Servlet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）；中转器根据客户的请求，选择相应的模型层，即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Logic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Logic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进行相应的逻辑处理；如果需要使用数据库，则通过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DAO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进行相应的数据库操作。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4"/>
          <p:cNvSpPr>
            <a:spLocks noGrp="1"/>
          </p:cNvSpPr>
          <p:nvPr>
            <p:ph type="title"/>
          </p:nvPr>
        </p:nvSpPr>
        <p:spPr>
          <a:xfrm>
            <a:off x="609600" y="0"/>
            <a:ext cx="6248400" cy="838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>
                <a:ea typeface="隶书" panose="02010509060101010101" pitchFamily="49" charset="-122"/>
              </a:rPr>
              <a:t>Spring MVC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架构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0483" name="Picture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3581400"/>
            <a:ext cx="7772400" cy="2681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Rectangle 7"/>
          <p:cNvSpPr/>
          <p:nvPr/>
        </p:nvSpPr>
        <p:spPr>
          <a:xfrm>
            <a:off x="257175" y="990600"/>
            <a:ext cx="8658225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Spring MVC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是结构最清晰的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MVC Model 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实现。它的处理用户请求的组件称做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request, response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参数，然后返回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ModelAndView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（其中的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Model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Object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类型，而是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类型）。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5" name="TextBox 1"/>
          <p:cNvSpPr txBox="1"/>
          <p:nvPr/>
        </p:nvSpPr>
        <p:spPr>
          <a:xfrm>
            <a:off x="728663" y="3271838"/>
            <a:ext cx="772953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dirty="0">
                <a:latin typeface="Arial" panose="020B0604020202020204" pitchFamily="34" charset="0"/>
              </a:rPr>
              <a:t>Controller </a:t>
            </a:r>
            <a:r>
              <a:rPr lang="zh-CN" altLang="en-US" sz="3200" dirty="0">
                <a:latin typeface="Arial" panose="020B0604020202020204" pitchFamily="34" charset="0"/>
              </a:rPr>
              <a:t>作用类似于 </a:t>
            </a:r>
            <a:r>
              <a:rPr lang="en-US" altLang="zh-CN" sz="3200" dirty="0">
                <a:latin typeface="Arial" panose="020B0604020202020204" pitchFamily="34" charset="0"/>
              </a:rPr>
              <a:t>Struts2</a:t>
            </a:r>
            <a:r>
              <a:rPr lang="zh-CN" altLang="en-US" sz="3200" dirty="0">
                <a:latin typeface="Arial" panose="020B0604020202020204" pitchFamily="34" charset="0"/>
              </a:rPr>
              <a:t>中的</a:t>
            </a:r>
            <a:r>
              <a:rPr lang="en-US" altLang="zh-CN" sz="3200" dirty="0">
                <a:latin typeface="Arial" panose="020B0604020202020204" pitchFamily="34" charset="0"/>
              </a:rPr>
              <a:t>Action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4"/>
          <p:cNvSpPr>
            <a:spLocks noGrp="1"/>
          </p:cNvSpPr>
          <p:nvPr>
            <p:ph type="title"/>
          </p:nvPr>
        </p:nvSpPr>
        <p:spPr>
          <a:xfrm>
            <a:off x="871538" y="419100"/>
            <a:ext cx="7343775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Spring Web MVC</a:t>
            </a:r>
            <a:r>
              <a:rPr lang="zh-CN" altLang="en-US" dirty="0"/>
              <a:t>请求处理流程</a:t>
            </a:r>
            <a:endParaRPr lang="zh-CN" altLang="en-US" dirty="0"/>
          </a:p>
        </p:txBody>
      </p:sp>
      <p:pic>
        <p:nvPicPr>
          <p:cNvPr id="21507" name="Picture 4" descr="mv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600200"/>
            <a:ext cx="7620000" cy="4886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4"/>
          <p:cNvSpPr>
            <a:spLocks noGrp="1"/>
          </p:cNvSpPr>
          <p:nvPr>
            <p:ph type="title"/>
          </p:nvPr>
        </p:nvSpPr>
        <p:spPr>
          <a:xfrm>
            <a:off x="1562100" y="0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Spring MVC </a:t>
            </a:r>
            <a:r>
              <a:rPr lang="zh-CN" altLang="en-US" dirty="0"/>
              <a:t>特点 </a:t>
            </a:r>
            <a:endParaRPr lang="zh-CN" altLang="en-US" dirty="0"/>
          </a:p>
        </p:txBody>
      </p:sp>
      <p:sp>
        <p:nvSpPr>
          <p:cNvPr id="22531" name="Rectangle 5"/>
          <p:cNvSpPr/>
          <p:nvPr/>
        </p:nvSpPr>
        <p:spPr>
          <a:xfrm>
            <a:off x="685800" y="1604963"/>
            <a:ext cx="8001000" cy="3035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清晰的角色划分：控制器（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）、验证器（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validator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）、 命令对象（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command object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）、表单对象（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form object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）、模型对象（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model object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）、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分发器（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DispatcherServlet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）、 处理器映射（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handler mapping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）、视图解析器（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view resolver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）等。 每一个角色都可以由一个专门的对象来实现。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强大而直接的配置方式：将框架类和应用程序类都能作为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JavaBean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配置，支持跨多个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context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的引用，例如，在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控制器中对业务对象和验证器（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validator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）的引用。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可适配、非侵入：可以根据不同的应用场景，选择合适的控制器子类 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simple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command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form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wizard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multi-action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型或者自定义），而不是从单一控制器 （比如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Action/ActionForm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）继承。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4"/>
          <p:cNvSpPr>
            <a:spLocks noGrp="1"/>
          </p:cNvSpPr>
          <p:nvPr>
            <p:ph type="title"/>
          </p:nvPr>
        </p:nvSpPr>
        <p:spPr>
          <a:xfrm>
            <a:off x="1362075" y="61913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Spring MVC </a:t>
            </a:r>
            <a:r>
              <a:rPr lang="zh-CN" altLang="en-US" dirty="0"/>
              <a:t>特点 </a:t>
            </a:r>
            <a:endParaRPr lang="zh-CN" altLang="en-US" dirty="0"/>
          </a:p>
        </p:txBody>
      </p:sp>
      <p:sp>
        <p:nvSpPr>
          <p:cNvPr id="23555" name="Rectangle 3"/>
          <p:cNvSpPr/>
          <p:nvPr/>
        </p:nvSpPr>
        <p:spPr>
          <a:xfrm>
            <a:off x="685800" y="990600"/>
            <a:ext cx="8001000" cy="5375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可重用的业务代码：可以使用现有的业务对象作为命令或表单对象，而不需要去扩展某个特定框架的基类。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可定制的绑定（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binding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 和验证（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validation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）：比如将类型不匹配作为应用级的验证错误， 这可以保存错误的值。再比如本地化的日期和数字绑定等等。在其他某些框架中，你只能使用字符串表单对象， 需要手动解析它并转换到业务对象。 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可定制的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handler mapping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view resolution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Spring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提供从最简单的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映射， 到复杂的、专用的定制策略。与某些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web MVC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框架强制开发人员使用单一特定技术相比，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Spring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显得更加灵活。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灵活的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model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转换：在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Springweb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框架中，使用基于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 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值对来达到轻易地与各种视图技术的集成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4"/>
          <p:cNvSpPr>
            <a:spLocks noGrp="1"/>
          </p:cNvSpPr>
          <p:nvPr>
            <p:ph type="title"/>
          </p:nvPr>
        </p:nvSpPr>
        <p:spPr>
          <a:xfrm>
            <a:off x="1185863" y="-14287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Spring MVC </a:t>
            </a:r>
            <a:r>
              <a:rPr lang="zh-CN" altLang="en-US" dirty="0"/>
              <a:t>特点 </a:t>
            </a:r>
            <a:endParaRPr lang="zh-CN" altLang="en-US" dirty="0"/>
          </a:p>
        </p:txBody>
      </p:sp>
      <p:sp>
        <p:nvSpPr>
          <p:cNvPr id="24579" name="Rectangle 3"/>
          <p:cNvSpPr/>
          <p:nvPr/>
        </p:nvSpPr>
        <p:spPr>
          <a:xfrm>
            <a:off x="685800" y="990600"/>
            <a:ext cx="8001000" cy="3378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可定制的本地化和主题（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theme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）解析：支持在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中可选择地使用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Spring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标签库、支持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JSTL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、支持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Velocity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（不需要额外的中间层）等等。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简单而强大的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标签库（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Spring Tag Library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）：支持包括诸如数据绑定和主题（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theme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 之类的许多功能。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表单标签库：在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Spring2.0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中引入的表单标签库，使得在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中编写 表单更加容易。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Spring Bean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的生命周期可以被限制在当前的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HTTP Request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或者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HTTP Session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36"/>
          <p:cNvSpPr>
            <a:spLocks noGrp="1"/>
          </p:cNvSpPr>
          <p:nvPr>
            <p:ph type="title"/>
          </p:nvPr>
        </p:nvSpPr>
        <p:spPr>
          <a:xfrm>
            <a:off x="0" y="-76200"/>
            <a:ext cx="8915400" cy="96678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200" dirty="0"/>
              <a:t>  </a:t>
            </a:r>
            <a:endParaRPr lang="zh-CN" altLang="en-US" sz="3200" dirty="0"/>
          </a:p>
        </p:txBody>
      </p:sp>
      <p:sp>
        <p:nvSpPr>
          <p:cNvPr id="25603" name="Rectangle 30"/>
          <p:cNvSpPr/>
          <p:nvPr/>
        </p:nvSpPr>
        <p:spPr>
          <a:xfrm>
            <a:off x="685800" y="0"/>
            <a:ext cx="7785100" cy="6889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algn="ctr" defTabSz="762000">
              <a:lnSpc>
                <a:spcPct val="130000"/>
              </a:lnSpc>
              <a:spcBef>
                <a:spcPct val="20000"/>
              </a:spcBef>
              <a:buSzPct val="65000"/>
              <a:buFont typeface="Wingdings 2" panose="05020102010507070707" pitchFamily="18" charset="2"/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                               </a:t>
            </a:r>
            <a:r>
              <a:rPr lang="zh-CN" altLang="en-US" sz="32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    录</a:t>
            </a:r>
            <a:endParaRPr lang="zh-CN" altLang="en-US" sz="3200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5604" name="Group 31"/>
          <p:cNvGrpSpPr/>
          <p:nvPr/>
        </p:nvGrpSpPr>
        <p:grpSpPr>
          <a:xfrm>
            <a:off x="1752600" y="1219200"/>
            <a:ext cx="5867400" cy="1301750"/>
            <a:chOff x="912" y="1008"/>
            <a:chExt cx="3984" cy="912"/>
          </a:xfrm>
        </p:grpSpPr>
        <p:sp>
          <p:nvSpPr>
            <p:cNvPr id="25619" name="AutoShape 32"/>
            <p:cNvSpPr/>
            <p:nvPr/>
          </p:nvSpPr>
          <p:spPr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25620" name="Group 33"/>
            <p:cNvGrpSpPr/>
            <p:nvPr/>
          </p:nvGrpSpPr>
          <p:grpSpPr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3" name="AutoShape 34"/>
              <p:cNvSpPr>
                <a:spLocks noChangeArrowheads="1"/>
              </p:cNvSpPr>
              <p:nvPr/>
            </p:nvSpPr>
            <p:spPr bwMode="gray">
              <a:xfrm>
                <a:off x="999" y="1097"/>
                <a:ext cx="761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" name="Freeform 35"/>
              <p:cNvSpPr/>
              <p:nvPr/>
            </p:nvSpPr>
            <p:spPr bwMode="gray">
              <a:xfrm>
                <a:off x="1048" y="1140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Text Box 36"/>
              <p:cNvSpPr txBox="1">
                <a:spLocks noChangeArrowheads="1"/>
              </p:cNvSpPr>
              <p:nvPr/>
            </p:nvSpPr>
            <p:spPr bwMode="gray">
              <a:xfrm>
                <a:off x="1244" y="1295"/>
                <a:ext cx="260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21" name="Text Box 37"/>
            <p:cNvSpPr txBox="1"/>
            <p:nvPr/>
          </p:nvSpPr>
          <p:spPr>
            <a:xfrm>
              <a:off x="1872" y="1149"/>
              <a:ext cx="2928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latin typeface="Arial Unicode MS" pitchFamily="34" charset="-122"/>
                  <a:ea typeface="Arial Unicode MS" pitchFamily="34" charset="-122"/>
                </a:rPr>
                <a:t>Spring MVC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  </a:t>
              </a:r>
              <a:r>
                <a:rPr lang="zh-CN" altLang="en-US" sz="3200" i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入门简介</a:t>
              </a:r>
              <a:endParaRPr lang="zh-CN" altLang="en-US" sz="3200" i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25605" name="Group 38"/>
          <p:cNvGrpSpPr/>
          <p:nvPr/>
        </p:nvGrpSpPr>
        <p:grpSpPr>
          <a:xfrm>
            <a:off x="1752600" y="2743200"/>
            <a:ext cx="5867400" cy="1301750"/>
            <a:chOff x="912" y="2016"/>
            <a:chExt cx="3984" cy="912"/>
          </a:xfrm>
        </p:grpSpPr>
        <p:sp>
          <p:nvSpPr>
            <p:cNvPr id="25613" name="AutoShape 39"/>
            <p:cNvSpPr/>
            <p:nvPr/>
          </p:nvSpPr>
          <p:spPr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25614" name="Group 40"/>
            <p:cNvGrpSpPr/>
            <p:nvPr/>
          </p:nvGrpSpPr>
          <p:grpSpPr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5161" name="AutoShape 41"/>
              <p:cNvSpPr>
                <a:spLocks noChangeArrowheads="1"/>
              </p:cNvSpPr>
              <p:nvPr/>
            </p:nvSpPr>
            <p:spPr bwMode="gray">
              <a:xfrm>
                <a:off x="999" y="2105"/>
                <a:ext cx="761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2" name="Freeform 42"/>
              <p:cNvSpPr/>
              <p:nvPr/>
            </p:nvSpPr>
            <p:spPr bwMode="gray">
              <a:xfrm>
                <a:off x="1048" y="2148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3" name="Text Box 43"/>
              <p:cNvSpPr txBox="1">
                <a:spLocks noChangeArrowheads="1"/>
              </p:cNvSpPr>
              <p:nvPr/>
            </p:nvSpPr>
            <p:spPr bwMode="gray">
              <a:xfrm>
                <a:off x="1244" y="2304"/>
                <a:ext cx="260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15" name="Text Box 44"/>
            <p:cNvSpPr txBox="1"/>
            <p:nvPr/>
          </p:nvSpPr>
          <p:spPr>
            <a:xfrm>
              <a:off x="1872" y="2141"/>
              <a:ext cx="2928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400" i="1" dirty="0">
                  <a:latin typeface="Arial Unicode MS" pitchFamily="34" charset="-122"/>
                  <a:ea typeface="Arial Unicode MS" pitchFamily="34" charset="-122"/>
                </a:rPr>
                <a:t>Spring MVC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3200" i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核心组件</a:t>
              </a:r>
              <a:endParaRPr lang="zh-CN" altLang="en-US" sz="3200" i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25606" name="Group 31"/>
          <p:cNvGrpSpPr/>
          <p:nvPr/>
        </p:nvGrpSpPr>
        <p:grpSpPr>
          <a:xfrm>
            <a:off x="1752600" y="4343400"/>
            <a:ext cx="5867400" cy="1301750"/>
            <a:chOff x="912" y="1008"/>
            <a:chExt cx="3984" cy="912"/>
          </a:xfrm>
        </p:grpSpPr>
        <p:sp>
          <p:nvSpPr>
            <p:cNvPr id="25607" name="AutoShape 32"/>
            <p:cNvSpPr/>
            <p:nvPr/>
          </p:nvSpPr>
          <p:spPr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25608" name="Group 33"/>
            <p:cNvGrpSpPr/>
            <p:nvPr/>
          </p:nvGrpSpPr>
          <p:grpSpPr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5154" name="AutoShape 34"/>
              <p:cNvSpPr>
                <a:spLocks noChangeArrowheads="1"/>
              </p:cNvSpPr>
              <p:nvPr/>
            </p:nvSpPr>
            <p:spPr bwMode="gray">
              <a:xfrm>
                <a:off x="999" y="1097"/>
                <a:ext cx="761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5" name="Freeform 35"/>
              <p:cNvSpPr/>
              <p:nvPr/>
            </p:nvSpPr>
            <p:spPr bwMode="gray">
              <a:xfrm>
                <a:off x="1048" y="1140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6" name="Text Box 36"/>
              <p:cNvSpPr txBox="1">
                <a:spLocks noChangeArrowheads="1"/>
              </p:cNvSpPr>
              <p:nvPr/>
            </p:nvSpPr>
            <p:spPr bwMode="gray">
              <a:xfrm>
                <a:off x="1244" y="1295"/>
                <a:ext cx="260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09" name="Text Box 37"/>
            <p:cNvSpPr txBox="1"/>
            <p:nvPr/>
          </p:nvSpPr>
          <p:spPr>
            <a:xfrm>
              <a:off x="1872" y="1149"/>
              <a:ext cx="2928" cy="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 i="1" dirty="0">
                  <a:latin typeface="隶书" panose="02010509060101010101" pitchFamily="49" charset="-122"/>
                  <a:ea typeface="隶书" panose="02010509060101010101" pitchFamily="49" charset="-122"/>
                </a:rPr>
                <a:t>Spring MVC </a:t>
              </a:r>
              <a:r>
                <a:rPr lang="zh-CN" altLang="en-US" sz="3200" i="1" dirty="0">
                  <a:latin typeface="隶书" panose="02010509060101010101" pitchFamily="49" charset="-122"/>
                  <a:ea typeface="隶书" panose="02010509060101010101" pitchFamily="49" charset="-122"/>
                </a:rPr>
                <a:t>注解</a:t>
              </a:r>
              <a:endParaRPr lang="zh-CN" altLang="en-US" sz="3200" i="1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4"/>
          <p:cNvSpPr>
            <a:spLocks noGrp="1"/>
          </p:cNvSpPr>
          <p:nvPr>
            <p:ph type="title"/>
          </p:nvPr>
        </p:nvSpPr>
        <p:spPr>
          <a:xfrm>
            <a:off x="533400" y="228600"/>
            <a:ext cx="6248400" cy="838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3200" i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Spring MVC </a:t>
            </a:r>
            <a:r>
              <a:rPr lang="zh-CN" altLang="en-US" sz="3200" i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重要组件</a:t>
            </a:r>
            <a:br>
              <a:rPr lang="zh-CN" altLang="en-US" sz="3200" i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zh-CN" altLang="en-US" sz="3200" i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6627" name="Picture 34" descr="01fbbb1c8506288687d6b6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914400"/>
            <a:ext cx="5791200" cy="205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Rectangle 35"/>
          <p:cNvSpPr/>
          <p:nvPr/>
        </p:nvSpPr>
        <p:spPr>
          <a:xfrm>
            <a:off x="228600" y="3289300"/>
            <a:ext cx="8534400" cy="2895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1.spring mvc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请所有的请求都提交给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DispatcherServlet,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它会委托应用系统的其他模块负责负责对请求进行真正的处理工作。</a:t>
            </a:r>
            <a:b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2.DispatcherServlet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查询一个或多个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HandlerMapping,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找到处理请求的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Controller.</a:t>
            </a:r>
            <a:b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3.DispatcherServlet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请请求提交到目标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b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4.Controller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进行业务逻辑处理后，会返回一个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ModelAndView</a:t>
            </a:r>
            <a:b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5.Dispathcher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查询一个或多个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ViewResolver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视图解析器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找到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ModelAndView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对象指定的视图对象</a:t>
            </a:r>
            <a:b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6.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视图对象负责渲染返回给客户端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4"/>
          <p:cNvSpPr>
            <a:spLocks noGrp="1"/>
          </p:cNvSpPr>
          <p:nvPr>
            <p:ph type="title"/>
          </p:nvPr>
        </p:nvSpPr>
        <p:spPr>
          <a:xfrm>
            <a:off x="0" y="228600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i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Spring MVC </a:t>
            </a:r>
            <a:r>
              <a:rPr lang="zh-CN" altLang="en-US" sz="3200" i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架构类图</a:t>
            </a:r>
            <a:br>
              <a:rPr lang="en-US" altLang="zh-CN" sz="3200" i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en-US" altLang="zh-CN" sz="3200" i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7651" name="Picture 3" descr="springMVC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914400"/>
            <a:ext cx="8839200" cy="502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6"/>
          <p:cNvSpPr>
            <a:spLocks noGrp="1"/>
          </p:cNvSpPr>
          <p:nvPr>
            <p:ph type="title"/>
          </p:nvPr>
        </p:nvSpPr>
        <p:spPr>
          <a:xfrm>
            <a:off x="0" y="-76200"/>
            <a:ext cx="8915400" cy="96678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  </a:t>
            </a:r>
            <a:endParaRPr lang="zh-CN" altLang="en-US" sz="3200" dirty="0"/>
          </a:p>
        </p:txBody>
      </p:sp>
      <p:sp>
        <p:nvSpPr>
          <p:cNvPr id="10243" name="Rectangle 30"/>
          <p:cNvSpPr/>
          <p:nvPr/>
        </p:nvSpPr>
        <p:spPr>
          <a:xfrm>
            <a:off x="685800" y="0"/>
            <a:ext cx="7785100" cy="6889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algn="ctr" defTabSz="762000">
              <a:lnSpc>
                <a:spcPct val="130000"/>
              </a:lnSpc>
              <a:spcBef>
                <a:spcPct val="20000"/>
              </a:spcBef>
              <a:buSzPct val="65000"/>
              <a:buFont typeface="Wingdings 2" panose="05020102010507070707" pitchFamily="18" charset="2"/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                               </a:t>
            </a:r>
            <a:r>
              <a:rPr lang="zh-CN" altLang="en-US" sz="32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    录</a:t>
            </a:r>
            <a:endParaRPr lang="zh-CN" altLang="en-US" sz="3200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0244" name="Group 31"/>
          <p:cNvGrpSpPr/>
          <p:nvPr/>
        </p:nvGrpSpPr>
        <p:grpSpPr>
          <a:xfrm>
            <a:off x="1752600" y="2743200"/>
            <a:ext cx="5867400" cy="1301750"/>
            <a:chOff x="912" y="1008"/>
            <a:chExt cx="3984" cy="912"/>
          </a:xfrm>
        </p:grpSpPr>
        <p:sp>
          <p:nvSpPr>
            <p:cNvPr id="10259" name="AutoShape 32"/>
            <p:cNvSpPr/>
            <p:nvPr/>
          </p:nvSpPr>
          <p:spPr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0260" name="Group 33"/>
            <p:cNvGrpSpPr/>
            <p:nvPr/>
          </p:nvGrpSpPr>
          <p:grpSpPr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3" name="AutoShape 34"/>
              <p:cNvSpPr>
                <a:spLocks noChangeArrowheads="1"/>
              </p:cNvSpPr>
              <p:nvPr/>
            </p:nvSpPr>
            <p:spPr bwMode="gray">
              <a:xfrm>
                <a:off x="999" y="1097"/>
                <a:ext cx="761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" name="Freeform 35"/>
              <p:cNvSpPr/>
              <p:nvPr/>
            </p:nvSpPr>
            <p:spPr bwMode="gray">
              <a:xfrm>
                <a:off x="1048" y="1140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Text Box 36"/>
              <p:cNvSpPr txBox="1">
                <a:spLocks noChangeArrowheads="1"/>
              </p:cNvSpPr>
              <p:nvPr/>
            </p:nvSpPr>
            <p:spPr bwMode="gray">
              <a:xfrm>
                <a:off x="1244" y="1295"/>
                <a:ext cx="260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261" name="Text Box 37"/>
            <p:cNvSpPr txBox="1"/>
            <p:nvPr/>
          </p:nvSpPr>
          <p:spPr>
            <a:xfrm>
              <a:off x="1872" y="1149"/>
              <a:ext cx="2928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latin typeface="Arial Unicode MS" pitchFamily="34" charset="-122"/>
                  <a:ea typeface="Arial Unicode MS" pitchFamily="34" charset="-122"/>
                </a:rPr>
                <a:t>Spring MVC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  </a:t>
              </a:r>
              <a:r>
                <a:rPr lang="zh-CN" altLang="en-US" sz="3200" i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核心组件</a:t>
              </a:r>
              <a:endParaRPr lang="zh-CN" altLang="en-US" sz="3200" i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10245" name="Group 38"/>
          <p:cNvGrpSpPr/>
          <p:nvPr/>
        </p:nvGrpSpPr>
        <p:grpSpPr>
          <a:xfrm>
            <a:off x="1752600" y="1066800"/>
            <a:ext cx="5867400" cy="1301750"/>
            <a:chOff x="912" y="2016"/>
            <a:chExt cx="3984" cy="912"/>
          </a:xfrm>
        </p:grpSpPr>
        <p:sp>
          <p:nvSpPr>
            <p:cNvPr id="10253" name="AutoShape 39"/>
            <p:cNvSpPr/>
            <p:nvPr/>
          </p:nvSpPr>
          <p:spPr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0254" name="Group 40"/>
            <p:cNvGrpSpPr/>
            <p:nvPr/>
          </p:nvGrpSpPr>
          <p:grpSpPr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5161" name="AutoShape 41"/>
              <p:cNvSpPr>
                <a:spLocks noChangeArrowheads="1"/>
              </p:cNvSpPr>
              <p:nvPr/>
            </p:nvSpPr>
            <p:spPr bwMode="gray">
              <a:xfrm>
                <a:off x="999" y="2105"/>
                <a:ext cx="761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2" name="Freeform 42"/>
              <p:cNvSpPr/>
              <p:nvPr/>
            </p:nvSpPr>
            <p:spPr bwMode="gray">
              <a:xfrm>
                <a:off x="1048" y="2148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3" name="Text Box 43"/>
              <p:cNvSpPr txBox="1">
                <a:spLocks noChangeArrowheads="1"/>
              </p:cNvSpPr>
              <p:nvPr/>
            </p:nvSpPr>
            <p:spPr bwMode="gray">
              <a:xfrm>
                <a:off x="1244" y="2304"/>
                <a:ext cx="260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255" name="Text Box 44"/>
            <p:cNvSpPr txBox="1"/>
            <p:nvPr/>
          </p:nvSpPr>
          <p:spPr>
            <a:xfrm>
              <a:off x="1872" y="2141"/>
              <a:ext cx="2928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400" i="1" dirty="0">
                  <a:latin typeface="Arial Unicode MS" pitchFamily="34" charset="-122"/>
                  <a:ea typeface="Arial Unicode MS" pitchFamily="34" charset="-122"/>
                </a:rPr>
                <a:t>Spring MVC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3200" i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入门简介</a:t>
              </a:r>
              <a:endParaRPr lang="en-US" altLang="zh-CN" sz="3200" i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10246" name="Group 31"/>
          <p:cNvGrpSpPr/>
          <p:nvPr/>
        </p:nvGrpSpPr>
        <p:grpSpPr>
          <a:xfrm>
            <a:off x="1752600" y="4343400"/>
            <a:ext cx="5867400" cy="1301750"/>
            <a:chOff x="912" y="1008"/>
            <a:chExt cx="3984" cy="912"/>
          </a:xfrm>
        </p:grpSpPr>
        <p:sp>
          <p:nvSpPr>
            <p:cNvPr id="10247" name="AutoShape 32"/>
            <p:cNvSpPr/>
            <p:nvPr/>
          </p:nvSpPr>
          <p:spPr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0248" name="Group 33"/>
            <p:cNvGrpSpPr/>
            <p:nvPr/>
          </p:nvGrpSpPr>
          <p:grpSpPr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5154" name="AutoShape 34"/>
              <p:cNvSpPr>
                <a:spLocks noChangeArrowheads="1"/>
              </p:cNvSpPr>
              <p:nvPr/>
            </p:nvSpPr>
            <p:spPr bwMode="gray">
              <a:xfrm>
                <a:off x="999" y="1097"/>
                <a:ext cx="761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5" name="Freeform 35"/>
              <p:cNvSpPr/>
              <p:nvPr/>
            </p:nvSpPr>
            <p:spPr bwMode="gray">
              <a:xfrm>
                <a:off x="1048" y="1140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6" name="Text Box 36"/>
              <p:cNvSpPr txBox="1">
                <a:spLocks noChangeArrowheads="1"/>
              </p:cNvSpPr>
              <p:nvPr/>
            </p:nvSpPr>
            <p:spPr bwMode="gray">
              <a:xfrm>
                <a:off x="1244" y="1295"/>
                <a:ext cx="260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249" name="Text Box 37"/>
            <p:cNvSpPr txBox="1"/>
            <p:nvPr/>
          </p:nvSpPr>
          <p:spPr>
            <a:xfrm>
              <a:off x="1872" y="1149"/>
              <a:ext cx="2928" cy="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 i="1" dirty="0">
                  <a:latin typeface="隶书" panose="02010509060101010101" pitchFamily="49" charset="-122"/>
                  <a:ea typeface="隶书" panose="02010509060101010101" pitchFamily="49" charset="-122"/>
                </a:rPr>
                <a:t>Spring MVC </a:t>
              </a:r>
              <a:r>
                <a:rPr lang="zh-CN" sz="3200" i="1" dirty="0">
                  <a:latin typeface="隶书" panose="02010509060101010101" pitchFamily="49" charset="-122"/>
                  <a:ea typeface="隶书" panose="02010509060101010101" pitchFamily="49" charset="-122"/>
                </a:rPr>
                <a:t>注解</a:t>
              </a:r>
              <a:endParaRPr lang="zh-CN" sz="3200" i="1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DispatcherServlet</a:t>
            </a:r>
            <a:endParaRPr lang="en-US" altLang="zh-CN" dirty="0"/>
          </a:p>
        </p:txBody>
      </p:sp>
      <p:pic>
        <p:nvPicPr>
          <p:cNvPr id="28675" name="Picture 3" descr="SpringMVC-DispatcherServl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1057275"/>
            <a:ext cx="6819900" cy="502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DispatcherServlet</a:t>
            </a:r>
            <a:endParaRPr lang="en-US" altLang="zh-CN" dirty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应用了</a:t>
            </a:r>
            <a:r>
              <a:rPr lang="zh-CN" altLang="en-US" sz="2800" dirty="0">
                <a:ea typeface="隶书" panose="02010509060101010101" pitchFamily="49" charset="-122"/>
              </a:rPr>
              <a:t>“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Front Controller</a:t>
            </a:r>
            <a:r>
              <a:rPr lang="en-US" altLang="zh-CN" sz="2800" dirty="0">
                <a:ea typeface="隶书" panose="02010509060101010101" pitchFamily="49" charset="-122"/>
              </a:rPr>
              <a:t>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模式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是所有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Spring MVC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请求的中枢。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继承了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HttpServlet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，是一个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Servlet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，由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WebApplicationContext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加载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如果不作其它配置，会加载默认组件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214313" y="428625"/>
            <a:ext cx="8472487" cy="8858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web.xml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配置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DispatcherServlet</a:t>
            </a:r>
            <a:r>
              <a:rPr lang="en-US" altLang="zh-CN" sz="2600" dirty="0"/>
              <a:t> </a:t>
            </a:r>
            <a:endParaRPr lang="en-US" altLang="zh-CN" sz="2600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4811713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3F5FBF"/>
                </a:solidFill>
                <a:latin typeface="Courier New" panose="02070309020205020404" pitchFamily="49" charset="0"/>
              </a:rPr>
              <a:t>&lt;!-- </a:t>
            </a:r>
            <a:r>
              <a:rPr lang="zh-CN" altLang="en-US" sz="2000" dirty="0">
                <a:solidFill>
                  <a:srgbClr val="3F5FBF"/>
                </a:solidFill>
                <a:latin typeface="Courier New" panose="02070309020205020404" pitchFamily="49" charset="0"/>
              </a:rPr>
              <a:t>配置</a:t>
            </a:r>
            <a:r>
              <a:rPr lang="en-US" altLang="zh-CN" sz="2000" dirty="0">
                <a:solidFill>
                  <a:srgbClr val="3F5FBF"/>
                </a:solidFill>
                <a:latin typeface="Courier New" panose="02070309020205020404" pitchFamily="49" charset="0"/>
              </a:rPr>
              <a:t>Springmvc </a:t>
            </a:r>
            <a:r>
              <a:rPr lang="zh-CN" altLang="en-US" sz="2000" dirty="0">
                <a:solidFill>
                  <a:srgbClr val="3F5FBF"/>
                </a:solidFill>
                <a:latin typeface="Courier New" panose="02070309020205020404" pitchFamily="49" charset="0"/>
              </a:rPr>
              <a:t>的</a:t>
            </a:r>
            <a:r>
              <a:rPr lang="en-US" altLang="zh-CN" sz="2000" dirty="0">
                <a:solidFill>
                  <a:srgbClr val="3F5FBF"/>
                </a:solidFill>
                <a:latin typeface="Courier New" panose="02070309020205020404" pitchFamily="49" charset="0"/>
              </a:rPr>
              <a:t>Dispatcher servlet  --&gt;</a:t>
            </a:r>
            <a:endParaRPr lang="en-US" altLang="zh-CN" sz="2000" dirty="0">
              <a:solidFill>
                <a:srgbClr val="3F5FB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servlet-name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servlet-name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servlet-class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org.springframework.web.servlet.DispatcherServlet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servlet-class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servlet-mapping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servlet-name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springapp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servlet-name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url-pattern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*.htm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url-pattern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servlet-mapping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约定优于配置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 &lt;servlet-name&gt;springapp&lt;/servlet-name&gt;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Sevlet</a:t>
            </a:r>
            <a:r>
              <a:rPr lang="zh-CN" altLang="en-US" sz="2800" dirty="0">
                <a:latin typeface="Courier New" panose="02070309020205020404" pitchFamily="49" charset="0"/>
              </a:rPr>
              <a:t>的名字叫做</a:t>
            </a:r>
            <a:r>
              <a:rPr lang="en-US" altLang="zh-CN" dirty="0">
                <a:latin typeface="Courier New" panose="02070309020205020404" pitchFamily="49" charset="0"/>
                <a:sym typeface="+mn-ea"/>
              </a:rPr>
              <a:t>springapp</a:t>
            </a:r>
            <a:r>
              <a:rPr lang="zh-CN" altLang="en-US" sz="2800" dirty="0">
                <a:latin typeface="Courier New" panose="02070309020205020404" pitchFamily="49" charset="0"/>
              </a:rPr>
              <a:t>，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系统会自动找到</a:t>
            </a:r>
            <a:r>
              <a:rPr lang="en-US" altLang="zh-CN" sz="2800" dirty="0">
                <a:latin typeface="Courier New" panose="02070309020205020404" pitchFamily="49" charset="0"/>
              </a:rPr>
              <a:t>spring</a:t>
            </a:r>
            <a:r>
              <a:rPr lang="zh-CN" altLang="en-US" sz="2800" dirty="0">
                <a:latin typeface="Courier New" panose="02070309020205020404" pitchFamily="49" charset="0"/>
              </a:rPr>
              <a:t>配置文件的名字为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springapp</a:t>
            </a:r>
            <a:r>
              <a:rPr lang="en-US" altLang="zh-CN" sz="2800" dirty="0">
                <a:latin typeface="Courier New" panose="02070309020205020404" pitchFamily="49" charset="0"/>
              </a:rPr>
              <a:t>-servlet.xml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  (</a:t>
            </a:r>
            <a:r>
              <a:rPr lang="zh-CN" altLang="en-US" sz="2800" dirty="0">
                <a:latin typeface="Courier New" panose="02070309020205020404" pitchFamily="49" charset="0"/>
              </a:rPr>
              <a:t>会加上 </a:t>
            </a:r>
            <a:r>
              <a:rPr lang="en-US" altLang="zh-CN" sz="2800" dirty="0">
                <a:latin typeface="Courier New" panose="02070309020205020404" pitchFamily="49" charset="0"/>
              </a:rPr>
              <a:t>–servlet.xml</a:t>
            </a:r>
            <a:r>
              <a:rPr lang="zh-CN" altLang="en-US" sz="2800" dirty="0">
                <a:latin typeface="Courier New" panose="02070309020205020404" pitchFamily="49" charset="0"/>
              </a:rPr>
              <a:t>的后缀</a:t>
            </a:r>
            <a:r>
              <a:rPr lang="en-US" altLang="zh-CN" sz="2800" dirty="0">
                <a:latin typeface="Courier New" panose="02070309020205020404" pitchFamily="49" charset="0"/>
              </a:rPr>
              <a:t>)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定义控制器类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065" y="116586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import javax.servlet.ServletException;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import javax.servlet.http.HttpServletRequest;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import javax.servlet.http.HttpServletResponse;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import org.springframework.web.servlet.ModelAndView;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import org.springframework.web.servlet.mvc.Controller;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public class HelloController implements </a:t>
            </a:r>
            <a:r>
              <a:rPr lang="zh-CN" altLang="en-US" sz="1400" b="1">
                <a:solidFill>
                  <a:srgbClr val="FF0000"/>
                </a:solidFill>
              </a:rPr>
              <a:t>Controller</a:t>
            </a:r>
            <a:r>
              <a:rPr lang="zh-CN" altLang="en-US" sz="1400"/>
              <a:t> {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//返回ModelAndView对象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public </a:t>
            </a:r>
            <a:r>
              <a:rPr lang="zh-CN" altLang="en-US" sz="1400">
                <a:solidFill>
                  <a:srgbClr val="FF0000"/>
                </a:solidFill>
              </a:rPr>
              <a:t>ModelAndView </a:t>
            </a:r>
            <a:r>
              <a:rPr lang="zh-CN" altLang="en-US" sz="1400" b="1">
                <a:solidFill>
                  <a:srgbClr val="FF0000"/>
                </a:solidFill>
              </a:rPr>
              <a:t>handleRequest</a:t>
            </a:r>
            <a:r>
              <a:rPr lang="zh-CN" altLang="en-US" sz="1400"/>
              <a:t>(HttpServletRequest request, 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	HttpServletResponse response) 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	throws ServletException, IOException {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//向request域中放入1条信息，给前端jsp用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</a:t>
            </a:r>
            <a:r>
              <a:rPr lang="zh-CN" altLang="en-US" sz="1400">
                <a:solidFill>
                  <a:srgbClr val="FF0000"/>
                </a:solidFill>
              </a:rPr>
              <a:t>request.setAttribute("message", "hello,springmvc");</a:t>
            </a: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400"/>
              <a:t>		//返回jsp的路径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return new ModelAndView("</a:t>
            </a:r>
            <a:r>
              <a:rPr lang="zh-CN" altLang="en-US" sz="1400" b="1">
                <a:solidFill>
                  <a:srgbClr val="FF0000"/>
                </a:solidFill>
              </a:rPr>
              <a:t>hello</a:t>
            </a:r>
            <a:r>
              <a:rPr lang="en-US" altLang="zh-CN" sz="1400" b="1">
                <a:solidFill>
                  <a:srgbClr val="FF0000"/>
                </a:solidFill>
              </a:rPr>
              <a:t>.jsp</a:t>
            </a:r>
            <a:r>
              <a:rPr lang="zh-CN" altLang="en-US" sz="1400"/>
              <a:t>");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}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springapp-servlet.xml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这个配置中核心语句为：</a:t>
            </a:r>
            <a:endParaRPr lang="zh-CN" altLang="en-US"/>
          </a:p>
          <a:p>
            <a:r>
              <a:rPr lang="zh-CN" altLang="en-US"/>
              <a:t>&lt;!-- 定义用户请求路径和对应的响应处理类之间的关系 --&gt;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rgbClr val="FF0000"/>
                </a:solidFill>
              </a:rPr>
              <a:t>&lt;bean name="/hello.htm" class="org.newboy.web.HelloController"</a:t>
            </a:r>
            <a:r>
              <a:rPr lang="zh-CN" altLang="en-US"/>
              <a:t> /&gt;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jsp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/>
              <a:t>&lt;%@ page language="java" import="java.util.*" pageEncoding="UTF-8"%&gt;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&lt;html&gt;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&lt;head&gt;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&lt;title&gt;hello jsp页面&lt;/title&gt;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&lt;/head&gt;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&lt;body&gt;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显示服务器信息如下: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</a:t>
            </a:r>
            <a:r>
              <a:rPr lang="zh-CN" altLang="en-US" sz="1800">
                <a:solidFill>
                  <a:srgbClr val="FF0000"/>
                </a:solidFill>
              </a:rPr>
              <a:t>  ${requestScope.message }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/>
              <a:t>  &lt;/body&gt;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&lt;/html&gt;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sz="1800"/>
              <a:t>访问</a:t>
            </a:r>
            <a:r>
              <a:rPr lang="en-US" altLang="zh-CN" sz="1800"/>
              <a:t>hello.htm </a:t>
            </a:r>
            <a:r>
              <a:rPr sz="1800"/>
              <a:t>将会显示教材图</a:t>
            </a:r>
            <a:r>
              <a:rPr lang="en-US" altLang="zh-CN" sz="1800"/>
              <a:t>7-5</a:t>
            </a:r>
            <a:r>
              <a:rPr sz="1800"/>
              <a:t>的结果页面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HandlerMapping</a:t>
            </a:r>
            <a:r>
              <a:rPr lang="zh-CN" altLang="en-US" dirty="0"/>
              <a:t>原理图</a:t>
            </a:r>
            <a:endParaRPr lang="zh-CN" altLang="en-US" dirty="0"/>
          </a:p>
        </p:txBody>
      </p:sp>
      <p:pic>
        <p:nvPicPr>
          <p:cNvPr id="32771" name="Picture 3" descr="SpringMVC-HandlerMapp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143000"/>
            <a:ext cx="6667500" cy="4908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HandlerMapping</a:t>
            </a:r>
            <a:endParaRPr lang="en-US" altLang="zh-CN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web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请求映射到正确的处理器（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handler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）上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通常是一个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不需用自定义处理器映射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已经内置了很多处理器映射策略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在处理器映射中通过配置拦截器（包括处理器执行前、执行后、或者执行前后运行拦截器）将使其功能更强大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/>
              <a:t>BeanNameUrlHandlerMapping</a:t>
            </a:r>
            <a:endParaRPr lang="en-US" altLang="zh-CN" sz="2800" dirty="0"/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把一个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URL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影射到一个和它名字相同的已注册的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比如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/simple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将影射到一个名为</a:t>
            </a:r>
            <a:r>
              <a:rPr lang="zh-CN" altLang="en-US" sz="2800" dirty="0">
                <a:ea typeface="隶书" panose="02010509060101010101" pitchFamily="49" charset="-122"/>
              </a:rPr>
              <a:t>“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/simple</a:t>
            </a:r>
            <a:r>
              <a:rPr lang="en-US" altLang="zh-CN" sz="2800" dirty="0">
                <a:ea typeface="隶书" panose="02010509060101010101" pitchFamily="49" charset="-122"/>
              </a:rPr>
              <a:t>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可以给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多个名字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别名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)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通过空格来分隔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i="1" dirty="0">
                <a:latin typeface="隶书" panose="02010509060101010101" pitchFamily="49" charset="-122"/>
                <a:ea typeface="隶书" panose="02010509060101010101" pitchFamily="49" charset="-122"/>
              </a:rPr>
              <a:t>必须有一个</a:t>
            </a:r>
            <a:r>
              <a:rPr lang="en-US" altLang="zh-CN" sz="2800" i="1" dirty="0">
                <a:latin typeface="隶书" panose="02010509060101010101" pitchFamily="49" charset="-122"/>
                <a:ea typeface="隶书" panose="02010509060101010101" pitchFamily="49" charset="-122"/>
              </a:rPr>
              <a:t>name</a:t>
            </a:r>
            <a:r>
              <a:rPr lang="zh-CN" altLang="en-US" sz="2800" i="1" dirty="0">
                <a:latin typeface="隶书" panose="02010509060101010101" pitchFamily="49" charset="-122"/>
                <a:ea typeface="隶书" panose="02010509060101010101" pitchFamily="49" charset="-122"/>
              </a:rPr>
              <a:t>属性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“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en-US" altLang="zh-CN" sz="2800" dirty="0">
                <a:ea typeface="隶书" panose="02010509060101010101" pitchFamily="49" charset="-122"/>
              </a:rPr>
              <a:t>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xml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中不能定义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id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属性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名字中可以使用通配符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(/simple*)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是默认的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HandlerMapping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如果在上下文中没有找到处理器映射，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DispatcherServlet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会为你创建一个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BeanNameUrlHandlerMapping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，但不鼓励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设计思想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subTitle"/>
          </p:nvPr>
        </p:nvSpPr>
        <p:spPr>
          <a:xfrm>
            <a:off x="790575" y="1052513"/>
            <a:ext cx="7696200" cy="1905000"/>
          </a:xfrm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 typeface="Arial" panose="020B0604020202020204" pitchFamily="34" charset="0"/>
              <a:buNone/>
              <a:defRPr/>
            </a:lvl1pPr>
            <a:lvl2pPr marL="457200" lvl="1" indent="0" algn="ctr">
              <a:buClrTx/>
              <a:buSzTx/>
              <a:buFont typeface="Arial" panose="020B0604020202020204" pitchFamily="34" charset="0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>
              <a:buChar char="•"/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即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</a:rPr>
              <a:t>Model-View-Controller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，把一个应用的输入、处理、输出流程按照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Model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View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的方式进行分离，这样一个应用被分成三个层</a:t>
            </a:r>
            <a:r>
              <a:rPr lang="en-US" altLang="zh-CN" sz="2800" dirty="0">
                <a:ea typeface="隶书" panose="02010509060101010101" pitchFamily="49" charset="-122"/>
              </a:rPr>
              <a:t>——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模型层、视图层、控制层。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11268" name="Picture 9" descr="2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3224213"/>
            <a:ext cx="7234238" cy="2676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/>
              <a:t>BeanNameUrlHandlerMapping</a:t>
            </a:r>
            <a:endParaRPr lang="en-US" altLang="zh-CN" sz="28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dispatcher-servlet.xml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&lt;bean class="</a:t>
            </a: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org.springframework.web.servlet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handler.BeanNameUrlHandlerMapping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"/&gt;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&lt;bean name="/simple.htm /simpleSimon.htm"    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class="</a:t>
            </a: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com.twoqubed.mvc.web.SimpleController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"&gt;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…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&lt;/bean&gt;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/>
              <a:t>SimpleUrlHandlerMapping</a:t>
            </a:r>
            <a:endParaRPr lang="en-US" altLang="zh-CN" sz="2800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最常用的处理器映射，将请求的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URLs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影射到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handlers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由一系列的分别代表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URLs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的名字的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name/value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对来定义影射。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的名字可以用通配符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(/simple*)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/>
              <a:t>SimpleUrlHandlerMapping</a:t>
            </a:r>
            <a:endParaRPr lang="en-US" altLang="zh-CN" sz="2800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342900" y="788670"/>
            <a:ext cx="8401050" cy="4801870"/>
          </a:xfrm>
        </p:spPr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r>
              <a:rPr lang="en-US" altLang="zh-CN" sz="2400" b="1" dirty="0"/>
              <a:t>dispatcher-servlet.xml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&lt;bean class="org.springframework.web.servlet.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             handler.SimpleUrlHandlerMapping"&gt;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    &lt;property name="mappings"&gt;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        &lt;value&gt;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            /simple.htm=simpleController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            /test*=testController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        &lt;/value&gt;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    &lt;/property&gt;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&lt;/bean&gt;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…</a:t>
            </a:r>
            <a:endParaRPr lang="en-US" altLang="zh-CN" sz="2400" b="1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1143000" y="0"/>
            <a:ext cx="6248400" cy="63658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400" dirty="0"/>
              <a:t>ControllerClassNameHandlerMapping</a:t>
            </a:r>
            <a:endParaRPr lang="en-US" altLang="zh-CN" sz="2400" dirty="0"/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457200" y="956310"/>
            <a:ext cx="8229600" cy="45307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支持惯例优先原则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在它的应用上下文中找出所有不同的处理器（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handler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）（或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 并去掉名称中的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，来定义它的处理器映射。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Removed "Controller" from class name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全部转为小写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前面加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“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en-US" altLang="zh-CN" sz="2800" dirty="0">
                <a:ea typeface="隶书" panose="02010509060101010101" pitchFamily="49" charset="-122"/>
              </a:rPr>
              <a:t>”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后面附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"*</a:t>
            </a:r>
            <a:r>
              <a:rPr lang="en-US" altLang="zh-CN" sz="2800" dirty="0">
                <a:ea typeface="隶书" panose="02010509060101010101" pitchFamily="49" charset="-122"/>
              </a:rPr>
              <a:t>“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例子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WelcomeController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映射到</a:t>
            </a:r>
            <a:r>
              <a:rPr lang="zh-CN" altLang="en-US" sz="2800" dirty="0">
                <a:ea typeface="隶书" panose="02010509060101010101" pitchFamily="49" charset="-122"/>
              </a:rPr>
              <a:t>“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/welcome*</a:t>
            </a:r>
            <a:r>
              <a:rPr lang="en-US" altLang="zh-CN" sz="2800" dirty="0">
                <a:ea typeface="隶书" panose="02010509060101010101" pitchFamily="49" charset="-122"/>
              </a:rPr>
              <a:t>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请求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URL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极大的减少了映射的配置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6248400" cy="838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400" dirty="0"/>
              <a:t>ControllerClassNameHandlerMapping</a:t>
            </a:r>
            <a:endParaRPr lang="en-US" altLang="zh-CN" sz="2400"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dispatcher-servlet.xml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…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&lt;bean class="org.springframework.web.servlet.mvc.   support.ControllerClassNameHandlerMapping" /&gt;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…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Controllers</a:t>
            </a:r>
            <a:endParaRPr lang="en-US" altLang="zh-CN" dirty="0"/>
          </a:p>
        </p:txBody>
      </p:sp>
      <p:pic>
        <p:nvPicPr>
          <p:cNvPr id="40963" name="Picture 3" descr="SpringMVC-Control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1008063"/>
            <a:ext cx="6819900" cy="5021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urier New" panose="02070309020205020404" pitchFamily="49" charset="0"/>
              </a:rPr>
              <a:t>Controller</a:t>
            </a:r>
            <a:r>
              <a:rPr lang="en-US" altLang="zh-CN" dirty="0"/>
              <a:t> </a:t>
            </a:r>
            <a:r>
              <a:rPr lang="zh-CN" altLang="en-US" sz="3200" dirty="0">
                <a:ea typeface="隶书" panose="02010509060101010101" pitchFamily="49" charset="-122"/>
              </a:rPr>
              <a:t>接口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负责处理请求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内部参数继承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HttpServlet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handleRequest(HttpServletRequest, HttpServletResponse)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返回一个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ModelAndView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对象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所有实现都是线程安全的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基本不用自己实现接口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已经提供了很多实用的实现类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zh-CN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urier New" panose="02070309020205020404" pitchFamily="49" charset="0"/>
              </a:rPr>
              <a:t>ModelAndView</a:t>
            </a:r>
            <a:r>
              <a:rPr lang="en-US" altLang="zh-CN" dirty="0"/>
              <a:t> </a:t>
            </a:r>
            <a:r>
              <a:rPr lang="zh-CN" altLang="en-US" sz="3200" dirty="0">
                <a:ea typeface="隶书" panose="02010509060101010101" pitchFamily="49" charset="-122"/>
              </a:rPr>
              <a:t>对象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封装了用来渲染页面的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model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view 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Model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用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java.util.Map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实现的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添加对象，可以不需用名字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addObject(String, Object)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用显式名字添加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addObject(Object)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用默认名添加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i="1" dirty="0">
                <a:latin typeface="隶书" panose="02010509060101010101" pitchFamily="49" charset="-122"/>
                <a:ea typeface="隶书" panose="02010509060101010101" pitchFamily="49" charset="-122"/>
              </a:rPr>
              <a:t>惯例优先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View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用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String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或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View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对象表示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类似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Struts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Action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urier New" panose="02070309020205020404" pitchFamily="49" charset="0"/>
              </a:rPr>
              <a:t>Controller</a:t>
            </a:r>
            <a:r>
              <a:rPr lang="en-US" altLang="zh-CN" dirty="0"/>
              <a:t> </a:t>
            </a:r>
            <a:r>
              <a:rPr lang="zh-CN" altLang="en-US" sz="3200" dirty="0">
                <a:ea typeface="隶书" panose="02010509060101010101" pitchFamily="49" charset="-122"/>
              </a:rPr>
              <a:t>实现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通常在我们的应用中要求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Controllers: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自动作默认处理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(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不用编码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简单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web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处理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web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层和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service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层之间作相应的处理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参数处理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视图跳转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输入验证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urier New" panose="02070309020205020404" pitchFamily="49" charset="0"/>
              </a:rPr>
              <a:t>AbstractController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00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提供了简单的操作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用来处理一个简单的请求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protected </a:t>
            </a:r>
            <a:r>
              <a:rPr kumimoji="0" lang="en-US" altLang="zh-C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ModelAndView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zh-C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handleRequestInternal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altLang="zh-C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HttpServletRequest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request,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altLang="zh-C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HttpServletResponse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response) {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String text = </a:t>
            </a:r>
            <a:r>
              <a:rPr kumimoji="0" lang="en-US" altLang="zh-C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service.getText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();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return new </a:t>
            </a:r>
            <a:r>
              <a:rPr kumimoji="0" lang="en-US" altLang="zh-C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ModelAndView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"simple", "text", text);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6"/>
          <p:cNvSpPr>
            <a:spLocks noGrp="1"/>
          </p:cNvSpPr>
          <p:nvPr>
            <p:ph type="title"/>
          </p:nvPr>
        </p:nvSpPr>
        <p:spPr>
          <a:xfrm>
            <a:off x="857250" y="495300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设计思想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subTitle"/>
          </p:nvPr>
        </p:nvSpPr>
        <p:spPr>
          <a:xfrm>
            <a:off x="342900" y="1662113"/>
            <a:ext cx="7696200" cy="3657600"/>
          </a:xfrm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 typeface="Arial" panose="020B0604020202020204" pitchFamily="34" charset="0"/>
              <a:buNone/>
              <a:defRPr/>
            </a:lvl1pPr>
            <a:lvl2pPr marL="457200" lvl="1" indent="0" algn="ctr">
              <a:buClrTx/>
              <a:buSzTx/>
              <a:buFont typeface="Arial" panose="020B0604020202020204" pitchFamily="34" charset="0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>
              <a:buChar char="•"/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   MVC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是一种复合模式，结合了观察者模式、策略模式、组合模式、适配器模式。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>
              <a:buChar char="•"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模型使用观察者模式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，以便观察者更新，同时保持两者之间的解耦。控制器是视图的策略，视图使用组合模式实现用户界面。适配器模式用来将模型适配成符合现有视图和控制器的需要的模型。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>
              <a:buChar char="•"/>
            </a:pPr>
            <a:r>
              <a:rPr lang="zh-CN" altLang="en-US" dirty="0"/>
              <a:t>       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这些模式合作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把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模式的三层解耦。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urier New" panose="02070309020205020404" pitchFamily="49" charset="0"/>
              </a:rPr>
              <a:t>ThrowawayController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中文叫做一次性控制器，也就像一次性筷子那样用完即丢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并不在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Spring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继承架构中，而是一个独立的接口定义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当映射的不是一个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model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对象时很有用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的作用域必须是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prototype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，他们本身不是线程安全的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600" dirty="0">
                <a:latin typeface="Courier New" panose="02070309020205020404" pitchFamily="49" charset="0"/>
              </a:rPr>
              <a:t>ThrowawayController</a:t>
            </a:r>
            <a:endParaRPr lang="en-US" altLang="zh-CN" sz="2600" dirty="0">
              <a:latin typeface="Courier New" panose="02070309020205020404" pitchFamily="49" charset="0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dispatcher-servlet.xml</a:t>
            </a:r>
            <a:endParaRPr lang="en-US" altLang="zh-CN" sz="32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…</a:t>
            </a:r>
            <a:endParaRPr lang="en-US" altLang="zh-CN" sz="32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&lt;bean id="exampleThrowawayController"  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      class="com.twoqubed.mvc.web.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             ExampleThrowawayController" 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      scope="prototype" /&gt;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…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47108" name="Line 4"/>
          <p:cNvSpPr/>
          <p:nvPr/>
        </p:nvSpPr>
        <p:spPr>
          <a:xfrm flipH="1" flipV="1">
            <a:off x="2890838" y="4149725"/>
            <a:ext cx="60960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09" name="Text Box 5"/>
          <p:cNvSpPr txBox="1"/>
          <p:nvPr/>
        </p:nvSpPr>
        <p:spPr>
          <a:xfrm>
            <a:off x="1930400" y="4495800"/>
            <a:ext cx="3081338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b="1" i="1" dirty="0">
                <a:latin typeface="Garamond" panose="02020404030301010803" pitchFamily="18" charset="0"/>
                <a:ea typeface="隶书" panose="02010509060101010101" pitchFamily="49" charset="-122"/>
              </a:rPr>
              <a:t>配置作为一个 </a:t>
            </a:r>
            <a:r>
              <a:rPr lang="en-US" altLang="zh-CN" b="1" i="1" dirty="0">
                <a:latin typeface="Garamond" panose="02020404030301010803" pitchFamily="18" charset="0"/>
                <a:ea typeface="隶书" panose="02010509060101010101" pitchFamily="49" charset="-122"/>
              </a:rPr>
              <a:t>prototype bean</a:t>
            </a:r>
            <a:endParaRPr lang="en-US" altLang="zh-CN" b="1" i="1" dirty="0">
              <a:latin typeface="Garamond" panose="02020404030301010803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urier New" panose="02070309020205020404" pitchFamily="49" charset="0"/>
              </a:rPr>
              <a:t>ThrowawayController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900" b="1" dirty="0">
                <a:latin typeface="Courier New" panose="02070309020205020404" pitchFamily="49" charset="0"/>
              </a:rPr>
              <a:t>public class ExampleThrowawayController</a:t>
            </a: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900" b="1" dirty="0">
                <a:latin typeface="Courier New" panose="02070309020205020404" pitchFamily="49" charset="0"/>
              </a:rPr>
              <a:t>    implements ThrowawayController {</a:t>
            </a: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900" b="1" dirty="0">
                <a:latin typeface="Courier New" panose="02070309020205020404" pitchFamily="49" charset="0"/>
              </a:rPr>
              <a:t>  private String message;</a:t>
            </a: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900" b="1" dirty="0">
                <a:latin typeface="Courier New" panose="02070309020205020404" pitchFamily="49" charset="0"/>
              </a:rPr>
              <a:t>  public void setMessage(String message) {</a:t>
            </a: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900" b="1" dirty="0">
                <a:latin typeface="Courier New" panose="02070309020205020404" pitchFamily="49" charset="0"/>
              </a:rPr>
              <a:t>    this.message = message;</a:t>
            </a: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900" b="1" dirty="0">
                <a:latin typeface="Courier New" panose="02070309020205020404" pitchFamily="49" charset="0"/>
              </a:rPr>
              <a:t>  }</a:t>
            </a: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900" b="1" dirty="0">
                <a:latin typeface="Courier New" panose="02070309020205020404" pitchFamily="49" charset="0"/>
              </a:rPr>
              <a:t>  public ModelAndView execute() throws Exception {</a:t>
            </a: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900" b="1" dirty="0">
                <a:latin typeface="Courier New" panose="02070309020205020404" pitchFamily="49" charset="0"/>
              </a:rPr>
              <a:t>    String hashCodeMessage = "[" + hashCode() </a:t>
            </a: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900" b="1" dirty="0">
                <a:latin typeface="Courier New" panose="02070309020205020404" pitchFamily="49" charset="0"/>
              </a:rPr>
              <a:t>        + "] - " + message;</a:t>
            </a: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900" b="1" dirty="0">
                <a:latin typeface="Courier New" panose="02070309020205020404" pitchFamily="49" charset="0"/>
              </a:rPr>
              <a:t>    return new ModelAndView("throwaway", "message",</a:t>
            </a: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900" b="1" dirty="0">
                <a:latin typeface="Courier New" panose="02070309020205020404" pitchFamily="49" charset="0"/>
              </a:rPr>
              <a:t>        hashCodeMessage);</a:t>
            </a: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900" b="1" dirty="0">
                <a:latin typeface="Courier New" panose="02070309020205020404" pitchFamily="49" charset="0"/>
              </a:rPr>
              <a:t>  }</a:t>
            </a:r>
            <a:endParaRPr lang="en-US" altLang="zh-CN" sz="19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900" b="1" dirty="0">
                <a:latin typeface="Courier New" panose="02070309020205020404" pitchFamily="49" charset="0"/>
              </a:rPr>
              <a:t>}</a:t>
            </a:r>
            <a:endParaRPr lang="en-US" altLang="zh-CN" sz="25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5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Command </a:t>
            </a:r>
            <a:r>
              <a:rPr lang="en-US" altLang="zh-CN" dirty="0">
                <a:latin typeface="Courier New" panose="02070309020205020404" pitchFamily="49" charset="0"/>
              </a:rPr>
              <a:t>Controllers</a:t>
            </a:r>
            <a:endParaRPr lang="en-US" altLang="zh-CN" dirty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457200" y="1049020"/>
            <a:ext cx="8229600" cy="45307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提供了一种和数据对象交互的方式，并动态地将来自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HttpServletRequest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的参数绑定到指定的数据对象上。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功能和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Struts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中的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ActionForm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有点像，不过在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Spring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中，不需要实现任何接口来实现数据绑定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Command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可以是任何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POJO </a:t>
            </a:r>
            <a:r>
              <a:rPr lang="en-US" altLang="zh-CN" dirty="0">
                <a:ea typeface="隶书" panose="02010509060101010101" pitchFamily="49" charset="-122"/>
              </a:rPr>
              <a:t>–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通常是一个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domain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对象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提供的功能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绑定用户类型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自动验证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自动创建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command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对象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Command </a:t>
            </a:r>
            <a:r>
              <a:rPr lang="en-US" altLang="zh-CN" dirty="0">
                <a:latin typeface="Courier New" panose="02070309020205020404" pitchFamily="49" charset="0"/>
              </a:rPr>
              <a:t>Controllers</a:t>
            </a:r>
            <a:endParaRPr lang="en-US" altLang="zh-CN" dirty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AbstractCommandController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提供绑定和验证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SimpleFormController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除了提供绑定和验证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还提供了工作流中的表单处理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对表单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处理很有用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具体细节后面介绍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AbstractWizardFormController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适合涉及多个页面的表单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处理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其他 </a:t>
            </a:r>
            <a:r>
              <a:rPr lang="en-US" altLang="zh-CN" dirty="0">
                <a:latin typeface="Courier New" panose="02070309020205020404" pitchFamily="49" charset="0"/>
              </a:rPr>
              <a:t>Controllers</a:t>
            </a:r>
            <a:endParaRPr lang="en-US" altLang="zh-CN" dirty="0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600" b="1" dirty="0">
                <a:latin typeface="隶书" panose="02010509060101010101" pitchFamily="49" charset="-122"/>
                <a:ea typeface="隶书" panose="02010509060101010101" pitchFamily="49" charset="-122"/>
              </a:rPr>
              <a:t>ServletWrappingController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 and </a:t>
            </a:r>
            <a:r>
              <a:rPr lang="en-US" altLang="zh-CN" sz="2600" b="1" dirty="0">
                <a:latin typeface="隶书" panose="02010509060101010101" pitchFamily="49" charset="-122"/>
                <a:ea typeface="隶书" panose="02010509060101010101" pitchFamily="49" charset="-122"/>
              </a:rPr>
              <a:t>ServletForwardingController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2600" dirty="0">
                <a:ea typeface="隶书" panose="02010509060101010101" pitchFamily="49" charset="-122"/>
              </a:rPr>
              <a:t>–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为了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Struts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专门设计的，在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spring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拦截器里封装了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Struts servlet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，作用相当于代理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Struts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ActionServlet </a:t>
            </a:r>
            <a:endParaRPr lang="en-US" altLang="zh-CN" sz="2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600" b="1" dirty="0">
                <a:latin typeface="隶书" panose="02010509060101010101" pitchFamily="49" charset="-122"/>
                <a:ea typeface="隶书" panose="02010509060101010101" pitchFamily="49" charset="-122"/>
              </a:rPr>
              <a:t>ParameterizableViewController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ea typeface="隶书" panose="02010509060101010101" pitchFamily="49" charset="-122"/>
              </a:rPr>
              <a:t>–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简单的返回一个指定的视图名称，不涉及客户端视图技术（从而避免了在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Java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代码中的硬编码） </a:t>
            </a:r>
            <a:endParaRPr lang="en-US" altLang="zh-CN" sz="2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600" b="1" dirty="0">
                <a:latin typeface="隶书" panose="02010509060101010101" pitchFamily="49" charset="-122"/>
                <a:ea typeface="隶书" panose="02010509060101010101" pitchFamily="49" charset="-122"/>
              </a:rPr>
              <a:t>UrlFilenameViewController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ea typeface="隶书" panose="02010509060101010101" pitchFamily="49" charset="-122"/>
              </a:rPr>
              <a:t>–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会检查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URL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，获取文件请求的文件名，并把它作为视图名加以使用。如：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http://www.springframework.org/index.html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对应的视图文件名是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index</a:t>
            </a:r>
            <a:r>
              <a:rPr lang="en-US" altLang="zh-CN" sz="2600" dirty="0"/>
              <a:t> </a:t>
            </a:r>
            <a:r>
              <a:rPr lang="zh-CN" altLang="en-US" sz="2600" dirty="0"/>
              <a:t>    </a:t>
            </a:r>
            <a:endParaRPr lang="zh-CN" altLang="en-US" sz="2600" dirty="0"/>
          </a:p>
          <a:p>
            <a:pPr eaLnBrk="1" hangingPunct="1"/>
            <a:endParaRPr lang="en-US" altLang="zh-CN" sz="2600" dirty="0"/>
          </a:p>
          <a:p>
            <a:pPr eaLnBrk="1" hangingPunct="1"/>
            <a:endParaRPr lang="zh-CN" altLang="en-US" sz="2600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Interceptors </a:t>
            </a:r>
            <a:r>
              <a:rPr lang="zh-CN" altLang="en-US" dirty="0"/>
              <a:t>拦截器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2227" name="Picture 3" descr="SpringMVC-Intercepto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648460"/>
            <a:ext cx="6078855" cy="4476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48690" y="904240"/>
            <a:ext cx="594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和</a:t>
            </a:r>
            <a:r>
              <a:rPr lang="en-US" altLang="zh-CN"/>
              <a:t>Struts2</a:t>
            </a:r>
            <a:r>
              <a:rPr lang="zh-CN" altLang="en-US"/>
              <a:t>的拦截器原理类似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Interceptors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在请求前后添加其它功能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包括拦截器方法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preHandle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and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postHandle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包括回调方法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afterCompletetion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可以通过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HandlerMapping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和一系列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关联上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/>
              <a:t>Interceptor </a:t>
            </a:r>
            <a:r>
              <a:rPr lang="zh-CN" altLang="en-US" sz="3200" dirty="0">
                <a:ea typeface="隶书" panose="02010509060101010101" pitchFamily="49" charset="-122"/>
              </a:rPr>
              <a:t>实现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实现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HandlerInterceptor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WebRequestInterceptor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Spring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提供的几个实现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OvenXxxInViewInteceptor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用于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ORM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架构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JDO, JPA and Hibernate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UserRoleAuthorizationInterceptor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用于各种角色授权验证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其他有用的扩展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自定义安全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 caching, </a:t>
            </a:r>
            <a:r>
              <a:rPr lang="en-US" altLang="zh-CN" sz="2800" dirty="0">
                <a:ea typeface="隶书" panose="02010509060101010101" pitchFamily="49" charset="-122"/>
              </a:rPr>
              <a:t>…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Interceptor </a:t>
            </a:r>
            <a:r>
              <a:rPr lang="zh-CN" altLang="en-US" sz="3200" dirty="0">
                <a:ea typeface="隶书" panose="02010509060101010101" pitchFamily="49" charset="-122"/>
              </a:rPr>
              <a:t>例子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下面的例子提供了一个拦截器，它拦截所有请求，如果当前时间不是在上午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点到下午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点，它将用户重定向到某个页面。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所有的请求都将被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TimeBasedAccessInterceptor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截获， 如果当前时间不在上班时间，用户会被重定向到一个静态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html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页面，提供诸如只有上班时间才能访问网站之类的告示。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6"/>
          <p:cNvSpPr>
            <a:spLocks noGrp="1"/>
          </p:cNvSpPr>
          <p:nvPr>
            <p:ph type="title"/>
          </p:nvPr>
        </p:nvSpPr>
        <p:spPr>
          <a:xfrm>
            <a:off x="0" y="0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设计思想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subTitle"/>
          </p:nvPr>
        </p:nvSpPr>
        <p:spPr>
          <a:xfrm>
            <a:off x="914400" y="1371600"/>
            <a:ext cx="8229600" cy="4572000"/>
          </a:xfrm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 typeface="Arial" panose="020B0604020202020204" pitchFamily="34" charset="0"/>
              <a:buNone/>
              <a:defRPr/>
            </a:lvl1pPr>
            <a:lvl2pPr marL="457200" lvl="1" indent="0" algn="ctr">
              <a:buClrTx/>
              <a:buSzTx/>
              <a:buFont typeface="Arial" panose="020B0604020202020204" pitchFamily="34" charset="0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>
              <a:buChar char="•"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  视图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(View)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代表用户交互界面，对于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Web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应用来说，可以是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HTML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，也可能是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XML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Applet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等。一个应用可能有很多不同的视图，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设计模式对于视图的处理仅限于视图上数据的采集和处理，以及用户的请求，而不包括在视图上的业务流程的处理。业务流程的处理交予模型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(Model)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处理。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>
              <a:buChar char="•"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  比如一个订单的视图只接受来自模型的数据并显示给用户，以及将用户界面的输入数据和请求传递给控制和模型。</a:t>
            </a:r>
            <a:b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Interceptor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例子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457200" y="1080770"/>
            <a:ext cx="8229600" cy="4530725"/>
          </a:xfrm>
        </p:spPr>
        <p:txBody>
          <a:bodyPr vert="horz" wrap="square" lIns="91440" tIns="45720" rIns="91440" bIns="45720" anchor="t"/>
          <a:p>
            <a:pPr lvl="1" eaLnBrk="1" hangingPunct="1">
              <a:buFontTx/>
              <a:buNone/>
            </a:pPr>
            <a:r>
              <a:rPr lang="en-US" altLang="zh-CN" sz="2000" dirty="0"/>
              <a:t>&lt;beans&gt; 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&lt;bean id="handlerMapping" class="org.springframework.web.servlet.handler.SimpleUrlHandlerMapping"&gt;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 &lt;property name="interceptors"&gt; &lt;list&gt; &lt;ref bean="officeHoursInterceptor"/&gt; &lt;/list&gt; &lt;/property&gt; 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&lt;property name="mappings"&gt; &lt;value&gt; /*.form=editAccountFormController /*.view=editAccountFormController &lt;/value&gt;&lt;/property&gt;&lt;/bean&gt; 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&lt;bean id="officeHoursInterceptor" class="samples.TimeBasedAccessInterceptor"&gt; &lt;property name="openingTime" value="9"/&gt; &lt;property name="closingTime" value="18"/&gt;&lt;/bean&gt; 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&lt;beans&gt; </a:t>
            </a:r>
            <a:endParaRPr lang="en-US" altLang="zh-CN" sz="2000" dirty="0"/>
          </a:p>
          <a:p>
            <a:pPr lvl="1" eaLnBrk="1" hangingPunct="1">
              <a:buChar char="–"/>
            </a:pP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Interceptor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例子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 vert="horz" wrap="square" lIns="91440" tIns="45720" rIns="91440" bIns="45720" anchor="t"/>
          <a:p>
            <a:pPr lvl="1" eaLnBrk="1" hangingPunct="1">
              <a:buFontTx/>
              <a:buNone/>
            </a:pPr>
            <a:r>
              <a:rPr lang="en-US" altLang="zh-CN" sz="1600" dirty="0"/>
              <a:t>package samples;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public class TimeBasedAccessInterceptor extends HandlerInterceptorAdapter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{ private int openingTime;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 private int closingTime; 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public void setOpeningTime(int openingTime) 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           { this.openingTime = openingTime; } 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public void setClosingTime(int closingTime)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      { this.closingTime = closingTime; } 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public boolean preHandle( HttpServletRequest request, HttpServletResponse response, Object handler)  throws Exception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{ Calendar cal = Calendar.getInstance(); 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 int hour = cal.get(HOUR_OF_DAY);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 if (openingTime &lt;= hour &lt; closingTime) { return true; } 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 else { response.sendRedirect("http://host.com/outsideOfficeHours.html");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   return false; } } } </a:t>
            </a:r>
            <a:endParaRPr lang="zh-CN" altLang="en-US" sz="1600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ViewResolver</a:t>
            </a:r>
            <a:endParaRPr lang="en-US" altLang="zh-CN" dirty="0"/>
          </a:p>
        </p:txBody>
      </p:sp>
      <p:pic>
        <p:nvPicPr>
          <p:cNvPr id="58371" name="Picture 3" descr="SpringMVC-ViewResol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90600"/>
            <a:ext cx="6896100" cy="507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ViewResolver</a:t>
            </a:r>
            <a:endParaRPr lang="en-US" altLang="zh-CN" dirty="0"/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从一个逻辑视图名映射到一个视图对象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可以排序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所以能链在一起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用户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通常实现 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InternalResourceViewResolver:</a:t>
            </a: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&lt;bean id="internalResourceViewResolver" …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&lt;property name="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prefix</a:t>
            </a:r>
            <a:r>
              <a:rPr lang="en-US" altLang="zh-CN" sz="2400" b="1" dirty="0">
                <a:latin typeface="Courier New" panose="02070309020205020404" pitchFamily="49" charset="0"/>
              </a:rPr>
              <a:t>" value="/WEB-INF/jsp/" /&gt;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&lt;property name="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suffix</a:t>
            </a:r>
            <a:r>
              <a:rPr lang="en-US" altLang="zh-CN" sz="2400" b="1" dirty="0">
                <a:latin typeface="Courier New" panose="02070309020205020404" pitchFamily="49" charset="0"/>
              </a:rPr>
              <a:t>" value=".jsp" /&gt;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&lt;/bean&gt;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400050" lvl="1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prefix </a:t>
            </a:r>
            <a:r>
              <a:rPr sz="2400" b="1" dirty="0">
                <a:latin typeface="Courier New" panose="02070309020205020404" pitchFamily="49" charset="0"/>
              </a:rPr>
              <a:t>：表示视图路径的前缀</a:t>
            </a:r>
            <a:endParaRPr sz="2400" b="1" dirty="0">
              <a:latin typeface="Courier New" panose="02070309020205020404" pitchFamily="49" charset="0"/>
            </a:endParaRPr>
          </a:p>
          <a:p>
            <a:pPr marL="400050" lvl="1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suffix</a:t>
            </a:r>
            <a:r>
              <a:rPr sz="2400" b="1" dirty="0">
                <a:latin typeface="Courier New" panose="02070309020205020404" pitchFamily="49" charset="0"/>
              </a:rPr>
              <a:t>表示视图名的后缀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1143000" y="0"/>
            <a:ext cx="6248400" cy="57943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ea typeface="隶书" panose="02010509060101010101" pitchFamily="49" charset="-122"/>
              </a:rPr>
              <a:t>其他</a:t>
            </a:r>
            <a:r>
              <a:rPr lang="zh-CN" altLang="en-US" dirty="0"/>
              <a:t> </a:t>
            </a:r>
            <a:r>
              <a:rPr lang="en-US" altLang="zh-CN" sz="2600" dirty="0"/>
              <a:t>ViewResolver </a:t>
            </a:r>
            <a:r>
              <a:rPr lang="zh-CN" altLang="en-US" sz="3200" dirty="0">
                <a:ea typeface="隶书" panose="02010509060101010101" pitchFamily="49" charset="-122"/>
              </a:rPr>
              <a:t>实现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VelocityViewResolver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针对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Velocity templates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设计的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FreeMarkerViewResolver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针对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FreeMarker templates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设计的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ResourceBundleViewResolver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映射关系在一个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properties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文件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支持国际化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XmlViewResolver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映射关系在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XML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文件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ea typeface="隶书" panose="02010509060101010101" pitchFamily="49" charset="-122"/>
              </a:rPr>
              <a:t>视图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altLang="zh-CN" dirty="0"/>
          </a:p>
        </p:txBody>
      </p:sp>
      <p:pic>
        <p:nvPicPr>
          <p:cNvPr id="61443" name="Picture 3" descr="SpringMVC-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990600"/>
            <a:ext cx="6896100" cy="507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视图 </a:t>
            </a:r>
            <a:r>
              <a:rPr lang="en-US" altLang="zh-CN" sz="3200" dirty="0">
                <a:latin typeface="Arial Unicode MS" pitchFamily="34" charset="-122"/>
                <a:ea typeface="Arial Unicode MS" pitchFamily="34" charset="-122"/>
              </a:rPr>
              <a:t>View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支持的几种视图模板技术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InternalResourceView</a:t>
            </a:r>
            <a:r>
              <a:rPr lang="en-US" altLang="zh-CN" dirty="0"/>
              <a:t> (JSP)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JstlView</a:t>
            </a:r>
            <a:r>
              <a:rPr lang="en-US" altLang="zh-CN" dirty="0"/>
              <a:t> (JSP + JSTL)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VelocityView</a:t>
            </a:r>
            <a:r>
              <a:rPr lang="en-US" altLang="zh-CN" dirty="0"/>
              <a:t> (Velocity)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FreeMarkerView</a:t>
            </a:r>
            <a:r>
              <a:rPr lang="en-US" altLang="zh-CN" dirty="0"/>
              <a:t> (FreeMarker)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TilesView</a:t>
            </a:r>
            <a:r>
              <a:rPr lang="en-US" altLang="zh-CN" dirty="0"/>
              <a:t> (Tiles)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TilesJstlView</a:t>
            </a:r>
            <a:r>
              <a:rPr lang="en-US" altLang="zh-CN" dirty="0"/>
              <a:t> (Tiles + JSTL)</a:t>
            </a:r>
            <a:endParaRPr lang="en-US" altLang="zh-CN" dirty="0"/>
          </a:p>
          <a:p>
            <a:pPr lvl="1" eaLnBrk="1" hangingPunct="1"/>
            <a:endParaRPr lang="zh-CN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urier New" panose="02070309020205020404" pitchFamily="49" charset="0"/>
              </a:rPr>
              <a:t>View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ea typeface="隶书" panose="02010509060101010101" pitchFamily="49" charset="-122"/>
              </a:rPr>
              <a:t>还支持渲染下列视图</a:t>
            </a:r>
            <a:endParaRPr lang="en-US" altLang="zh-CN" sz="2800" dirty="0"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400" dirty="0"/>
              <a:t>Excel files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PDF files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XSLT results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Jasper Reports</a:t>
            </a:r>
            <a:r>
              <a:rPr sz="2400" dirty="0"/>
              <a:t>（报表）</a:t>
            </a:r>
            <a:endParaRPr lang="en-US" altLang="zh-CN" sz="2400" dirty="0"/>
          </a:p>
          <a:p>
            <a:pPr lvl="1" eaLnBrk="1" hangingPunct="1">
              <a:buFontTx/>
              <a:buNone/>
            </a:pPr>
            <a:endParaRPr lang="en-US" altLang="zh-CN" dirty="0"/>
          </a:p>
          <a:p>
            <a:pPr lvl="1" eaLnBrk="1" hangingPunct="1"/>
            <a:endParaRPr lang="zh-CN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Spring MVC form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处理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SimpleFormController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提供了表单处理通用工作流程 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提供了用户自定义标签，用来展示和处理常用的表单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默认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GET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用于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展示 ，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POST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用于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处理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通过一些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类实现表单展示处理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能处理完整的工作流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这是亮点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注册 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Command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600" dirty="0"/>
              <a:t>SimpleFormControllers </a:t>
            </a:r>
            <a:r>
              <a:rPr lang="zh-CN" altLang="en-US" sz="2600" dirty="0"/>
              <a:t>关联一个 </a:t>
            </a:r>
            <a:r>
              <a:rPr lang="en-US" altLang="zh-CN" sz="2600" dirty="0"/>
              <a:t>Command class</a:t>
            </a:r>
            <a:endParaRPr lang="en-US" altLang="zh-CN" sz="2600" dirty="0"/>
          </a:p>
          <a:p>
            <a:pPr lvl="1" eaLnBrk="1" hangingPunct="1"/>
            <a:r>
              <a:rPr lang="zh-CN" altLang="en-US" dirty="0"/>
              <a:t>因为是紧耦合</a:t>
            </a:r>
            <a:r>
              <a:rPr lang="en-US" altLang="zh-CN" dirty="0"/>
              <a:t>, </a:t>
            </a:r>
            <a:r>
              <a:rPr lang="zh-CN" altLang="en-US" dirty="0"/>
              <a:t>配置这个</a:t>
            </a:r>
            <a:r>
              <a:rPr lang="en-US" altLang="zh-CN" dirty="0"/>
              <a:t>Controller class</a:t>
            </a:r>
            <a:r>
              <a:rPr lang="zh-CN" altLang="en-US" dirty="0"/>
              <a:t>是可以的</a:t>
            </a:r>
            <a:endParaRPr lang="en-US" altLang="zh-CN" dirty="0"/>
          </a:p>
          <a:p>
            <a:pPr eaLnBrk="1" hangingPunct="1"/>
            <a:endParaRPr lang="en-US" altLang="zh-CN" sz="2600" b="1" dirty="0"/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public class PlayerFormController   </a:t>
            </a: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    extends SimpleFormController {</a:t>
            </a: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  public PlayerFormController() {</a:t>
            </a: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    setCommandClass(Player.class);</a:t>
            </a: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    setCommandName("player");</a:t>
            </a: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}</a:t>
            </a:r>
            <a:endParaRPr lang="en-US" altLang="zh-CN" sz="26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6"/>
          <p:cNvSpPr>
            <a:spLocks noGrp="1"/>
          </p:cNvSpPr>
          <p:nvPr>
            <p:ph type="title"/>
          </p:nvPr>
        </p:nvSpPr>
        <p:spPr>
          <a:xfrm>
            <a:off x="0" y="0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设计思想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subTitle"/>
          </p:nvPr>
        </p:nvSpPr>
        <p:spPr>
          <a:xfrm>
            <a:off x="300038" y="1190625"/>
            <a:ext cx="8229600" cy="5105400"/>
          </a:xfrm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 typeface="Arial" panose="020B0604020202020204" pitchFamily="34" charset="0"/>
              <a:buNone/>
              <a:defRPr/>
            </a:lvl1pPr>
            <a:lvl2pPr marL="457200" lvl="1" indent="0" algn="ctr">
              <a:buClrTx/>
              <a:buSzTx/>
              <a:buFont typeface="Arial" panose="020B0604020202020204" pitchFamily="34" charset="0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模型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(Model)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：是业务的处理以及业务规则的制定。模型接受视图请求的数据，并返回最终的处理结果。业务模型的设计是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MVC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最主要的核心。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MVC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设计模式告诉我们，把应用的模型按一定的规则抽取出来，抽取的层次很重要，抽象与具体不能隔得太远，也不能太近。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MVC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并没有提供模型的设计方法，而只是组织管理这些模型，以便于模型的重构和提高重用性。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　　业务模型还有一个很重要的模型那就是数据模型。数据模型主要指实体对象的数据保存（持续化）。比如将一张订单保存到数据库，从数据库获取订单。我们可以将这个模型单独列出，所有有关数据库的操作只限制在该模型中。</a:t>
            </a:r>
            <a:b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展示一个 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在工作流中展示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涉及的三个方法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formBackingObject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ea typeface="隶书" panose="02010509060101010101" pitchFamily="49" charset="-122"/>
              </a:rPr>
              <a:t>–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里返回一个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command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对象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initBinder </a:t>
            </a:r>
            <a:r>
              <a:rPr lang="en-US" altLang="zh-CN" sz="2400" dirty="0">
                <a:ea typeface="隶书" panose="02010509060101010101" pitchFamily="49" charset="-122"/>
              </a:rPr>
              <a:t>–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注册用户自定义属性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referenceData </a:t>
            </a:r>
            <a:r>
              <a:rPr lang="en-US" altLang="zh-CN" sz="2400" dirty="0">
                <a:ea typeface="隶书" panose="02010509060101010101" pitchFamily="49" charset="-122"/>
              </a:rPr>
              <a:t>–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导入要在页面实现的数据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处理 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表单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处理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表单的两个主要方法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onBindAndValidate()</a:t>
            </a:r>
            <a:r>
              <a:rPr lang="en-US" altLang="zh-CN" dirty="0"/>
              <a:t> – </a:t>
            </a:r>
            <a:r>
              <a:rPr lang="zh-CN" altLang="en-US" dirty="0"/>
              <a:t>允许用户邦定和验证</a:t>
            </a:r>
            <a:endParaRPr lang="zh-CN" altLang="en-US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doSubmitAction() </a:t>
            </a:r>
            <a:r>
              <a:rPr lang="en-US" altLang="zh-CN" dirty="0"/>
              <a:t>– </a:t>
            </a:r>
            <a:r>
              <a:rPr lang="zh-CN" altLang="en-US" dirty="0"/>
              <a:t>处理完表单后，回调动作。 典型的实现是持久化对象到数据库。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Spring MVC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其它特性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其它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Spring MVC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功能这里不再介绍了，但很优秀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处理多请求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支持自定义主体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支持国际化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方便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ServletContextListener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初始化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Log4J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Spring MVC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标签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36"/>
          <p:cNvSpPr>
            <a:spLocks noGrp="1"/>
          </p:cNvSpPr>
          <p:nvPr>
            <p:ph type="title"/>
          </p:nvPr>
        </p:nvSpPr>
        <p:spPr>
          <a:xfrm>
            <a:off x="0" y="-76200"/>
            <a:ext cx="8915400" cy="96678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200" dirty="0"/>
              <a:t>  </a:t>
            </a:r>
            <a:endParaRPr lang="zh-CN" altLang="en-US" sz="3200" dirty="0"/>
          </a:p>
        </p:txBody>
      </p:sp>
      <p:sp>
        <p:nvSpPr>
          <p:cNvPr id="69635" name="Rectangle 30"/>
          <p:cNvSpPr/>
          <p:nvPr/>
        </p:nvSpPr>
        <p:spPr>
          <a:xfrm>
            <a:off x="685800" y="0"/>
            <a:ext cx="7785100" cy="6889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algn="ctr" defTabSz="762000">
              <a:lnSpc>
                <a:spcPct val="130000"/>
              </a:lnSpc>
              <a:spcBef>
                <a:spcPct val="20000"/>
              </a:spcBef>
              <a:buSzPct val="65000"/>
              <a:buFont typeface="Wingdings 2" panose="05020102010507070707" pitchFamily="18" charset="2"/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                               </a:t>
            </a:r>
            <a:r>
              <a:rPr lang="zh-CN" altLang="en-US" sz="32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    录</a:t>
            </a:r>
            <a:endParaRPr lang="zh-CN" altLang="en-US" sz="3200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9636" name="Group 31"/>
          <p:cNvGrpSpPr/>
          <p:nvPr/>
        </p:nvGrpSpPr>
        <p:grpSpPr>
          <a:xfrm>
            <a:off x="1752600" y="1295400"/>
            <a:ext cx="5867400" cy="1066800"/>
            <a:chOff x="912" y="1008"/>
            <a:chExt cx="3984" cy="912"/>
          </a:xfrm>
        </p:grpSpPr>
        <p:sp>
          <p:nvSpPr>
            <p:cNvPr id="69652" name="AutoShape 32"/>
            <p:cNvSpPr/>
            <p:nvPr/>
          </p:nvSpPr>
          <p:spPr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69653" name="Group 33"/>
            <p:cNvGrpSpPr/>
            <p:nvPr/>
          </p:nvGrpSpPr>
          <p:grpSpPr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3" name="AutoShape 34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1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" name="Freeform 35"/>
              <p:cNvSpPr/>
              <p:nvPr/>
            </p:nvSpPr>
            <p:spPr bwMode="gray">
              <a:xfrm>
                <a:off x="1048" y="1140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Text Box 36"/>
              <p:cNvSpPr txBox="1">
                <a:spLocks noChangeArrowheads="1"/>
              </p:cNvSpPr>
              <p:nvPr/>
            </p:nvSpPr>
            <p:spPr bwMode="gray">
              <a:xfrm>
                <a:off x="1244" y="1296"/>
                <a:ext cx="260" cy="445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9654" name="Text Box 37"/>
            <p:cNvSpPr txBox="1"/>
            <p:nvPr/>
          </p:nvSpPr>
          <p:spPr>
            <a:xfrm>
              <a:off x="1872" y="1149"/>
              <a:ext cx="2928" cy="4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latin typeface="Arial Unicode MS" pitchFamily="34" charset="-122"/>
                  <a:ea typeface="Arial Unicode MS" pitchFamily="34" charset="-122"/>
                </a:rPr>
                <a:t>Spring MVC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  </a:t>
              </a:r>
              <a:r>
                <a:rPr lang="zh-CN" altLang="en-US" sz="3200" i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入门简介</a:t>
              </a:r>
              <a:endParaRPr lang="zh-CN" altLang="en-US" sz="3200" i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69637" name="Group 38"/>
          <p:cNvGrpSpPr/>
          <p:nvPr/>
        </p:nvGrpSpPr>
        <p:grpSpPr>
          <a:xfrm>
            <a:off x="1752600" y="4648200"/>
            <a:ext cx="5867400" cy="1066800"/>
            <a:chOff x="912" y="2016"/>
            <a:chExt cx="3984" cy="912"/>
          </a:xfrm>
        </p:grpSpPr>
        <p:sp>
          <p:nvSpPr>
            <p:cNvPr id="69646" name="AutoShape 39"/>
            <p:cNvSpPr/>
            <p:nvPr/>
          </p:nvSpPr>
          <p:spPr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69647" name="Group 40"/>
            <p:cNvGrpSpPr/>
            <p:nvPr/>
          </p:nvGrpSpPr>
          <p:grpSpPr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5161" name="AutoShape 41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1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2" name="Freeform 42"/>
              <p:cNvSpPr/>
              <p:nvPr/>
            </p:nvSpPr>
            <p:spPr bwMode="gray">
              <a:xfrm>
                <a:off x="1048" y="2148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3" name="Text Box 43"/>
              <p:cNvSpPr txBox="1">
                <a:spLocks noChangeArrowheads="1"/>
              </p:cNvSpPr>
              <p:nvPr/>
            </p:nvSpPr>
            <p:spPr bwMode="gray">
              <a:xfrm>
                <a:off x="1244" y="2304"/>
                <a:ext cx="260" cy="445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9648" name="Text Box 44"/>
            <p:cNvSpPr txBox="1"/>
            <p:nvPr/>
          </p:nvSpPr>
          <p:spPr>
            <a:xfrm>
              <a:off x="1872" y="2141"/>
              <a:ext cx="2928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800" i="1" dirty="0">
                  <a:latin typeface="隶书" panose="02010509060101010101" pitchFamily="49" charset="-122"/>
                  <a:ea typeface="隶书" panose="02010509060101010101" pitchFamily="49" charset="-122"/>
                </a:rPr>
                <a:t>Spring MVC  </a:t>
              </a:r>
              <a:r>
                <a:rPr lang="zh-CN" altLang="en-US" sz="2800" i="1" dirty="0">
                  <a:latin typeface="隶书" panose="02010509060101010101" pitchFamily="49" charset="-122"/>
                  <a:ea typeface="隶书" panose="02010509060101010101" pitchFamily="49" charset="-122"/>
                </a:rPr>
                <a:t>注解</a:t>
              </a:r>
              <a:endParaRPr lang="zh-CN" altLang="en-US" sz="2800" i="1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69638" name="Group 31"/>
          <p:cNvGrpSpPr/>
          <p:nvPr/>
        </p:nvGrpSpPr>
        <p:grpSpPr>
          <a:xfrm>
            <a:off x="1752600" y="2971800"/>
            <a:ext cx="5715000" cy="1243013"/>
            <a:chOff x="912" y="1008"/>
            <a:chExt cx="3984" cy="992"/>
          </a:xfrm>
        </p:grpSpPr>
        <p:sp>
          <p:nvSpPr>
            <p:cNvPr id="69640" name="AutoShape 32"/>
            <p:cNvSpPr/>
            <p:nvPr/>
          </p:nvSpPr>
          <p:spPr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69641" name="Group 33"/>
            <p:cNvGrpSpPr/>
            <p:nvPr/>
          </p:nvGrpSpPr>
          <p:grpSpPr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5154" name="AutoShape 34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5" name="Freeform 35"/>
              <p:cNvSpPr/>
              <p:nvPr/>
            </p:nvSpPr>
            <p:spPr bwMode="gray">
              <a:xfrm>
                <a:off x="1047" y="1140"/>
                <a:ext cx="383" cy="372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6" name="Text Box 36"/>
              <p:cNvSpPr txBox="1">
                <a:spLocks noChangeArrowheads="1"/>
              </p:cNvSpPr>
              <p:nvPr/>
            </p:nvSpPr>
            <p:spPr bwMode="gray">
              <a:xfrm>
                <a:off x="1243" y="1293"/>
                <a:ext cx="270" cy="41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9642" name="Text Box 37"/>
            <p:cNvSpPr txBox="1"/>
            <p:nvPr/>
          </p:nvSpPr>
          <p:spPr>
            <a:xfrm>
              <a:off x="1871" y="1149"/>
              <a:ext cx="2929" cy="8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endParaRPr lang="zh-CN" altLang="en-US" sz="3200" i="1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endParaRPr lang="zh-CN" altLang="en-US" sz="3200" i="1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69639" name="Rectangle 25"/>
          <p:cNvSpPr/>
          <p:nvPr/>
        </p:nvSpPr>
        <p:spPr>
          <a:xfrm>
            <a:off x="3276600" y="3200400"/>
            <a:ext cx="3917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i="1" dirty="0">
                <a:latin typeface="隶书" panose="02010509060101010101" pitchFamily="49" charset="-122"/>
                <a:ea typeface="隶书" panose="02010509060101010101" pitchFamily="49" charset="-122"/>
              </a:rPr>
              <a:t>Spring MVC   </a:t>
            </a:r>
            <a:r>
              <a:rPr lang="zh-CN" altLang="en-US" sz="2800" i="1" dirty="0">
                <a:latin typeface="隶书" panose="02010509060101010101" pitchFamily="49" charset="-122"/>
                <a:ea typeface="隶书" panose="02010509060101010101" pitchFamily="49" charset="-122"/>
              </a:rPr>
              <a:t>核心组件</a:t>
            </a:r>
            <a:endParaRPr lang="zh-CN" altLang="en-US" sz="2800" i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4"/>
          <p:cNvSpPr/>
          <p:nvPr/>
        </p:nvSpPr>
        <p:spPr>
          <a:xfrm>
            <a:off x="685800" y="1028700"/>
            <a:ext cx="8229600" cy="4800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mvc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也支持注解。范例如下：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@Controller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class HelloController2  {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//返回ModelAndView对象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@RequestMapping(value="/helloController2")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ModelAndView handleRequest(HttpServletRequest request, 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HttpServletResponse response) 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throws ServletException, IOException {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//向request域中放入1条信息，给前端jsp用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request.setAttribute("message", "hello,springmvc");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//返回jsp的路径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return new ModelAndView("hello");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}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494030" y="182245"/>
            <a:ext cx="8155305" cy="67119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3200" b="1" dirty="0">
                <a:cs typeface="微软雅黑" panose="020B0503020204020204" charset="-122"/>
              </a:rPr>
              <a:t>Spring MVC </a:t>
            </a:r>
            <a:r>
              <a:rPr lang="zh-CN" altLang="en-US" sz="3200" b="1" dirty="0">
                <a:cs typeface="微软雅黑" panose="020B0503020204020204" charset="-122"/>
              </a:rPr>
              <a:t>注解</a:t>
            </a:r>
            <a:endParaRPr lang="zh-CN" altLang="en-US" sz="3200" b="1" dirty="0">
              <a:cs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SpringMVC</a:t>
            </a:r>
            <a:r>
              <a:rPr lang="zh-CN" altLang="en-US"/>
              <a:t>注解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86485" y="1596390"/>
            <a:ext cx="72650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@RequestMapping</a:t>
            </a:r>
            <a:r>
              <a:rPr lang="zh-CN" altLang="en-US"/>
              <a:t>作用详解 参见教材</a:t>
            </a:r>
            <a:r>
              <a:rPr lang="en-US" altLang="zh-CN"/>
              <a:t>P126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/>
              <a:t>标注在类上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）可以通过注解定义参数名和路径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）可以限制响应请求方式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44033"/>
          <p:cNvSpPr>
            <a:spLocks noGrp="1"/>
          </p:cNvSpPr>
          <p:nvPr>
            <p:ph type="title"/>
          </p:nvPr>
        </p:nvSpPr>
        <p:spPr>
          <a:xfrm>
            <a:off x="866775" y="19050"/>
            <a:ext cx="8261350" cy="955675"/>
          </a:xfrm>
        </p:spPr>
        <p:txBody>
          <a:bodyPr anchor="ctr"/>
          <a:p>
            <a:pPr defTabSz="914400"/>
            <a:r>
              <a:rPr lang="zh-CN" altLang="en-US" kern="1200" baseline="0" dirty="0">
                <a:latin typeface="+mj-lt"/>
                <a:ea typeface="+mj-ea"/>
                <a:cs typeface="+mj-cs"/>
              </a:rPr>
              <a:t>本章结束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9938" name="文本占位符 44034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本章总结</a:t>
            </a:r>
            <a:endParaRPr lang="zh-CN" altLang="en-US" sz="2800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SpringMVC</a:t>
            </a:r>
            <a:r>
              <a:rPr dirty="0"/>
              <a:t>的基本概念</a:t>
            </a:r>
            <a:endParaRPr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Controller</a:t>
            </a:r>
            <a:r>
              <a:rPr dirty="0"/>
              <a:t>的基本概念</a:t>
            </a:r>
            <a:endParaRPr dirty="0"/>
          </a:p>
          <a:p>
            <a:pPr lvl="1"/>
            <a:r>
              <a:rPr lang="zh-CN" altLang="en-US" dirty="0"/>
              <a:t>	</a:t>
            </a:r>
            <a:r>
              <a:rPr lang="en-US" altLang="zh-CN" dirty="0">
                <a:sym typeface="+mn-ea"/>
              </a:rPr>
              <a:t>Controller</a:t>
            </a:r>
            <a:r>
              <a:rPr dirty="0">
                <a:sym typeface="+mn-ea"/>
              </a:rPr>
              <a:t>的配置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几种映射方式</a:t>
            </a:r>
            <a:endParaRPr dirty="0">
              <a:sym typeface="+mn-ea"/>
            </a:endParaRPr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SpringMVC</a:t>
            </a:r>
            <a:r>
              <a:rPr sz="2800" dirty="0"/>
              <a:t>注解</a:t>
            </a:r>
            <a:endParaRPr lang="zh-CN" altLang="en-US" sz="2800" dirty="0"/>
          </a:p>
          <a:p>
            <a:r>
              <a:rPr lang="zh-CN" altLang="en-US" sz="2800" dirty="0"/>
              <a:t>上机习题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5875" y="1483360"/>
            <a:ext cx="9176385" cy="2573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>
                <a:latin typeface="Tahoma" panose="020B0604030504040204" charset="0"/>
                <a:cs typeface="Tahoma" panose="020B0604030504040204" charset="0"/>
              </a:rPr>
              <a:t>THANK YOU</a:t>
            </a:r>
            <a:endParaRPr lang="en-US" altLang="zh-CN" sz="6600"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4371975"/>
            <a:ext cx="2491740" cy="2456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6"/>
          <p:cNvSpPr>
            <a:spLocks noGrp="1"/>
          </p:cNvSpPr>
          <p:nvPr>
            <p:ph type="title"/>
          </p:nvPr>
        </p:nvSpPr>
        <p:spPr>
          <a:xfrm>
            <a:off x="0" y="0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设计思想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subTitle"/>
          </p:nvPr>
        </p:nvSpPr>
        <p:spPr>
          <a:xfrm>
            <a:off x="914400" y="1371600"/>
            <a:ext cx="8229600" cy="4572000"/>
          </a:xfrm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 typeface="Arial" panose="020B0604020202020204" pitchFamily="34" charset="0"/>
              <a:buNone/>
              <a:defRPr/>
            </a:lvl1pPr>
            <a:lvl2pPr marL="457200" lvl="1" indent="0" algn="ctr">
              <a:buClrTx/>
              <a:buSzTx/>
              <a:buFont typeface="Arial" panose="020B0604020202020204" pitchFamily="34" charset="0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控制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(Controller)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可以理解为从用户接收请求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模型与视图匹配在一起，共同完成用户的请求。划分控制层的作用也很明显，它清楚地告诉你，它就是一个分发器，选择什么样的模型，选择什么样的视图，可以完成什么样的用户请求。控制层并不做任何的数据处理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例如，用户点击一个连接，控制层接受请求后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并不处理业务信息，它只把用户的信息传递给模型，告诉模型做什么，选择符合要求的视图返回给用户。因此，一个模型可能对应多个视图，一个视图可能对应多个模型。</a:t>
            </a:r>
            <a:b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AutoShape 7"/>
          <p:cNvSpPr>
            <a:spLocks noChangeAspect="1" noTextEdit="1"/>
          </p:cNvSpPr>
          <p:nvPr/>
        </p:nvSpPr>
        <p:spPr>
          <a:xfrm flipH="1">
            <a:off x="4868863" y="3071813"/>
            <a:ext cx="909637" cy="1244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87" name="标题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Jsp model 1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架构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6388" name="Picture 23" descr="z-keyw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3275" y="3611563"/>
            <a:ext cx="11430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Picture 24" descr="MODEL1_s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191000"/>
            <a:ext cx="4048125" cy="198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0" name="Rectangle 25"/>
          <p:cNvSpPr/>
          <p:nvPr/>
        </p:nvSpPr>
        <p:spPr>
          <a:xfrm>
            <a:off x="457200" y="1066800"/>
            <a:ext cx="8229600" cy="279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Model 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的基础是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文件，它由一些相互独立的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文件和其他一些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Java Class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组成。这些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HTTP Request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中获得所需要的数据，处理业务逻辑，然后将结果通过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Response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返前端浏览器。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Model 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的应该说是唯一的好处是“简单”，可以大大加快系统的开发进度。它把表现层和业务逻辑层柔和在一起，不利于以后的维护工作以及开发角色的分配，所以这种模式只能适合于小的系统开发。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AutoShape 7"/>
          <p:cNvSpPr>
            <a:spLocks noChangeAspect="1" noTextEdit="1"/>
          </p:cNvSpPr>
          <p:nvPr/>
        </p:nvSpPr>
        <p:spPr>
          <a:xfrm flipH="1">
            <a:off x="4868863" y="3071813"/>
            <a:ext cx="909637" cy="1244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标题 6"/>
          <p:cNvSpPr>
            <a:spLocks noGrp="1"/>
          </p:cNvSpPr>
          <p:nvPr>
            <p:ph type="title"/>
          </p:nvPr>
        </p:nvSpPr>
        <p:spPr>
          <a:xfrm>
            <a:off x="0" y="0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Jsp model 2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架构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412" name="Rectangle 4"/>
          <p:cNvSpPr/>
          <p:nvPr/>
        </p:nvSpPr>
        <p:spPr>
          <a:xfrm>
            <a:off x="304800" y="1143000"/>
            <a:ext cx="8077200" cy="1825625"/>
          </a:xfrm>
          <a:prstGeom prst="rect">
            <a:avLst/>
          </a:prstGeom>
          <a:noFill/>
          <a:ln w="9525">
            <a:noFill/>
          </a:ln>
        </p:spPr>
        <p:txBody>
          <a:bodyPr lIns="71415" tIns="0" rIns="36501" bIns="0" anchor="ctr">
            <a:spAutoFit/>
          </a:bodyPr>
          <a:p>
            <a:pPr algn="ctr" eaLnBrk="0" hangingPunct="0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413" name="Picture 5" descr="z-keyw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3275" y="3611563"/>
            <a:ext cx="11430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Picture 7" descr="MODEL2_s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90800"/>
            <a:ext cx="6096000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5" name="Rectangle 8"/>
          <p:cNvSpPr/>
          <p:nvPr/>
        </p:nvSpPr>
        <p:spPr>
          <a:xfrm>
            <a:off x="228600" y="1066800"/>
            <a:ext cx="8763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Model 2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采用面向对象技术实现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模式 从而扩展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JSP/Servlet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的模式。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Model2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Web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上的应用。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12265</Words>
  <Application>WPS 演示</Application>
  <PresentationFormat>全屏显示(4:3)</PresentationFormat>
  <Paragraphs>588</Paragraphs>
  <Slides>67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3" baseType="lpstr">
      <vt:lpstr>Arial</vt:lpstr>
      <vt:lpstr>宋体</vt:lpstr>
      <vt:lpstr>Wingdings</vt:lpstr>
      <vt:lpstr>微软雅黑</vt:lpstr>
      <vt:lpstr>Wingdings 2</vt:lpstr>
      <vt:lpstr>隶书</vt:lpstr>
      <vt:lpstr>Times New Roman</vt:lpstr>
      <vt:lpstr>楷体_GB2312</vt:lpstr>
      <vt:lpstr>新宋体</vt:lpstr>
      <vt:lpstr>Arial Unicode MS</vt:lpstr>
      <vt:lpstr>黑体</vt:lpstr>
      <vt:lpstr>Arial Unicode MS</vt:lpstr>
      <vt:lpstr>Courier New</vt:lpstr>
      <vt:lpstr>Garamond</vt:lpstr>
      <vt:lpstr>Tahoma</vt:lpstr>
      <vt:lpstr>1_默认设计模板_3</vt:lpstr>
      <vt:lpstr>《JavaEE SSH框架应用开发 第2版》  第7章Spring MVC入门 </vt:lpstr>
      <vt:lpstr>  </vt:lpstr>
      <vt:lpstr>MVC设计思想</vt:lpstr>
      <vt:lpstr>MVC设计思想</vt:lpstr>
      <vt:lpstr>MVC设计思想</vt:lpstr>
      <vt:lpstr>MVC设计思想</vt:lpstr>
      <vt:lpstr>MVC设计思想</vt:lpstr>
      <vt:lpstr>Jsp model 1架构</vt:lpstr>
      <vt:lpstr>Jsp model 2架构</vt:lpstr>
      <vt:lpstr>一个Model 2规范实现的Web框架 </vt:lpstr>
      <vt:lpstr>一个Model 2规范实现的Web框架 </vt:lpstr>
      <vt:lpstr>Spring MVC 架构</vt:lpstr>
      <vt:lpstr>Spring Web MVC请求处理流程</vt:lpstr>
      <vt:lpstr>Spring MVC 特点 </vt:lpstr>
      <vt:lpstr>Spring MVC 特点 </vt:lpstr>
      <vt:lpstr>Spring MVC 特点 </vt:lpstr>
      <vt:lpstr>  </vt:lpstr>
      <vt:lpstr>Spring MVC 重要组件 </vt:lpstr>
      <vt:lpstr>Spring MVC 架构类图 </vt:lpstr>
      <vt:lpstr>DispatcherServlet</vt:lpstr>
      <vt:lpstr>DispatcherServlet</vt:lpstr>
      <vt:lpstr>在web.xml配置DispatcherServlet </vt:lpstr>
      <vt:lpstr>约定优于配置</vt:lpstr>
      <vt:lpstr>定义控制器类</vt:lpstr>
      <vt:lpstr>springapp-servlet.xml配置</vt:lpstr>
      <vt:lpstr>jsp页面</vt:lpstr>
      <vt:lpstr>HandlerMapping原理图</vt:lpstr>
      <vt:lpstr>HandlerMapping</vt:lpstr>
      <vt:lpstr>BeanNameUrlHandlerMapping</vt:lpstr>
      <vt:lpstr>BeanNameUrlHandlerMapping</vt:lpstr>
      <vt:lpstr>SimpleUrlHandlerMapping</vt:lpstr>
      <vt:lpstr>SimpleUrlHandlerMapping</vt:lpstr>
      <vt:lpstr>ControllerClassNameHandlerMapping</vt:lpstr>
      <vt:lpstr>ControllerClassNameHandlerMapping</vt:lpstr>
      <vt:lpstr>Controllers</vt:lpstr>
      <vt:lpstr>Controller 接口</vt:lpstr>
      <vt:lpstr>ModelAndView 对象</vt:lpstr>
      <vt:lpstr>Controller 实现</vt:lpstr>
      <vt:lpstr>AbstractController</vt:lpstr>
      <vt:lpstr>ThrowawayController</vt:lpstr>
      <vt:lpstr>ThrowawayController</vt:lpstr>
      <vt:lpstr>ThrowawayController</vt:lpstr>
      <vt:lpstr>Command Controllers</vt:lpstr>
      <vt:lpstr>Command Controllers</vt:lpstr>
      <vt:lpstr>其他 Controllers</vt:lpstr>
      <vt:lpstr>Interceptors 拦截器 </vt:lpstr>
      <vt:lpstr>Interceptors</vt:lpstr>
      <vt:lpstr>Interceptor 实现</vt:lpstr>
      <vt:lpstr>Interceptor 例子</vt:lpstr>
      <vt:lpstr>Interceptor 例子</vt:lpstr>
      <vt:lpstr>Interceptor 例子</vt:lpstr>
      <vt:lpstr>ViewResolver</vt:lpstr>
      <vt:lpstr>ViewResolver</vt:lpstr>
      <vt:lpstr>其他 ViewResolver 实现</vt:lpstr>
      <vt:lpstr>视图 View</vt:lpstr>
      <vt:lpstr>视图 View</vt:lpstr>
      <vt:lpstr>View</vt:lpstr>
      <vt:lpstr>Spring MVC form处理</vt:lpstr>
      <vt:lpstr>注册 Command 类</vt:lpstr>
      <vt:lpstr>展示一个 form</vt:lpstr>
      <vt:lpstr>处理 form表单</vt:lpstr>
      <vt:lpstr>Spring MVC 其它特性</vt:lpstr>
      <vt:lpstr>  </vt:lpstr>
      <vt:lpstr>Spring MVC 注解</vt:lpstr>
      <vt:lpstr>SpringMVC注解2</vt:lpstr>
      <vt:lpstr>本章结束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peng</dc:creator>
  <cp:lastModifiedBy>一休叔叔</cp:lastModifiedBy>
  <cp:revision>41</cp:revision>
  <dcterms:created xsi:type="dcterms:W3CDTF">2013-01-25T01:44:00Z</dcterms:created>
  <dcterms:modified xsi:type="dcterms:W3CDTF">2019-09-25T03:16:40Z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